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0" r:id="rId4"/>
    <p:sldId id="261" r:id="rId5"/>
    <p:sldId id="258" r:id="rId6"/>
    <p:sldId id="262" r:id="rId7"/>
    <p:sldId id="263" r:id="rId8"/>
    <p:sldId id="267" r:id="rId9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10/14/2014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10/14/2014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96DFF08F-DC6B-4601-B491-B0F83F6DD2DA}" type="datetimeFigureOut">
              <a:rPr lang="en-US" dirty="0"/>
              <a:t>10/14/2014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10/14/2014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10/14/2014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10/14/2014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10/14/2014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10/14/2014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10/14/2014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10/14/2014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10/14/2014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10/14/2014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inside.deluxe.com/it/home/infrastructure-and-operations/client/deskarcheng/ApplTracking/Apps%20by%20Req%20Status%20-%20Alpha.aspx?GroupString=%3B%232%2E1%2E5%20UAT%20Prep%3B%23&amp;IsGroupRender=TRUE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support.microsoft.com/kb/2994331" TargetMode="Externa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g"/><Relationship Id="rId5" Type="http://schemas.openxmlformats.org/officeDocument/2006/relationships/hyperlink" Target="mailto:fred@mnscug.org" TargetMode="Externa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ConfigMgr</a:t>
            </a:r>
            <a:r>
              <a:rPr lang="en-US" dirty="0" smtClean="0"/>
              <a:t> 2012 r2</a:t>
            </a:r>
            <a:br>
              <a:rPr lang="en-US" dirty="0" smtClean="0"/>
            </a:br>
            <a:r>
              <a:rPr lang="en-US" dirty="0" smtClean="0"/>
              <a:t>OSD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Tips and Tricks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Presenter - Fred Bainbridge</a:t>
            </a:r>
          </a:p>
          <a:p>
            <a:r>
              <a:rPr lang="en-US" dirty="0" smtClean="0"/>
              <a:t>@</a:t>
            </a:r>
            <a:r>
              <a:rPr lang="en-US" dirty="0" err="1" smtClean="0"/>
              <a:t>FredBainbridge</a:t>
            </a:r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759" y="2166364"/>
            <a:ext cx="876300" cy="933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1023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Operating System deployment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en-US" sz="4800" dirty="0" smtClean="0"/>
              <a:t>Overview</a:t>
            </a:r>
          </a:p>
          <a:p>
            <a:endParaRPr lang="en-US" altLang="en-US" sz="4800" dirty="0" smtClean="0"/>
          </a:p>
          <a:p>
            <a:r>
              <a:rPr lang="en-US" altLang="en-US" sz="4800" dirty="0" smtClean="0"/>
              <a:t>Tips and Tricks</a:t>
            </a:r>
            <a:endParaRPr lang="en-US" altLang="en-US" sz="4800" dirty="0" smtClean="0"/>
          </a:p>
          <a:p>
            <a:endParaRPr lang="en-US" altLang="en-US" sz="4800" dirty="0" smtClean="0"/>
          </a:p>
          <a:p>
            <a:r>
              <a:rPr lang="en-US" altLang="en-US" sz="4800" dirty="0" err="1" smtClean="0"/>
              <a:t>Gotchyas</a:t>
            </a:r>
            <a:endParaRPr lang="en-US" altLang="en-US" sz="4800" dirty="0" smtClean="0"/>
          </a:p>
          <a:p>
            <a:endParaRPr lang="en-US" altLang="en-US" dirty="0"/>
          </a:p>
          <a:p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901" y="284176"/>
            <a:ext cx="876300" cy="933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4490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OSD </a:t>
            </a:r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10243974" cy="4206240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956174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OSD Tips and Tricks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2919" y="2011679"/>
            <a:ext cx="9784080" cy="4672455"/>
          </a:xfrm>
        </p:spPr>
        <p:txBody>
          <a:bodyPr>
            <a:normAutofit fontScale="92500" lnSpcReduction="10000"/>
          </a:bodyPr>
          <a:lstStyle/>
          <a:p>
            <a:pPr marL="228600" lvl="1" indent="0">
              <a:buNone/>
            </a:pPr>
            <a:r>
              <a:rPr lang="en-US" sz="3200" dirty="0" smtClean="0"/>
              <a:t>House Keeping</a:t>
            </a:r>
          </a:p>
          <a:p>
            <a:pPr lvl="1"/>
            <a:r>
              <a:rPr lang="en-US" dirty="0" smtClean="0"/>
              <a:t>Consistency is key!</a:t>
            </a:r>
            <a:endParaRPr lang="en-US" dirty="0"/>
          </a:p>
          <a:p>
            <a:pPr lvl="2"/>
            <a:r>
              <a:rPr lang="en-US" dirty="0" smtClean="0"/>
              <a:t>Verbose Logging is very helpful. Use a structured naming convention. </a:t>
            </a:r>
          </a:p>
          <a:p>
            <a:pPr lvl="2"/>
            <a:r>
              <a:rPr lang="en-US" dirty="0" smtClean="0"/>
              <a:t>Wrapper scripts will help.</a:t>
            </a:r>
          </a:p>
          <a:p>
            <a:pPr lvl="2"/>
            <a:r>
              <a:rPr lang="en-US" dirty="0" smtClean="0"/>
              <a:t>Uniform folders.</a:t>
            </a:r>
          </a:p>
          <a:p>
            <a:pPr lvl="2"/>
            <a:endParaRPr lang="en-US" dirty="0"/>
          </a:p>
          <a:p>
            <a:pPr lvl="1"/>
            <a:r>
              <a:rPr lang="en-US" dirty="0" err="1" smtClean="0"/>
              <a:t>SMSTSDownloadRetryDelay</a:t>
            </a:r>
            <a:r>
              <a:rPr lang="en-US" dirty="0" smtClean="0"/>
              <a:t> = 300</a:t>
            </a:r>
          </a:p>
          <a:p>
            <a:pPr lvl="1"/>
            <a:r>
              <a:rPr lang="en-US" dirty="0" err="1" smtClean="0"/>
              <a:t>OSDPreserveDriveLetter</a:t>
            </a:r>
            <a:r>
              <a:rPr lang="en-US" dirty="0" smtClean="0"/>
              <a:t> = False</a:t>
            </a:r>
          </a:p>
          <a:p>
            <a:pPr lvl="2"/>
            <a:r>
              <a:rPr lang="en-US" dirty="0" smtClean="0"/>
              <a:t>New in 2012 R2</a:t>
            </a:r>
            <a:endParaRPr lang="en-US" dirty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Increase the SMSTS.log size!</a:t>
            </a:r>
          </a:p>
          <a:p>
            <a:pPr lvl="2"/>
            <a:r>
              <a:rPr lang="en-US" dirty="0" err="1" smtClean="0">
                <a:hlinkClick r:id="rId2"/>
              </a:rPr>
              <a:t>Technet</a:t>
            </a:r>
            <a:r>
              <a:rPr lang="en-US" dirty="0" smtClean="0">
                <a:hlinkClick r:id="rId2"/>
              </a:rPr>
              <a:t> Blog Link</a:t>
            </a:r>
            <a:endParaRPr lang="en-US" dirty="0" smtClean="0"/>
          </a:p>
          <a:p>
            <a:pPr marL="228600" lvl="1" indent="0">
              <a:buNone/>
            </a:pPr>
            <a:endParaRPr lang="en-US" dirty="0" smtClean="0"/>
          </a:p>
          <a:p>
            <a:pPr lvl="1"/>
            <a:r>
              <a:rPr lang="en-US" dirty="0" smtClean="0"/>
              <a:t>Boundary Groups, Certificates, Boot Media, Drivers, etc….</a:t>
            </a:r>
          </a:p>
          <a:p>
            <a:pPr lvl="1"/>
            <a:r>
              <a:rPr lang="en-US" dirty="0"/>
              <a:t>Access Content Directly from DP?  Or download locally?</a:t>
            </a:r>
            <a:endParaRPr lang="en-US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49943" y="3114675"/>
            <a:ext cx="2886075" cy="2000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5841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OSD Tips and Tricks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2918" y="2011680"/>
            <a:ext cx="10426703" cy="4589414"/>
          </a:xfrm>
        </p:spPr>
        <p:txBody>
          <a:bodyPr/>
          <a:lstStyle/>
          <a:p>
            <a:r>
              <a:rPr lang="en-US" sz="3600" dirty="0" smtClean="0"/>
              <a:t>Applications</a:t>
            </a:r>
          </a:p>
          <a:p>
            <a:pPr lvl="1"/>
            <a:r>
              <a:rPr lang="en-US" dirty="0"/>
              <a:t>Know your exit codes!  </a:t>
            </a:r>
          </a:p>
          <a:p>
            <a:pPr lvl="2"/>
            <a:r>
              <a:rPr lang="en-US" dirty="0"/>
              <a:t>0 and 3010 are most common.  </a:t>
            </a:r>
            <a:r>
              <a:rPr lang="en-US" dirty="0" smtClean="0"/>
              <a:t>But be </a:t>
            </a:r>
            <a:r>
              <a:rPr lang="en-US" dirty="0"/>
              <a:t>prepared for a wildcard</a:t>
            </a:r>
            <a:r>
              <a:rPr lang="en-US" dirty="0" smtClean="0"/>
              <a:t>.</a:t>
            </a:r>
          </a:p>
          <a:p>
            <a:pPr lvl="2"/>
            <a:endParaRPr lang="en-US" dirty="0"/>
          </a:p>
          <a:p>
            <a:pPr lvl="1"/>
            <a:r>
              <a:rPr lang="en-US" dirty="0" smtClean="0"/>
              <a:t>The Application Model –</a:t>
            </a:r>
          </a:p>
          <a:p>
            <a:pPr lvl="2"/>
            <a:r>
              <a:rPr lang="en-US" dirty="0" smtClean="0"/>
              <a:t>Keep it simple!  </a:t>
            </a:r>
          </a:p>
          <a:p>
            <a:pPr lvl="2"/>
            <a:r>
              <a:rPr lang="en-US" dirty="0" smtClean="0"/>
              <a:t>Be prepared to break it down.</a:t>
            </a:r>
          </a:p>
          <a:p>
            <a:pPr lvl="2"/>
            <a:r>
              <a:rPr lang="en-US" dirty="0" smtClean="0"/>
              <a:t>Package vs. Application</a:t>
            </a:r>
          </a:p>
          <a:p>
            <a:pPr lvl="3"/>
            <a:r>
              <a:rPr lang="en-US" dirty="0" smtClean="0"/>
              <a:t>(Use the Application, duh.)</a:t>
            </a:r>
          </a:p>
          <a:p>
            <a:pPr lvl="3"/>
            <a:endParaRPr lang="en-US" dirty="0"/>
          </a:p>
          <a:p>
            <a:pPr lvl="1"/>
            <a:r>
              <a:rPr lang="en-US" dirty="0" err="1" smtClean="0"/>
              <a:t>Supersedence</a:t>
            </a:r>
            <a:r>
              <a:rPr lang="en-US" dirty="0" smtClean="0"/>
              <a:t> </a:t>
            </a:r>
          </a:p>
          <a:p>
            <a:pPr lvl="2"/>
            <a:r>
              <a:rPr lang="en-US" dirty="0" smtClean="0"/>
              <a:t>Understand exactly how it works or don’t use it.</a:t>
            </a:r>
          </a:p>
          <a:p>
            <a:pPr lvl="2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sz="34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91222" y="1209944"/>
            <a:ext cx="2438400" cy="5391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9117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OSD Tips and Tricks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/>
              <a:t>Image File (.WIM)</a:t>
            </a:r>
          </a:p>
          <a:p>
            <a:pPr lvl="1"/>
            <a:r>
              <a:rPr lang="en-US" sz="1800" dirty="0" smtClean="0"/>
              <a:t>You need a new one.  Trust me.</a:t>
            </a:r>
          </a:p>
          <a:p>
            <a:pPr lvl="1"/>
            <a:endParaRPr lang="en-US" sz="1800" dirty="0"/>
          </a:p>
          <a:p>
            <a:pPr lvl="1"/>
            <a:r>
              <a:rPr lang="en-US" sz="1800" dirty="0" smtClean="0"/>
              <a:t>Use an automated build and capture</a:t>
            </a:r>
          </a:p>
          <a:p>
            <a:pPr lvl="2"/>
            <a:r>
              <a:rPr lang="en-US" sz="1600" dirty="0" smtClean="0"/>
              <a:t>Collection Variables + PowerShell is your friend.</a:t>
            </a:r>
          </a:p>
          <a:p>
            <a:pPr lvl="1"/>
            <a:endParaRPr lang="en-US" sz="1800" dirty="0"/>
          </a:p>
          <a:p>
            <a:pPr lvl="1"/>
            <a:r>
              <a:rPr lang="en-US" sz="1800" dirty="0" smtClean="0"/>
              <a:t>Things to put in your WIM </a:t>
            </a:r>
          </a:p>
          <a:p>
            <a:pPr lvl="2"/>
            <a:r>
              <a:rPr lang="en-US" sz="1600" dirty="0" smtClean="0"/>
              <a:t>VC Runtimes</a:t>
            </a:r>
          </a:p>
          <a:p>
            <a:pPr lvl="2"/>
            <a:r>
              <a:rPr lang="en-US" sz="1600" dirty="0" smtClean="0"/>
              <a:t>.NET</a:t>
            </a:r>
          </a:p>
          <a:p>
            <a:pPr lvl="2"/>
            <a:r>
              <a:rPr lang="en-US" sz="1600" dirty="0" smtClean="0"/>
              <a:t>Windows Updates</a:t>
            </a:r>
          </a:p>
          <a:p>
            <a:pPr lvl="2"/>
            <a:r>
              <a:rPr lang="en-US" sz="1600" dirty="0" smtClean="0"/>
              <a:t>Corporate Tagging</a:t>
            </a:r>
          </a:p>
          <a:p>
            <a:pPr lvl="2"/>
            <a:r>
              <a:rPr lang="en-US" sz="1600" dirty="0" smtClean="0"/>
              <a:t>CMTRACE!</a:t>
            </a:r>
            <a:endParaRPr lang="en-US" sz="1600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6708" y="2011680"/>
            <a:ext cx="4305300" cy="4076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5348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OSD </a:t>
            </a:r>
            <a:r>
              <a:rPr lang="en-US" dirty="0" err="1" smtClean="0"/>
              <a:t>Gotchyas</a:t>
            </a:r>
            <a:endParaRPr lang="en-US" dirty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1202919" y="2011680"/>
            <a:ext cx="10774928" cy="4846320"/>
          </a:xfrm>
          <a:prstGeom prst="rect">
            <a:avLst/>
          </a:prstGeom>
        </p:spPr>
        <p:txBody>
          <a:bodyPr/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tx1"/>
              </a:buClr>
              <a:buFont typeface="Wingdings" pitchFamily="2" charset="2"/>
              <a:buChar char="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14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400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686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9728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846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718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29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062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tx1"/>
              </a:buClr>
              <a:buFont typeface="Wingdings" pitchFamily="2" charset="2"/>
              <a:buChar char="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en-US" dirty="0" smtClean="0"/>
              <a:t>Know when reboots are happening!</a:t>
            </a:r>
          </a:p>
          <a:p>
            <a:pPr lvl="2"/>
            <a:r>
              <a:rPr lang="en-US" dirty="0" smtClean="0"/>
              <a:t>Run an MP refresh script after each reboot. (Provided by Microsoft)</a:t>
            </a:r>
          </a:p>
          <a:p>
            <a:pPr lvl="3"/>
            <a:r>
              <a:rPr lang="en-US" dirty="0" smtClean="0"/>
              <a:t>“Waiting for </a:t>
            </a:r>
            <a:r>
              <a:rPr lang="en-US" dirty="0" err="1" smtClean="0"/>
              <a:t>ccmexec</a:t>
            </a:r>
            <a:r>
              <a:rPr lang="en-US" dirty="0" smtClean="0"/>
              <a:t> service to start….”</a:t>
            </a:r>
          </a:p>
          <a:p>
            <a:pPr lvl="3"/>
            <a:r>
              <a:rPr lang="en-US" dirty="0" smtClean="0"/>
              <a:t>App Model Dependency reboots must be avoided. (break up the app model)</a:t>
            </a:r>
            <a:endParaRPr lang="en-US" dirty="0"/>
          </a:p>
          <a:p>
            <a:pPr lvl="1"/>
            <a:r>
              <a:rPr lang="en-US" dirty="0" smtClean="0"/>
              <a:t>Make sure problems are not external.</a:t>
            </a:r>
          </a:p>
          <a:p>
            <a:pPr lvl="2"/>
            <a:r>
              <a:rPr lang="en-US" dirty="0" smtClean="0"/>
              <a:t>Networking? Bandwidth?  </a:t>
            </a:r>
            <a:endParaRPr lang="en-US" dirty="0"/>
          </a:p>
          <a:p>
            <a:pPr lvl="1"/>
            <a:r>
              <a:rPr lang="en-US" dirty="0" smtClean="0"/>
              <a:t>Have an update to date WIM</a:t>
            </a:r>
            <a:endParaRPr lang="en-US" dirty="0"/>
          </a:p>
          <a:p>
            <a:pPr lvl="1"/>
            <a:r>
              <a:rPr lang="en-US" dirty="0" err="1" smtClean="0"/>
              <a:t>CCMExec</a:t>
            </a:r>
            <a:r>
              <a:rPr lang="en-US" dirty="0" smtClean="0"/>
              <a:t> service issues?  Update to CU3</a:t>
            </a:r>
          </a:p>
          <a:p>
            <a:pPr lvl="2"/>
            <a:r>
              <a:rPr lang="en-US" u="sng" dirty="0">
                <a:hlinkClick r:id="rId2"/>
              </a:rPr>
              <a:t>http://</a:t>
            </a:r>
            <a:r>
              <a:rPr lang="en-US" u="sng" dirty="0" smtClean="0">
                <a:hlinkClick r:id="rId2"/>
              </a:rPr>
              <a:t>support.microsoft.com/kb/2994331</a:t>
            </a:r>
            <a:r>
              <a:rPr lang="en-US" u="sng" dirty="0" smtClean="0"/>
              <a:t> </a:t>
            </a:r>
            <a:r>
              <a:rPr lang="en-US" b="1" dirty="0" smtClean="0"/>
              <a:t>Client - </a:t>
            </a:r>
            <a:r>
              <a:rPr lang="en-US" dirty="0" smtClean="0"/>
              <a:t>The </a:t>
            </a:r>
            <a:r>
              <a:rPr lang="en-US" dirty="0"/>
              <a:t>SMS Agent Host service may quit unexpectedly during the processing of task sequences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Know your client log files.  App*.log specifically.</a:t>
            </a:r>
            <a:endParaRPr lang="en-US" dirty="0" smtClean="0"/>
          </a:p>
          <a:p>
            <a:pPr lvl="1"/>
            <a:r>
              <a:rPr lang="en-US" dirty="0" smtClean="0"/>
              <a:t>Build error checking into your Task Sequence.  (Utilize WMI)</a:t>
            </a:r>
          </a:p>
          <a:p>
            <a:pPr lvl="1"/>
            <a:r>
              <a:rPr lang="en-US" dirty="0" smtClean="0"/>
              <a:t>Get statistically significant data. </a:t>
            </a:r>
            <a:endParaRPr lang="en-US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06047" y="2011680"/>
            <a:ext cx="1980952" cy="208571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06047" y="5143500"/>
            <a:ext cx="2971800" cy="171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5231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9128" y="2274715"/>
            <a:ext cx="4962525" cy="952500"/>
          </a:xfrm>
        </p:spPr>
      </p:pic>
      <p:pic>
        <p:nvPicPr>
          <p:cNvPr id="5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0277" y="3413718"/>
            <a:ext cx="1800225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1982" y="3413718"/>
            <a:ext cx="15621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5010411" y="5647174"/>
            <a:ext cx="193995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Fred Bainbridge</a:t>
            </a:r>
          </a:p>
          <a:p>
            <a:r>
              <a:rPr lang="en-US" dirty="0" smtClean="0">
                <a:hlinkClick r:id="rId5"/>
              </a:rPr>
              <a:t>fred@mnscug.org</a:t>
            </a:r>
            <a:endParaRPr lang="en-US" dirty="0" smtClean="0"/>
          </a:p>
          <a:p>
            <a:r>
              <a:rPr lang="en-US" dirty="0" smtClean="0"/>
              <a:t>@</a:t>
            </a:r>
            <a:r>
              <a:rPr lang="en-US" dirty="0" err="1" smtClean="0"/>
              <a:t>FredBainbridge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8022" y="3413718"/>
            <a:ext cx="2390775" cy="1266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6896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TC103090430[[fn=Banded]]</Template>
  <TotalTime>2065</TotalTime>
  <Words>322</Words>
  <Application>Microsoft Office PowerPoint</Application>
  <PresentationFormat>Widescreen</PresentationFormat>
  <Paragraphs>71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Corbel</vt:lpstr>
      <vt:lpstr>Wingdings</vt:lpstr>
      <vt:lpstr>Banded</vt:lpstr>
      <vt:lpstr>ConfigMgr 2012 r2 OSD Tips and Tricks</vt:lpstr>
      <vt:lpstr>Operating System deployment</vt:lpstr>
      <vt:lpstr>OSD Overview</vt:lpstr>
      <vt:lpstr>OSD Tips and Tricks</vt:lpstr>
      <vt:lpstr>OSD Tips and Tricks</vt:lpstr>
      <vt:lpstr>OSD Tips and Tricks</vt:lpstr>
      <vt:lpstr>OSD Gotchyas</vt:lpstr>
      <vt:lpstr>Questions?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APP-V 5.0 SP2</dc:title>
  <dc:creator>Bainbridge, Fred</dc:creator>
  <cp:lastModifiedBy>Bainbridge, Fred</cp:lastModifiedBy>
  <cp:revision>32</cp:revision>
  <cp:lastPrinted>2014-06-04T22:18:28Z</cp:lastPrinted>
  <dcterms:created xsi:type="dcterms:W3CDTF">2014-06-03T13:55:27Z</dcterms:created>
  <dcterms:modified xsi:type="dcterms:W3CDTF">2014-10-15T03:09:46Z</dcterms:modified>
</cp:coreProperties>
</file>