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96" r:id="rId5"/>
    <p:sldId id="297" r:id="rId6"/>
    <p:sldId id="378" r:id="rId7"/>
    <p:sldId id="354" r:id="rId8"/>
    <p:sldId id="355" r:id="rId9"/>
    <p:sldId id="374" r:id="rId10"/>
    <p:sldId id="357" r:id="rId11"/>
    <p:sldId id="358" r:id="rId12"/>
    <p:sldId id="300" r:id="rId13"/>
    <p:sldId id="302" r:id="rId14"/>
    <p:sldId id="307" r:id="rId15"/>
    <p:sldId id="351" r:id="rId16"/>
    <p:sldId id="309" r:id="rId17"/>
    <p:sldId id="310" r:id="rId18"/>
    <p:sldId id="311" r:id="rId19"/>
    <p:sldId id="312" r:id="rId20"/>
    <p:sldId id="313" r:id="rId21"/>
    <p:sldId id="363" r:id="rId22"/>
    <p:sldId id="315" r:id="rId23"/>
    <p:sldId id="361" r:id="rId24"/>
    <p:sldId id="316" r:id="rId25"/>
    <p:sldId id="388" r:id="rId26"/>
    <p:sldId id="373" r:id="rId27"/>
    <p:sldId id="317" r:id="rId28"/>
    <p:sldId id="318" r:id="rId29"/>
    <p:sldId id="319" r:id="rId30"/>
    <p:sldId id="360" r:id="rId31"/>
    <p:sldId id="381" r:id="rId32"/>
    <p:sldId id="382" r:id="rId33"/>
    <p:sldId id="383" r:id="rId34"/>
    <p:sldId id="391" r:id="rId35"/>
    <p:sldId id="392" r:id="rId36"/>
    <p:sldId id="321" r:id="rId3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89" algn="l" rtl="0" fontAlgn="base">
      <a:spcBef>
        <a:spcPct val="0"/>
      </a:spcBef>
      <a:spcAft>
        <a:spcPct val="0"/>
      </a:spcAft>
      <a:defRPr kern="1200">
        <a:solidFill>
          <a:schemeClr val="tx1"/>
        </a:solidFill>
        <a:latin typeface="Arial" charset="0"/>
        <a:ea typeface="+mn-ea"/>
        <a:cs typeface="Arial" charset="0"/>
      </a:defRPr>
    </a:lvl2pPr>
    <a:lvl3pPr marL="914378" algn="l" rtl="0" fontAlgn="base">
      <a:spcBef>
        <a:spcPct val="0"/>
      </a:spcBef>
      <a:spcAft>
        <a:spcPct val="0"/>
      </a:spcAft>
      <a:defRPr kern="1200">
        <a:solidFill>
          <a:schemeClr val="tx1"/>
        </a:solidFill>
        <a:latin typeface="Arial" charset="0"/>
        <a:ea typeface="+mn-ea"/>
        <a:cs typeface="Arial" charset="0"/>
      </a:defRPr>
    </a:lvl3pPr>
    <a:lvl4pPr marL="1371566" algn="l" rtl="0" fontAlgn="base">
      <a:spcBef>
        <a:spcPct val="0"/>
      </a:spcBef>
      <a:spcAft>
        <a:spcPct val="0"/>
      </a:spcAft>
      <a:defRPr kern="1200">
        <a:solidFill>
          <a:schemeClr val="tx1"/>
        </a:solidFill>
        <a:latin typeface="Arial" charset="0"/>
        <a:ea typeface="+mn-ea"/>
        <a:cs typeface="Arial" charset="0"/>
      </a:defRPr>
    </a:lvl4pPr>
    <a:lvl5pPr marL="1828754" algn="l" rtl="0" fontAlgn="base">
      <a:spcBef>
        <a:spcPct val="0"/>
      </a:spcBef>
      <a:spcAft>
        <a:spcPct val="0"/>
      </a:spcAft>
      <a:defRPr kern="1200">
        <a:solidFill>
          <a:schemeClr val="tx1"/>
        </a:solidFill>
        <a:latin typeface="Arial" charset="0"/>
        <a:ea typeface="+mn-ea"/>
        <a:cs typeface="Arial" charset="0"/>
      </a:defRPr>
    </a:lvl5pPr>
    <a:lvl6pPr marL="2285943" algn="l" defTabSz="914378" rtl="0" eaLnBrk="1" latinLnBrk="0" hangingPunct="1">
      <a:defRPr kern="1200">
        <a:solidFill>
          <a:schemeClr val="tx1"/>
        </a:solidFill>
        <a:latin typeface="Arial" charset="0"/>
        <a:ea typeface="+mn-ea"/>
        <a:cs typeface="Arial" charset="0"/>
      </a:defRPr>
    </a:lvl6pPr>
    <a:lvl7pPr marL="2743132" algn="l" defTabSz="914378" rtl="0" eaLnBrk="1" latinLnBrk="0" hangingPunct="1">
      <a:defRPr kern="1200">
        <a:solidFill>
          <a:schemeClr val="tx1"/>
        </a:solidFill>
        <a:latin typeface="Arial" charset="0"/>
        <a:ea typeface="+mn-ea"/>
        <a:cs typeface="Arial" charset="0"/>
      </a:defRPr>
    </a:lvl7pPr>
    <a:lvl8pPr marL="3200320" algn="l" defTabSz="914378" rtl="0" eaLnBrk="1" latinLnBrk="0" hangingPunct="1">
      <a:defRPr kern="1200">
        <a:solidFill>
          <a:schemeClr val="tx1"/>
        </a:solidFill>
        <a:latin typeface="Arial" charset="0"/>
        <a:ea typeface="+mn-ea"/>
        <a:cs typeface="Arial" charset="0"/>
      </a:defRPr>
    </a:lvl8pPr>
    <a:lvl9pPr marL="3657509" algn="l" defTabSz="914378"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3025">
          <p15:clr>
            <a:srgbClr val="A4A3A4"/>
          </p15:clr>
        </p15:guide>
        <p15:guide id="2" pos="260">
          <p15:clr>
            <a:srgbClr val="A4A3A4"/>
          </p15:clr>
        </p15:guide>
        <p15:guide id="3" pos="5498">
          <p15:clr>
            <a:srgbClr val="A4A3A4"/>
          </p15:clr>
        </p15:guide>
        <p15:guide id="4" pos="86">
          <p15:clr>
            <a:srgbClr val="A4A3A4"/>
          </p15:clr>
        </p15:guide>
        <p15:guide id="5" pos="567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223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3" autoAdjust="0"/>
    <p:restoredTop sz="98093" autoAdjust="0"/>
  </p:normalViewPr>
  <p:slideViewPr>
    <p:cSldViewPr snapToGrid="0">
      <p:cViewPr varScale="1">
        <p:scale>
          <a:sx n="106" d="100"/>
          <a:sy n="106" d="100"/>
        </p:scale>
        <p:origin x="-486" y="-57"/>
      </p:cViewPr>
      <p:guideLst>
        <p:guide orient="horz" pos="3025"/>
        <p:guide pos="260"/>
        <p:guide pos="5498"/>
        <p:guide pos="86"/>
        <p:guide pos="5673"/>
      </p:guideLst>
    </p:cSldViewPr>
  </p:slideViewPr>
  <p:outlineViewPr>
    <p:cViewPr>
      <p:scale>
        <a:sx n="33" d="100"/>
        <a:sy n="33" d="100"/>
      </p:scale>
      <p:origin x="0" y="192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90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2CA420A-114D-43A9-A31C-8F0444ABC583}" type="datetimeFigureOut">
              <a:rPr lang="en-US"/>
              <a:pPr>
                <a:defRPr/>
              </a:pPr>
              <a:t>3/18/2015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8493C3-152F-47FA-BF16-7282795AFA44}" type="slidenum">
              <a:rPr lang="en-US"/>
              <a:pPr>
                <a:defRPr/>
              </a:pPr>
              <a:t>‹#›</a:t>
            </a:fld>
            <a:endParaRPr lang="en-US"/>
          </a:p>
        </p:txBody>
      </p:sp>
    </p:spTree>
    <p:extLst>
      <p:ext uri="{BB962C8B-B14F-4D97-AF65-F5344CB8AC3E}">
        <p14:creationId xmlns:p14="http://schemas.microsoft.com/office/powerpoint/2010/main" val="1549357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FCB53B-B06B-4C87-A4D6-76B5BEB2B12D}" type="datetimeFigureOut">
              <a:rPr lang="en-US"/>
              <a:pPr>
                <a:defRPr/>
              </a:pPr>
              <a:t>3/18/2015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767374-6FA1-4339-97F3-10484C4C0C55}" type="slidenum">
              <a:rPr lang="en-US"/>
              <a:pPr>
                <a:defRPr/>
              </a:pPr>
              <a:t>‹#›</a:t>
            </a:fld>
            <a:endParaRPr lang="en-US"/>
          </a:p>
        </p:txBody>
      </p:sp>
    </p:spTree>
    <p:extLst>
      <p:ext uri="{BB962C8B-B14F-4D97-AF65-F5344CB8AC3E}">
        <p14:creationId xmlns:p14="http://schemas.microsoft.com/office/powerpoint/2010/main" val="1827160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89" algn="l" rtl="0" eaLnBrk="0" fontAlgn="base" hangingPunct="0">
      <a:spcBef>
        <a:spcPct val="30000"/>
      </a:spcBef>
      <a:spcAft>
        <a:spcPct val="0"/>
      </a:spcAft>
      <a:defRPr sz="1200" kern="1200">
        <a:solidFill>
          <a:schemeClr val="tx1"/>
        </a:solidFill>
        <a:latin typeface="+mn-lt"/>
        <a:ea typeface="+mn-ea"/>
        <a:cs typeface="+mn-cs"/>
      </a:defRPr>
    </a:lvl2pPr>
    <a:lvl3pPr marL="914378" algn="l" rtl="0" eaLnBrk="0" fontAlgn="base" hangingPunct="0">
      <a:spcBef>
        <a:spcPct val="30000"/>
      </a:spcBef>
      <a:spcAft>
        <a:spcPct val="0"/>
      </a:spcAft>
      <a:defRPr sz="1200" kern="1200">
        <a:solidFill>
          <a:schemeClr val="tx1"/>
        </a:solidFill>
        <a:latin typeface="+mn-lt"/>
        <a:ea typeface="+mn-ea"/>
        <a:cs typeface="+mn-cs"/>
      </a:defRPr>
    </a:lvl3pPr>
    <a:lvl4pPr marL="1371566" algn="l" rtl="0" eaLnBrk="0" fontAlgn="base" hangingPunct="0">
      <a:spcBef>
        <a:spcPct val="30000"/>
      </a:spcBef>
      <a:spcAft>
        <a:spcPct val="0"/>
      </a:spcAft>
      <a:defRPr sz="1200" kern="1200">
        <a:solidFill>
          <a:schemeClr val="tx1"/>
        </a:solidFill>
        <a:latin typeface="+mn-lt"/>
        <a:ea typeface="+mn-ea"/>
        <a:cs typeface="+mn-cs"/>
      </a:defRPr>
    </a:lvl4pPr>
    <a:lvl5pPr marL="1828754" algn="l" rtl="0" eaLnBrk="0" fontAlgn="base" hangingPunct="0">
      <a:spcBef>
        <a:spcPct val="30000"/>
      </a:spcBef>
      <a:spcAft>
        <a:spcPct val="0"/>
      </a:spcAft>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1</a:t>
            </a:fld>
            <a:endParaRPr lang="en-US"/>
          </a:p>
        </p:txBody>
      </p:sp>
    </p:spTree>
    <p:extLst>
      <p:ext uri="{BB962C8B-B14F-4D97-AF65-F5344CB8AC3E}">
        <p14:creationId xmlns:p14="http://schemas.microsoft.com/office/powerpoint/2010/main" val="168500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20000"/>
              </a:lnSpc>
            </a:pPr>
            <a:r>
              <a:rPr lang="en-US" sz="1200" b="1" dirty="0" smtClean="0"/>
              <a:t>Mac Agent </a:t>
            </a:r>
            <a:r>
              <a:rPr lang="en-US" sz="1200" dirty="0" smtClean="0"/>
              <a:t>– executes management commands</a:t>
            </a:r>
          </a:p>
          <a:p>
            <a:pPr>
              <a:lnSpc>
                <a:spcPct val="120000"/>
              </a:lnSpc>
            </a:pPr>
            <a:r>
              <a:rPr lang="en-US" sz="1200" b="1" dirty="0" smtClean="0"/>
              <a:t>SCCM Proxy </a:t>
            </a:r>
            <a:r>
              <a:rPr lang="en-US" sz="1200" dirty="0" smtClean="0"/>
              <a:t>– integrates Mac agents with SCCM</a:t>
            </a:r>
          </a:p>
          <a:p>
            <a:pPr>
              <a:lnSpc>
                <a:spcPct val="120000"/>
              </a:lnSpc>
            </a:pPr>
            <a:r>
              <a:rPr lang="en-US" sz="1200" b="1" dirty="0" smtClean="0"/>
              <a:t>SCCM Console Extension </a:t>
            </a:r>
            <a:r>
              <a:rPr lang="en-US" sz="1200" dirty="0" smtClean="0"/>
              <a:t>– enables Mac management from the manager console</a:t>
            </a:r>
            <a:endParaRPr lang="en-US" sz="1200" dirty="0"/>
          </a:p>
        </p:txBody>
      </p:sp>
      <p:sp>
        <p:nvSpPr>
          <p:cNvPr id="4" name="Slide Number Placeholder 3"/>
          <p:cNvSpPr>
            <a:spLocks noGrp="1"/>
          </p:cNvSpPr>
          <p:nvPr>
            <p:ph type="sldNum" sz="quarter" idx="10"/>
          </p:nvPr>
        </p:nvSpPr>
        <p:spPr/>
        <p:txBody>
          <a:bodyPr/>
          <a:lstStyle/>
          <a:p>
            <a:pPr>
              <a:defRPr/>
            </a:pPr>
            <a:fld id="{505FDD7E-0062-4623-A092-01E5CB1390B5}" type="slidenum">
              <a:rPr lang="en-US" smtClean="0"/>
              <a:pPr>
                <a:defRPr/>
              </a:pPr>
              <a:t>10</a:t>
            </a:fld>
            <a:endParaRPr lang="en-US"/>
          </a:p>
        </p:txBody>
      </p:sp>
    </p:spTree>
    <p:extLst>
      <p:ext uri="{BB962C8B-B14F-4D97-AF65-F5344CB8AC3E}">
        <p14:creationId xmlns:p14="http://schemas.microsoft.com/office/powerpoint/2010/main" val="344547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a:lnSpc>
                <a:spcPct val="130000"/>
              </a:lnSpc>
              <a:defRPr/>
            </a:pPr>
            <a:r>
              <a:rPr lang="en-US" b="1" dirty="0" smtClean="0"/>
              <a:t>Searches Macs in network</a:t>
            </a:r>
          </a:p>
          <a:p>
            <a:pPr lvl="1">
              <a:lnSpc>
                <a:spcPct val="130000"/>
              </a:lnSpc>
              <a:defRPr/>
            </a:pPr>
            <a:r>
              <a:rPr lang="en-US" dirty="0" smtClean="0"/>
              <a:t>Subnets to be specified to search in </a:t>
            </a:r>
          </a:p>
          <a:p>
            <a:pPr>
              <a:lnSpc>
                <a:spcPct val="130000"/>
              </a:lnSpc>
              <a:defRPr/>
            </a:pPr>
            <a:r>
              <a:rPr lang="en-US" b="1" dirty="0" smtClean="0"/>
              <a:t>Tries to establish SSH connection</a:t>
            </a:r>
          </a:p>
          <a:p>
            <a:pPr lvl="1">
              <a:lnSpc>
                <a:spcPct val="130000"/>
              </a:lnSpc>
              <a:defRPr/>
            </a:pPr>
            <a:r>
              <a:rPr lang="en-US" dirty="0" smtClean="0"/>
              <a:t>Remote login (SSH) to be enabled on Macs</a:t>
            </a:r>
          </a:p>
          <a:p>
            <a:pPr>
              <a:lnSpc>
                <a:spcPct val="130000"/>
              </a:lnSpc>
              <a:defRPr/>
            </a:pPr>
            <a:r>
              <a:rPr lang="en-US" b="1" dirty="0" smtClean="0"/>
              <a:t>Installs agents to Macs</a:t>
            </a:r>
          </a:p>
          <a:p>
            <a:pPr lvl="1">
              <a:lnSpc>
                <a:spcPct val="130000"/>
              </a:lnSpc>
              <a:defRPr/>
            </a:pPr>
            <a:r>
              <a:rPr lang="en-US" dirty="0" smtClean="0"/>
              <a:t>Needs administrative rights on Mac</a:t>
            </a:r>
          </a:p>
          <a:p>
            <a:pPr lvl="2">
              <a:lnSpc>
                <a:spcPct val="130000"/>
              </a:lnSpc>
              <a:defRPr/>
            </a:pPr>
            <a:r>
              <a:rPr lang="en-US" sz="1800" i="1" dirty="0" smtClean="0">
                <a:solidFill>
                  <a:schemeClr val="tx1">
                    <a:lumMod val="75000"/>
                    <a:lumOff val="25000"/>
                  </a:schemeClr>
                </a:solidFill>
              </a:rPr>
              <a:t>Either Mac should be enrolled in corporate domain</a:t>
            </a:r>
          </a:p>
          <a:p>
            <a:pPr lvl="2">
              <a:lnSpc>
                <a:spcPct val="130000"/>
              </a:lnSpc>
              <a:defRPr/>
            </a:pPr>
            <a:r>
              <a:rPr lang="en-US" sz="1800" i="1" dirty="0" smtClean="0">
                <a:solidFill>
                  <a:schemeClr val="tx1">
                    <a:lumMod val="75000"/>
                    <a:lumOff val="25000"/>
                  </a:schemeClr>
                </a:solidFill>
              </a:rPr>
              <a:t>Or administrative user account should exist on Mac</a:t>
            </a:r>
            <a:endParaRPr lang="en-US" sz="1800" dirty="0" smtClean="0"/>
          </a:p>
          <a:p>
            <a:pPr>
              <a:lnSpc>
                <a:spcPct val="130000"/>
              </a:lnSpc>
              <a:defRPr/>
            </a:pPr>
            <a:r>
              <a:rPr lang="en-US" b="1" dirty="0" smtClean="0"/>
              <a:t>Adds Macs to SCCM</a:t>
            </a:r>
          </a:p>
          <a:p>
            <a:pPr lvl="1">
              <a:lnSpc>
                <a:spcPct val="130000"/>
              </a:lnSpc>
              <a:defRPr/>
            </a:pPr>
            <a:r>
              <a:rPr lang="en-US" dirty="0" smtClean="0"/>
              <a:t>Located in the dedicated collection</a:t>
            </a:r>
          </a:p>
          <a:p>
            <a:pPr lvl="1">
              <a:lnSpc>
                <a:spcPct val="130000"/>
              </a:lnSpc>
              <a:defRPr/>
            </a:pPr>
            <a:r>
              <a:rPr lang="en-US" dirty="0" smtClean="0"/>
              <a:t>Allowing admins to manage them</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9B89C8-CC8F-3F45-8C6B-D4ADDD090C4D}" type="slidenum">
              <a:rPr lang="en-US" sz="1200">
                <a:latin typeface="Calibri" charset="0"/>
              </a:rPr>
              <a:pPr eaLnBrk="1" hangingPunct="1"/>
              <a:t>11</a:t>
            </a:fld>
            <a:endParaRPr lang="en-US" sz="1200">
              <a:latin typeface="Calibri" charset="0"/>
            </a:endParaRPr>
          </a:p>
        </p:txBody>
      </p:sp>
    </p:spTree>
    <p:extLst>
      <p:ext uri="{BB962C8B-B14F-4D97-AF65-F5344CB8AC3E}">
        <p14:creationId xmlns:p14="http://schemas.microsoft.com/office/powerpoint/2010/main" val="161935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12</a:t>
            </a:fld>
            <a:endParaRPr lang="en-US"/>
          </a:p>
        </p:txBody>
      </p:sp>
    </p:spTree>
    <p:extLst>
      <p:ext uri="{BB962C8B-B14F-4D97-AF65-F5344CB8AC3E}">
        <p14:creationId xmlns:p14="http://schemas.microsoft.com/office/powerpoint/2010/main" val="18213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ea typeface="+mn-ea"/>
                <a:cs typeface="+mn-cs"/>
              </a:rPr>
              <a:t>Administrators almost always want to know which Macs exist in the network but is not managed yet. </a:t>
            </a:r>
          </a:p>
          <a:p>
            <a:pPr>
              <a:defRPr/>
            </a:pPr>
            <a:endParaRPr lang="en-US" dirty="0" smtClean="0">
              <a:ea typeface="+mn-ea"/>
              <a:cs typeface="+mn-cs"/>
            </a:endParaRPr>
          </a:p>
          <a:p>
            <a:pPr>
              <a:defRPr/>
            </a:pPr>
            <a:r>
              <a:rPr lang="en-US" dirty="0" smtClean="0">
                <a:ea typeface="+mn-ea"/>
                <a:cs typeface="+mn-cs"/>
              </a:rPr>
              <a:t>Scheduled Network Discovery provides this ability by searching Macs in the network and adding found Macs as a resources to SCCM.</a:t>
            </a:r>
          </a:p>
          <a:p>
            <a:pPr>
              <a:defRPr/>
            </a:pPr>
            <a:endParaRPr lang="en-US" dirty="0" smtClean="0">
              <a:ea typeface="+mn-ea"/>
              <a:cs typeface="+mn-cs"/>
            </a:endParaRPr>
          </a:p>
          <a:p>
            <a:pPr>
              <a:defRPr/>
            </a:pPr>
            <a:r>
              <a:rPr lang="en-US" dirty="0" smtClean="0">
                <a:ea typeface="+mn-ea"/>
                <a:cs typeface="+mn-cs"/>
              </a:rPr>
              <a:t>It also tries to make those Macs managed by installing agents to them, but it requires the access rights to do that, so Macs should be prepared.</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9B89C8-CC8F-3F45-8C6B-D4ADDD090C4D}" type="slidenum">
              <a:rPr lang="en-US" sz="1200">
                <a:latin typeface="Calibri" charset="0"/>
              </a:rPr>
              <a:pPr eaLnBrk="1" hangingPunct="1"/>
              <a:t>13</a:t>
            </a:fld>
            <a:endParaRPr lang="en-US" sz="1200">
              <a:latin typeface="Calibri" charset="0"/>
            </a:endParaRPr>
          </a:p>
        </p:txBody>
      </p:sp>
    </p:spTree>
    <p:extLst>
      <p:ext uri="{BB962C8B-B14F-4D97-AF65-F5344CB8AC3E}">
        <p14:creationId xmlns:p14="http://schemas.microsoft.com/office/powerpoint/2010/main" val="1442842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ea typeface="+mn-ea"/>
                <a:cs typeface="+mn-cs"/>
              </a:rPr>
              <a:t>When a Mac is first time added to SCCM, the Agent reports inventory information to SCCM. </a:t>
            </a:r>
          </a:p>
          <a:p>
            <a:pPr>
              <a:defRPr/>
            </a:pPr>
            <a:endParaRPr lang="en-US" dirty="0" smtClean="0">
              <a:ea typeface="+mn-ea"/>
              <a:cs typeface="+mn-cs"/>
            </a:endParaRPr>
          </a:p>
          <a:p>
            <a:pPr>
              <a:defRPr/>
            </a:pPr>
            <a:r>
              <a:rPr lang="en-US" dirty="0" smtClean="0">
                <a:ea typeface="+mn-ea"/>
                <a:cs typeface="+mn-cs"/>
              </a:rPr>
              <a:t>Later it continues reporting inventory information by the schedule set for all resources in SCCM.</a:t>
            </a:r>
          </a:p>
          <a:p>
            <a:pPr>
              <a:defRPr/>
            </a:pPr>
            <a:endParaRPr lang="en-US" dirty="0" smtClean="0">
              <a:ea typeface="+mn-ea"/>
              <a:cs typeface="+mn-cs"/>
            </a:endParaRPr>
          </a:p>
          <a:p>
            <a:pPr>
              <a:defRPr/>
            </a:pPr>
            <a:r>
              <a:rPr lang="en-US" dirty="0" smtClean="0">
                <a:ea typeface="+mn-ea"/>
                <a:cs typeface="+mn-cs"/>
              </a:rPr>
              <a:t>This inventory inventory information is a subset of data normally collected from Windows computers. </a:t>
            </a:r>
          </a:p>
          <a:p>
            <a:pPr>
              <a:defRPr/>
            </a:pPr>
            <a:endParaRPr lang="en-US" dirty="0" smtClean="0">
              <a:ea typeface="+mn-ea"/>
              <a:cs typeface="+mn-cs"/>
            </a:endParaRPr>
          </a:p>
          <a:p>
            <a:pPr>
              <a:defRPr/>
            </a:pPr>
            <a:r>
              <a:rPr lang="en-US" dirty="0" smtClean="0"/>
              <a:t>And it can bee seen in the standard SCCM Resource Explorer, as well as it can be used to generate custom reports about Macs.</a:t>
            </a:r>
            <a:endParaRPr lang="en-US" dirty="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78206C-F2AF-3D48-8B62-C8B0505DF272}"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179164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smtClean="0"/>
              <a:t>OSX-Client-Daten</a:t>
            </a:r>
            <a:r>
              <a:rPr lang="de-DE" baseline="0" dirty="0" smtClean="0"/>
              <a:t> i</a:t>
            </a:r>
            <a:r>
              <a:rPr lang="de-DE" dirty="0" smtClean="0"/>
              <a:t>ntegrieren</a:t>
            </a:r>
            <a:r>
              <a:rPr lang="de-DE" baseline="0" dirty="0" smtClean="0"/>
              <a:t> sich in die Standard-Reports</a:t>
            </a:r>
            <a:endParaRPr lang="de-DE" dirty="0"/>
          </a:p>
        </p:txBody>
      </p:sp>
      <p:sp>
        <p:nvSpPr>
          <p:cNvPr id="4" name="Foliennummernplatzhalter 3"/>
          <p:cNvSpPr>
            <a:spLocks noGrp="1"/>
          </p:cNvSpPr>
          <p:nvPr>
            <p:ph type="sldNum" sz="quarter" idx="10"/>
          </p:nvPr>
        </p:nvSpPr>
        <p:spPr/>
        <p:txBody>
          <a:bodyPr/>
          <a:lstStyle/>
          <a:p>
            <a:pPr>
              <a:defRPr/>
            </a:pPr>
            <a:fld id="{B7767374-6FA1-4339-97F3-10484C4C0C55}" type="slidenum">
              <a:rPr lang="en-US" smtClean="0"/>
              <a:pPr>
                <a:defRPr/>
              </a:pPr>
              <a:t>15</a:t>
            </a:fld>
            <a:endParaRPr lang="en-US"/>
          </a:p>
        </p:txBody>
      </p:sp>
    </p:spTree>
    <p:extLst>
      <p:ext uri="{BB962C8B-B14F-4D97-AF65-F5344CB8AC3E}">
        <p14:creationId xmlns:p14="http://schemas.microsoft.com/office/powerpoint/2010/main" val="232410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16</a:t>
            </a:fld>
            <a:endParaRPr lang="en-US"/>
          </a:p>
        </p:txBody>
      </p:sp>
    </p:spTree>
    <p:extLst>
      <p:ext uri="{BB962C8B-B14F-4D97-AF65-F5344CB8AC3E}">
        <p14:creationId xmlns:p14="http://schemas.microsoft.com/office/powerpoint/2010/main" val="174484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cs typeface="ＭＳ Ｐゴシック" charset="0"/>
              </a:rPr>
              <a:t>Similarly, Macs will be set up using Mac OS X configuration profiles. Configuration profiles will be delivered via Configuration Management functionality of </a:t>
            </a:r>
            <a:r>
              <a:rPr lang="en-US" dirty="0" smtClean="0">
                <a:latin typeface="Calibri" charset="0"/>
                <a:cs typeface="ＭＳ Ｐゴシック" charset="0"/>
              </a:rPr>
              <a:t>SCCM</a:t>
            </a:r>
          </a:p>
          <a:p>
            <a:r>
              <a:rPr lang="en-US" dirty="0" err="1" smtClean="0">
                <a:latin typeface="Calibri" charset="0"/>
                <a:cs typeface="ＭＳ Ｐゴシック" charset="0"/>
              </a:rPr>
              <a:t>Momentan</a:t>
            </a:r>
            <a:r>
              <a:rPr lang="en-US" baseline="0" dirty="0" smtClean="0">
                <a:latin typeface="Calibri" charset="0"/>
                <a:cs typeface="ＭＳ Ｐゴシック" charset="0"/>
              </a:rPr>
              <a:t> </a:t>
            </a:r>
            <a:r>
              <a:rPr lang="en-US" baseline="0" dirty="0" err="1" smtClean="0">
                <a:latin typeface="Calibri" charset="0"/>
                <a:cs typeface="ＭＳ Ｐゴシック" charset="0"/>
              </a:rPr>
              <a:t>Profilemanager</a:t>
            </a:r>
            <a:r>
              <a:rPr lang="en-US" baseline="0" dirty="0" smtClean="0">
                <a:latin typeface="Calibri" charset="0"/>
                <a:cs typeface="ＭＳ Ｐゴシック" charset="0"/>
              </a:rPr>
              <a:t> OSX </a:t>
            </a:r>
            <a:r>
              <a:rPr lang="en-US" baseline="0" dirty="0" err="1" smtClean="0">
                <a:latin typeface="Calibri" charset="0"/>
                <a:cs typeface="ＭＳ Ｐゴシック" charset="0"/>
              </a:rPr>
              <a:t>nötig</a:t>
            </a:r>
            <a:r>
              <a:rPr lang="en-US" baseline="0" dirty="0" smtClean="0">
                <a:latin typeface="Calibri" charset="0"/>
                <a:cs typeface="ＭＳ Ｐゴシック" charset="0"/>
              </a:rPr>
              <a:t>, </a:t>
            </a:r>
            <a:r>
              <a:rPr lang="en-US" baseline="0" dirty="0" err="1" smtClean="0">
                <a:latin typeface="Calibri" charset="0"/>
                <a:cs typeface="ＭＳ Ｐゴシック" charset="0"/>
              </a:rPr>
              <a:t>später</a:t>
            </a:r>
            <a:r>
              <a:rPr lang="en-US" baseline="0" dirty="0" smtClean="0">
                <a:latin typeface="Calibri" charset="0"/>
                <a:cs typeface="ＭＳ Ｐゴシック" charset="0"/>
              </a:rPr>
              <a:t> </a:t>
            </a:r>
            <a:r>
              <a:rPr lang="en-US" baseline="0" dirty="0" err="1" smtClean="0">
                <a:latin typeface="Calibri" charset="0"/>
                <a:cs typeface="ＭＳ Ｐゴシック" charset="0"/>
              </a:rPr>
              <a:t>nicht</a:t>
            </a:r>
            <a:r>
              <a:rPr lang="en-US" baseline="0" dirty="0" smtClean="0">
                <a:latin typeface="Calibri" charset="0"/>
                <a:cs typeface="ＭＳ Ｐゴシック" charset="0"/>
              </a:rPr>
              <a:t> </a:t>
            </a:r>
            <a:r>
              <a:rPr lang="en-US" baseline="0" dirty="0" err="1" smtClean="0">
                <a:latin typeface="Calibri" charset="0"/>
                <a:cs typeface="ＭＳ Ｐゴシック" charset="0"/>
              </a:rPr>
              <a:t>mehr</a:t>
            </a:r>
            <a:endParaRPr lang="en-US" dirty="0">
              <a:latin typeface="Calibri" charset="0"/>
              <a:cs typeface="ＭＳ Ｐゴシック"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CE68B6-0336-3E46-985B-E50D3EA2D4E6}" type="slidenum">
              <a:rPr lang="en-US" sz="1200">
                <a:latin typeface="Calibri" charset="0"/>
              </a:rPr>
              <a:pPr eaLnBrk="1" hangingPunct="1"/>
              <a:t>17</a:t>
            </a:fld>
            <a:endParaRPr lang="en-US" sz="1200">
              <a:latin typeface="Calibri" charset="0"/>
            </a:endParaRPr>
          </a:p>
        </p:txBody>
      </p:sp>
    </p:spTree>
    <p:extLst>
      <p:ext uri="{BB962C8B-B14F-4D97-AF65-F5344CB8AC3E}">
        <p14:creationId xmlns:p14="http://schemas.microsoft.com/office/powerpoint/2010/main" val="192487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cs typeface="ＭＳ Ｐゴシック" charset="0"/>
              </a:rPr>
              <a:t>Similarly, Macs will be set up using Mac OS X configuration profiles. Configuration profiles will be delivered via Configuration Management functionality of </a:t>
            </a:r>
            <a:r>
              <a:rPr lang="en-US" dirty="0" smtClean="0">
                <a:latin typeface="Calibri" charset="0"/>
                <a:cs typeface="ＭＳ Ｐゴシック" charset="0"/>
              </a:rPr>
              <a:t>SCCM</a:t>
            </a:r>
          </a:p>
          <a:p>
            <a:r>
              <a:rPr lang="en-US" dirty="0" err="1" smtClean="0">
                <a:latin typeface="Calibri" charset="0"/>
                <a:cs typeface="ＭＳ Ｐゴシック" charset="0"/>
              </a:rPr>
              <a:t>Momentan</a:t>
            </a:r>
            <a:r>
              <a:rPr lang="en-US" baseline="0" dirty="0" smtClean="0">
                <a:latin typeface="Calibri" charset="0"/>
                <a:cs typeface="ＭＳ Ｐゴシック" charset="0"/>
              </a:rPr>
              <a:t> </a:t>
            </a:r>
            <a:r>
              <a:rPr lang="en-US" baseline="0" dirty="0" err="1" smtClean="0">
                <a:latin typeface="Calibri" charset="0"/>
                <a:cs typeface="ＭＳ Ｐゴシック" charset="0"/>
              </a:rPr>
              <a:t>Profilemanager</a:t>
            </a:r>
            <a:r>
              <a:rPr lang="en-US" baseline="0" dirty="0" smtClean="0">
                <a:latin typeface="Calibri" charset="0"/>
                <a:cs typeface="ＭＳ Ｐゴシック" charset="0"/>
              </a:rPr>
              <a:t> OSX </a:t>
            </a:r>
            <a:r>
              <a:rPr lang="en-US" baseline="0" dirty="0" err="1" smtClean="0">
                <a:latin typeface="Calibri" charset="0"/>
                <a:cs typeface="ＭＳ Ｐゴシック" charset="0"/>
              </a:rPr>
              <a:t>nötig</a:t>
            </a:r>
            <a:r>
              <a:rPr lang="en-US" baseline="0" dirty="0" smtClean="0">
                <a:latin typeface="Calibri" charset="0"/>
                <a:cs typeface="ＭＳ Ｐゴシック" charset="0"/>
              </a:rPr>
              <a:t>, </a:t>
            </a:r>
            <a:r>
              <a:rPr lang="en-US" baseline="0" dirty="0" err="1" smtClean="0">
                <a:latin typeface="Calibri" charset="0"/>
                <a:cs typeface="ＭＳ Ｐゴシック" charset="0"/>
              </a:rPr>
              <a:t>später</a:t>
            </a:r>
            <a:r>
              <a:rPr lang="en-US" baseline="0" dirty="0" smtClean="0">
                <a:latin typeface="Calibri" charset="0"/>
                <a:cs typeface="ＭＳ Ｐゴシック" charset="0"/>
              </a:rPr>
              <a:t> </a:t>
            </a:r>
            <a:r>
              <a:rPr lang="en-US" baseline="0" dirty="0" err="1" smtClean="0">
                <a:latin typeface="Calibri" charset="0"/>
                <a:cs typeface="ＭＳ Ｐゴシック" charset="0"/>
              </a:rPr>
              <a:t>nicht</a:t>
            </a:r>
            <a:r>
              <a:rPr lang="en-US" baseline="0" dirty="0" smtClean="0">
                <a:latin typeface="Calibri" charset="0"/>
                <a:cs typeface="ＭＳ Ｐゴシック" charset="0"/>
              </a:rPr>
              <a:t> </a:t>
            </a:r>
            <a:r>
              <a:rPr lang="en-US" baseline="0" dirty="0" err="1" smtClean="0">
                <a:latin typeface="Calibri" charset="0"/>
                <a:cs typeface="ＭＳ Ｐゴシック" charset="0"/>
              </a:rPr>
              <a:t>mehr</a:t>
            </a:r>
            <a:endParaRPr lang="en-US" dirty="0">
              <a:latin typeface="Calibri" charset="0"/>
              <a:cs typeface="ＭＳ Ｐゴシック"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CE68B6-0336-3E46-985B-E50D3EA2D4E6}" type="slidenum">
              <a:rPr lang="en-US" sz="1200">
                <a:latin typeface="Calibri" charset="0"/>
              </a:rPr>
              <a:pPr eaLnBrk="1" hangingPunct="1"/>
              <a:t>18</a:t>
            </a:fld>
            <a:endParaRPr lang="en-US" sz="1200">
              <a:latin typeface="Calibri" charset="0"/>
            </a:endParaRPr>
          </a:p>
        </p:txBody>
      </p:sp>
    </p:spTree>
    <p:extLst>
      <p:ext uri="{BB962C8B-B14F-4D97-AF65-F5344CB8AC3E}">
        <p14:creationId xmlns:p14="http://schemas.microsoft.com/office/powerpoint/2010/main" val="10463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cs typeface="ＭＳ Ｐゴシック"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6282EA-7FAF-6748-9ED0-3B89B484CAC5}" type="slidenum">
              <a:rPr lang="en-US" sz="1200">
                <a:latin typeface="Calibri" charset="0"/>
              </a:rPr>
              <a:pPr eaLnBrk="1" hangingPunct="1"/>
              <a:t>19</a:t>
            </a:fld>
            <a:endParaRPr lang="en-US" sz="1200">
              <a:latin typeface="Calibri" charset="0"/>
            </a:endParaRPr>
          </a:p>
        </p:txBody>
      </p:sp>
    </p:spTree>
    <p:extLst>
      <p:ext uri="{BB962C8B-B14F-4D97-AF65-F5344CB8AC3E}">
        <p14:creationId xmlns:p14="http://schemas.microsoft.com/office/powerpoint/2010/main" val="328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381000" y="685800"/>
            <a:ext cx="6096000" cy="3429000"/>
          </a:xfrm>
          <a:ln/>
        </p:spPr>
      </p:sp>
      <p:sp>
        <p:nvSpPr>
          <p:cNvPr id="4" name="Notes Placeholder 3"/>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3387370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20</a:t>
            </a:fld>
            <a:endParaRPr lang="en-US"/>
          </a:p>
        </p:txBody>
      </p:sp>
    </p:spTree>
    <p:extLst>
      <p:ext uri="{BB962C8B-B14F-4D97-AF65-F5344CB8AC3E}">
        <p14:creationId xmlns:p14="http://schemas.microsoft.com/office/powerpoint/2010/main" val="194663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cs typeface="ＭＳ Ｐゴシック" charset="0"/>
              </a:rPr>
              <a:t>IE</a:t>
            </a:r>
          </a:p>
          <a:p>
            <a:pPr eaLnBrk="1" hangingPunct="1">
              <a:spcBef>
                <a:spcPct val="0"/>
              </a:spcBef>
            </a:pPr>
            <a:r>
              <a:rPr lang="en-US">
                <a:latin typeface="Calibri" charset="0"/>
                <a:cs typeface="ＭＳ Ｐゴシック" charset="0"/>
              </a:rPr>
              <a:t>Peachtree</a:t>
            </a:r>
          </a:p>
          <a:p>
            <a:pPr eaLnBrk="1" hangingPunct="1">
              <a:spcBef>
                <a:spcPct val="0"/>
              </a:spcBef>
            </a:pPr>
            <a:r>
              <a:rPr lang="en-US">
                <a:latin typeface="Calibri" charset="0"/>
                <a:cs typeface="ＭＳ Ｐゴシック" charset="0"/>
              </a:rPr>
              <a:t>Quickbooks</a:t>
            </a:r>
          </a:p>
          <a:p>
            <a:pPr eaLnBrk="1" hangingPunct="1">
              <a:spcBef>
                <a:spcPct val="0"/>
              </a:spcBef>
            </a:pPr>
            <a:r>
              <a:rPr lang="en-US">
                <a:latin typeface="Calibri" charset="0"/>
                <a:cs typeface="ＭＳ Ｐゴシック" charset="0"/>
              </a:rPr>
              <a:t>Visual Studio</a:t>
            </a:r>
          </a:p>
          <a:p>
            <a:pPr eaLnBrk="1" hangingPunct="1">
              <a:spcBef>
                <a:spcPct val="0"/>
              </a:spcBef>
            </a:pPr>
            <a:endParaRPr lang="en-US">
              <a:latin typeface="Calibri"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483717-4F27-4745-9702-5372618D8ED6}" type="slidenum">
              <a:rPr lang="en-US" sz="1200">
                <a:latin typeface="Calibri" charset="0"/>
              </a:rPr>
              <a:pPr eaLnBrk="1" hangingPunct="1"/>
              <a:t>21</a:t>
            </a:fld>
            <a:endParaRPr lang="en-US" sz="1200">
              <a:latin typeface="Calibri" charset="0"/>
            </a:endParaRPr>
          </a:p>
        </p:txBody>
      </p:sp>
    </p:spTree>
    <p:extLst>
      <p:ext uri="{BB962C8B-B14F-4D97-AF65-F5344CB8AC3E}">
        <p14:creationId xmlns:p14="http://schemas.microsoft.com/office/powerpoint/2010/main" val="1814242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22</a:t>
            </a:fld>
            <a:endParaRPr lang="en-US"/>
          </a:p>
        </p:txBody>
      </p:sp>
    </p:spTree>
    <p:extLst>
      <p:ext uri="{BB962C8B-B14F-4D97-AF65-F5344CB8AC3E}">
        <p14:creationId xmlns:p14="http://schemas.microsoft.com/office/powerpoint/2010/main" val="413228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23</a:t>
            </a:fld>
            <a:endParaRPr lang="en-US"/>
          </a:p>
        </p:txBody>
      </p:sp>
    </p:spTree>
    <p:extLst>
      <p:ext uri="{BB962C8B-B14F-4D97-AF65-F5344CB8AC3E}">
        <p14:creationId xmlns:p14="http://schemas.microsoft.com/office/powerpoint/2010/main" val="4132282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24</a:t>
            </a:fld>
            <a:endParaRPr lang="en-US"/>
          </a:p>
        </p:txBody>
      </p:sp>
    </p:spTree>
    <p:extLst>
      <p:ext uri="{BB962C8B-B14F-4D97-AF65-F5344CB8AC3E}">
        <p14:creationId xmlns:p14="http://schemas.microsoft.com/office/powerpoint/2010/main" val="3905225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25</a:t>
            </a:fld>
            <a:endParaRPr lang="en-US"/>
          </a:p>
        </p:txBody>
      </p:sp>
    </p:spTree>
    <p:extLst>
      <p:ext uri="{BB962C8B-B14F-4D97-AF65-F5344CB8AC3E}">
        <p14:creationId xmlns:p14="http://schemas.microsoft.com/office/powerpoint/2010/main" val="4111035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cs typeface="ＭＳ Ｐゴシック" charset="0"/>
              </a:rPr>
              <a:t>PMA will allow an administrator to take a remote control of managed Macs via VNC, which is similar to Remote Desktop on Windows or SSH. In case of VNC an admin doesn’t have to provide a password to establish a connection. Our software takes care of the automatic and secure login.</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A933A-9FB3-C94E-BB35-490B229A87F1}" type="slidenum">
              <a:rPr lang="en-US" sz="1200">
                <a:latin typeface="Calibri" charset="0"/>
              </a:rPr>
              <a:pPr eaLnBrk="1" hangingPunct="1"/>
              <a:t>26</a:t>
            </a:fld>
            <a:endParaRPr lang="en-US" sz="1200">
              <a:latin typeface="Calibri" charset="0"/>
            </a:endParaRPr>
          </a:p>
        </p:txBody>
      </p:sp>
    </p:spTree>
    <p:extLst>
      <p:ext uri="{BB962C8B-B14F-4D97-AF65-F5344CB8AC3E}">
        <p14:creationId xmlns:p14="http://schemas.microsoft.com/office/powerpoint/2010/main" val="3387975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Values market with * are</a:t>
            </a:r>
            <a:r>
              <a:rPr lang="en-US" baseline="0" dirty="0" smtClean="0"/>
              <a:t> coming in PMM v3.0</a:t>
            </a:r>
            <a:endParaRPr lang="en-US" dirty="0"/>
          </a:p>
        </p:txBody>
      </p:sp>
      <p:sp>
        <p:nvSpPr>
          <p:cNvPr id="4" name="Slide Number Placeholder 3"/>
          <p:cNvSpPr>
            <a:spLocks noGrp="1"/>
          </p:cNvSpPr>
          <p:nvPr>
            <p:ph type="sldNum" sz="quarter" idx="10"/>
          </p:nvPr>
        </p:nvSpPr>
        <p:spPr/>
        <p:txBody>
          <a:bodyPr/>
          <a:lstStyle/>
          <a:p>
            <a:pPr>
              <a:defRPr/>
            </a:pPr>
            <a:fld id="{B7767374-6FA1-4339-97F3-10484C4C0C55}" type="slidenum">
              <a:rPr lang="en-US" smtClean="0"/>
              <a:pPr>
                <a:defRPr/>
              </a:pPr>
              <a:t>27</a:t>
            </a:fld>
            <a:endParaRPr lang="en-US"/>
          </a:p>
        </p:txBody>
      </p:sp>
    </p:spTree>
    <p:extLst>
      <p:ext uri="{BB962C8B-B14F-4D97-AF65-F5344CB8AC3E}">
        <p14:creationId xmlns:p14="http://schemas.microsoft.com/office/powerpoint/2010/main" val="4097780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happy to have</a:t>
            </a:r>
            <a:r>
              <a:rPr lang="en-US" baseline="0" dirty="0" smtClean="0"/>
              <a:t> one of our customers here today to talk about their environment and how Parallels Mac Management is helping them to deploy and manage Macs in their business.  </a:t>
            </a:r>
            <a:r>
              <a:rPr lang="en-US" baseline="0" smtClean="0"/>
              <a:t>Dan Yurcovic is …NEED BIO INFO</a:t>
            </a:r>
            <a:endParaRPr lang="en-US" dirty="0"/>
          </a:p>
        </p:txBody>
      </p:sp>
      <p:sp>
        <p:nvSpPr>
          <p:cNvPr id="4" name="Slide Number Placeholder 3"/>
          <p:cNvSpPr>
            <a:spLocks noGrp="1"/>
          </p:cNvSpPr>
          <p:nvPr>
            <p:ph type="sldNum" sz="quarter" idx="10"/>
          </p:nvPr>
        </p:nvSpPr>
        <p:spPr/>
        <p:txBody>
          <a:bodyPr/>
          <a:lstStyle/>
          <a:p>
            <a:fld id="{6CF656EC-9A3C-44DB-BA9A-C58031759F53}" type="slidenum">
              <a:rPr lang="en-US" smtClean="0"/>
              <a:t>28</a:t>
            </a:fld>
            <a:endParaRPr lang="en-US"/>
          </a:p>
        </p:txBody>
      </p:sp>
    </p:spTree>
    <p:extLst>
      <p:ext uri="{BB962C8B-B14F-4D97-AF65-F5344CB8AC3E}">
        <p14:creationId xmlns:p14="http://schemas.microsoft.com/office/powerpoint/2010/main" val="318729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 we are doing pretty well.</a:t>
            </a:r>
          </a:p>
          <a:p>
            <a:endParaRPr lang="en-US" dirty="0" smtClean="0"/>
          </a:p>
          <a:p>
            <a:r>
              <a:rPr lang="en-US" dirty="0" smtClean="0"/>
              <a:t>Who is taking</a:t>
            </a:r>
            <a:r>
              <a:rPr lang="en-US" baseline="0" dirty="0" smtClean="0"/>
              <a:t> claim for that?  Well, IT and Operations of course!  How did they help us get here?</a:t>
            </a:r>
          </a:p>
          <a:p>
            <a:endParaRPr lang="en-US" baseline="0" dirty="0" smtClean="0"/>
          </a:p>
          <a:p>
            <a:r>
              <a:rPr lang="en-US" baseline="0" dirty="0" smtClean="0"/>
              <a:t>What stayed the same?  Our systems are the same.</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209028B-9E3C-481D-8F79-63DDE9F2EC79}" type="datetime1">
              <a:rPr lang="en-US" smtClean="0"/>
              <a:t>3/18/2015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F55EC67E-402D-4FA6-937E-816E25842894}" type="slidenum">
              <a:rPr lang="en-US" smtClean="0"/>
              <a:t>29</a:t>
            </a:fld>
            <a:endParaRPr lang="en-US" dirty="0"/>
          </a:p>
        </p:txBody>
      </p:sp>
    </p:spTree>
    <p:extLst>
      <p:ext uri="{BB962C8B-B14F-4D97-AF65-F5344CB8AC3E}">
        <p14:creationId xmlns:p14="http://schemas.microsoft.com/office/powerpoint/2010/main" val="232105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So…let’s talk a little bit about the state of Apple in the Workplace.  After years of grief for IT pros in all kinds of organizations, Apple acceptance has begun. We’ve all heard the recent news about Apple’s partnership with IBM.  But ever before this, a large majority of companies had come to terms with the new enterprise IT paradigm – some industries led the way like education and healthcare and others were pulled along kicking and screaming.</a:t>
            </a:r>
          </a:p>
          <a:p>
            <a:endParaRPr lang="en-US" dirty="0"/>
          </a:p>
          <a:p>
            <a:r>
              <a:rPr lang="en-US" dirty="0"/>
              <a:t>Because we focus 100% on Macs, we regularly survey IT Admins to check in on what going on in their world.  </a:t>
            </a:r>
          </a:p>
          <a:p>
            <a:endParaRPr lang="en-US" dirty="0"/>
          </a:p>
          <a:p>
            <a:r>
              <a:rPr lang="en-US" dirty="0"/>
              <a:t>In recent a poll of over 700 IT pros,  we learned that nearly ¾ of those surveyed said they are currently utilizing Macs either as part of a formal BYOD program or a corporate initiative.  </a:t>
            </a:r>
            <a:r>
              <a:rPr lang="en-US" b="1" dirty="0"/>
              <a:t>POLL:  Let’s see how that number compares with all of you.  How many of you have Macs in their network? </a:t>
            </a:r>
          </a:p>
          <a:p>
            <a:endParaRPr lang="en-US" dirty="0"/>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3</a:t>
            </a:fld>
            <a:endParaRPr lang="en-US"/>
          </a:p>
        </p:txBody>
      </p:sp>
    </p:spTree>
    <p:extLst>
      <p:ext uri="{BB962C8B-B14F-4D97-AF65-F5344CB8AC3E}">
        <p14:creationId xmlns:p14="http://schemas.microsoft.com/office/powerpoint/2010/main" val="1538857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220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Adam has loved tech since his first game of Pac-Man.   IT Manager for the UW-Oshkosh Bookstore is where the IT path started; the realization that there is always a need for those skilled in filling the gap between technology and it’s users.   Over the past 18 years Adam has parlayed his skill in this area into many leadership roles spanning much of what the Silicon Valley is known for, from leading global IT Support and Infrastructure services at Yahoo! to running IT for the exciting startup </a:t>
            </a:r>
            <a:r>
              <a:rPr lang="en-US" sz="1200" kern="1200" dirty="0" err="1" smtClean="0">
                <a:solidFill>
                  <a:schemeClr val="tx1"/>
                </a:solidFill>
                <a:effectLst/>
                <a:latin typeface="+mn-lt"/>
                <a:ea typeface="+mn-ea"/>
                <a:cs typeface="+mn-cs"/>
              </a:rPr>
              <a:t>Lytro</a:t>
            </a:r>
            <a:r>
              <a:rPr lang="en-US" sz="1200" kern="1200" dirty="0" smtClean="0">
                <a:solidFill>
                  <a:schemeClr val="tx1"/>
                </a:solidFill>
                <a:effectLst/>
                <a:latin typeface="+mn-lt"/>
                <a:ea typeface="+mn-ea"/>
                <a:cs typeface="+mn-cs"/>
              </a:rPr>
              <a:t>.  Let’s listen to how</a:t>
            </a:r>
            <a:r>
              <a:rPr lang="en-US" sz="1200" kern="1200" baseline="0" dirty="0" smtClean="0">
                <a:solidFill>
                  <a:schemeClr val="tx1"/>
                </a:solidFill>
                <a:effectLst/>
                <a:latin typeface="+mn-lt"/>
                <a:ea typeface="+mn-ea"/>
                <a:cs typeface="+mn-cs"/>
              </a:rPr>
              <a:t> he’s utilizing Parallels Desktop Enterprise at </a:t>
            </a:r>
            <a:r>
              <a:rPr lang="en-US" sz="1200" kern="1200" baseline="0" dirty="0" err="1" smtClean="0">
                <a:solidFill>
                  <a:schemeClr val="tx1"/>
                </a:solidFill>
                <a:effectLst/>
                <a:latin typeface="+mn-lt"/>
                <a:ea typeface="+mn-ea"/>
                <a:cs typeface="+mn-cs"/>
              </a:rPr>
              <a:t>Lytro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F656EC-9A3C-44DB-BA9A-C58031759F53}" type="slidenum">
              <a:rPr lang="en-US" smtClean="0"/>
              <a:t>32</a:t>
            </a:fld>
            <a:endParaRPr lang="en-US"/>
          </a:p>
        </p:txBody>
      </p:sp>
    </p:spTree>
    <p:extLst>
      <p:ext uri="{BB962C8B-B14F-4D97-AF65-F5344CB8AC3E}">
        <p14:creationId xmlns:p14="http://schemas.microsoft.com/office/powerpoint/2010/main" val="2662079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33</a:t>
            </a:fld>
            <a:endParaRPr lang="en-US"/>
          </a:p>
        </p:txBody>
      </p:sp>
    </p:spTree>
    <p:extLst>
      <p:ext uri="{BB962C8B-B14F-4D97-AF65-F5344CB8AC3E}">
        <p14:creationId xmlns:p14="http://schemas.microsoft.com/office/powerpoint/2010/main" val="208874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0766" indent="-281064">
              <a:defRPr>
                <a:solidFill>
                  <a:schemeClr val="tx1"/>
                </a:solidFill>
                <a:latin typeface="Arial" panose="020B0604020202020204" pitchFamily="34" charset="0"/>
                <a:cs typeface="Arial" panose="020B0604020202020204" pitchFamily="34" charset="0"/>
              </a:defRPr>
            </a:lvl2pPr>
            <a:lvl3pPr marL="1124255" indent="-224851">
              <a:defRPr>
                <a:solidFill>
                  <a:schemeClr val="tx1"/>
                </a:solidFill>
                <a:latin typeface="Arial" panose="020B0604020202020204" pitchFamily="34" charset="0"/>
                <a:cs typeface="Arial" panose="020B0604020202020204" pitchFamily="34" charset="0"/>
              </a:defRPr>
            </a:lvl3pPr>
            <a:lvl4pPr marL="1573957" indent="-224851">
              <a:defRPr>
                <a:solidFill>
                  <a:schemeClr val="tx1"/>
                </a:solidFill>
                <a:latin typeface="Arial" panose="020B0604020202020204" pitchFamily="34" charset="0"/>
                <a:cs typeface="Arial" panose="020B0604020202020204" pitchFamily="34" charset="0"/>
              </a:defRPr>
            </a:lvl4pPr>
            <a:lvl5pPr marL="2023659" indent="-224851">
              <a:defRPr>
                <a:solidFill>
                  <a:schemeClr val="tx1"/>
                </a:solidFill>
                <a:latin typeface="Arial" panose="020B0604020202020204" pitchFamily="34" charset="0"/>
                <a:cs typeface="Arial" panose="020B0604020202020204" pitchFamily="34" charset="0"/>
              </a:defRPr>
            </a:lvl5pPr>
            <a:lvl6pPr marL="2473361" indent="-2248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23062" indent="-2248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2764" indent="-2248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2466" indent="-2248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3B3B28-9A3B-4C53-9CDE-99E698A37C80}" type="slidenum">
              <a:rPr lang="en-US">
                <a:latin typeface="Calibri" panose="020F0502020204030204" pitchFamily="34" charset="0"/>
              </a:rPr>
              <a:pPr/>
              <a:t>4</a:t>
            </a:fld>
            <a:endParaRPr lang="en-US">
              <a:latin typeface="Calibri" panose="020F0502020204030204" pitchFamily="34" charset="0"/>
            </a:endParaRPr>
          </a:p>
        </p:txBody>
      </p:sp>
    </p:spTree>
    <p:extLst>
      <p:ext uri="{BB962C8B-B14F-4D97-AF65-F5344CB8AC3E}">
        <p14:creationId xmlns:p14="http://schemas.microsoft.com/office/powerpoint/2010/main" val="23297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0766" indent="-281064">
              <a:defRPr>
                <a:solidFill>
                  <a:schemeClr val="tx1"/>
                </a:solidFill>
                <a:latin typeface="Arial" panose="020B0604020202020204" pitchFamily="34" charset="0"/>
                <a:cs typeface="Arial" panose="020B0604020202020204" pitchFamily="34" charset="0"/>
              </a:defRPr>
            </a:lvl2pPr>
            <a:lvl3pPr marL="1124255" indent="-224851">
              <a:defRPr>
                <a:solidFill>
                  <a:schemeClr val="tx1"/>
                </a:solidFill>
                <a:latin typeface="Arial" panose="020B0604020202020204" pitchFamily="34" charset="0"/>
                <a:cs typeface="Arial" panose="020B0604020202020204" pitchFamily="34" charset="0"/>
              </a:defRPr>
            </a:lvl3pPr>
            <a:lvl4pPr marL="1573957" indent="-224851">
              <a:defRPr>
                <a:solidFill>
                  <a:schemeClr val="tx1"/>
                </a:solidFill>
                <a:latin typeface="Arial" panose="020B0604020202020204" pitchFamily="34" charset="0"/>
                <a:cs typeface="Arial" panose="020B0604020202020204" pitchFamily="34" charset="0"/>
              </a:defRPr>
            </a:lvl4pPr>
            <a:lvl5pPr marL="2023659" indent="-224851">
              <a:defRPr>
                <a:solidFill>
                  <a:schemeClr val="tx1"/>
                </a:solidFill>
                <a:latin typeface="Arial" panose="020B0604020202020204" pitchFamily="34" charset="0"/>
                <a:cs typeface="Arial" panose="020B0604020202020204" pitchFamily="34" charset="0"/>
              </a:defRPr>
            </a:lvl5pPr>
            <a:lvl6pPr marL="2473361" indent="-2248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23062" indent="-2248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2764" indent="-2248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2466" indent="-2248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5D0C63-C163-4ADE-92CD-460442160336}" type="slidenum">
              <a:rPr lang="en-US">
                <a:latin typeface="Calibri" panose="020F0502020204030204" pitchFamily="34" charset="0"/>
              </a:rPr>
              <a:pPr/>
              <a:t>5</a:t>
            </a:fld>
            <a:endParaRPr lang="en-US">
              <a:latin typeface="Calibri" panose="020F0502020204030204" pitchFamily="34" charset="0"/>
            </a:endParaRPr>
          </a:p>
        </p:txBody>
      </p:sp>
    </p:spTree>
    <p:extLst>
      <p:ext uri="{BB962C8B-B14F-4D97-AF65-F5344CB8AC3E}">
        <p14:creationId xmlns:p14="http://schemas.microsoft.com/office/powerpoint/2010/main" val="270352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Now let’s talk about managing</a:t>
            </a:r>
            <a:r>
              <a:rPr lang="en-US" baseline="0" dirty="0" smtClean="0"/>
              <a:t> those Macs.  This past Spring, we attended the TechEd 2014 conference in Houston.  We met over 500 IT pros and talked to them about Mac management.  What’s even more exciting, Parallels Mac Management for Microsoft SCCM won the Best of TechEd award in the management systems category.  </a:t>
            </a:r>
            <a:r>
              <a:rPr lang="en-US" b="1" baseline="0" dirty="0" smtClean="0"/>
              <a:t>POLL:  of those of you allowing Macs today, how many of you are managing Macs?</a:t>
            </a:r>
          </a:p>
          <a:p>
            <a:endParaRPr lang="en-US" b="1" baseline="0" dirty="0" smtClean="0"/>
          </a:p>
          <a:p>
            <a:pPr marL="0" marR="0" indent="0" algn="l" defTabSz="912207" rtl="0" eaLnBrk="1" fontAlgn="auto" latinLnBrk="0" hangingPunct="1">
              <a:lnSpc>
                <a:spcPct val="100000"/>
              </a:lnSpc>
              <a:spcBef>
                <a:spcPts val="0"/>
              </a:spcBef>
              <a:spcAft>
                <a:spcPts val="0"/>
              </a:spcAft>
              <a:buClrTx/>
              <a:buSzTx/>
              <a:buFontTx/>
              <a:buNone/>
              <a:tabLst/>
              <a:defRPr/>
            </a:pPr>
            <a:r>
              <a:rPr lang="en-US" baseline="0" dirty="0" smtClean="0"/>
              <a:t>In our survey, we asked how many organizations are currently using a centralized management system for the Macs in their environment. An alarming 82% said “no”.  So think about this for a moment.  Whether there are 50 Macs or 500, that represents fairly high security risk to any organization.  As Microsoft System Center users, the ability to manage Macs the same way you do PCs will be the key to helping you get a handle on the Macs in your network.  In fact, over 60% of those we surveyed were at least moderately interesting in the ability to manage both PCs and Macs using one centralized system. </a:t>
            </a:r>
          </a:p>
          <a:p>
            <a:endParaRPr lang="en-US" b="1" dirty="0"/>
          </a:p>
        </p:txBody>
      </p:sp>
      <p:sp>
        <p:nvSpPr>
          <p:cNvPr id="4" name="Slide Number Placeholder 3"/>
          <p:cNvSpPr>
            <a:spLocks noGrp="1"/>
          </p:cNvSpPr>
          <p:nvPr>
            <p:ph type="sldNum" sz="quarter" idx="10"/>
          </p:nvPr>
        </p:nvSpPr>
        <p:spPr/>
        <p:txBody>
          <a:bodyPr/>
          <a:lstStyle/>
          <a:p>
            <a:fld id="{6CF656EC-9A3C-44DB-BA9A-C58031759F53}" type="slidenum">
              <a:rPr lang="en-US" smtClean="0"/>
              <a:t>6</a:t>
            </a:fld>
            <a:endParaRPr lang="en-US"/>
          </a:p>
        </p:txBody>
      </p:sp>
    </p:spTree>
    <p:extLst>
      <p:ext uri="{BB962C8B-B14F-4D97-AF65-F5344CB8AC3E}">
        <p14:creationId xmlns:p14="http://schemas.microsoft.com/office/powerpoint/2010/main" val="40308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767374-6FA1-4339-97F3-10484C4C0C55}" type="slidenum">
              <a:rPr lang="en-US" smtClean="0"/>
              <a:pPr>
                <a:defRPr/>
              </a:pPr>
              <a:t>7</a:t>
            </a:fld>
            <a:endParaRPr lang="en-US"/>
          </a:p>
        </p:txBody>
      </p:sp>
    </p:spTree>
    <p:extLst>
      <p:ext uri="{BB962C8B-B14F-4D97-AF65-F5344CB8AC3E}">
        <p14:creationId xmlns:p14="http://schemas.microsoft.com/office/powerpoint/2010/main" val="131742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767374-6FA1-4339-97F3-10484C4C0C55}" type="slidenum">
              <a:rPr lang="en-US"/>
              <a:pPr>
                <a:defRPr/>
              </a:pPr>
              <a:t>8</a:t>
            </a:fld>
            <a:endParaRPr lang="en-US"/>
          </a:p>
        </p:txBody>
      </p:sp>
    </p:spTree>
    <p:extLst>
      <p:ext uri="{BB962C8B-B14F-4D97-AF65-F5344CB8AC3E}">
        <p14:creationId xmlns:p14="http://schemas.microsoft.com/office/powerpoint/2010/main" val="153885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b="1" dirty="0" smtClean="0"/>
              <a:t>Leverage</a:t>
            </a:r>
            <a:r>
              <a:rPr lang="en-US" dirty="0" smtClean="0"/>
              <a:t> the SCCM infrastructure you have and </a:t>
            </a:r>
            <a:r>
              <a:rPr lang="en-US" b="1" dirty="0" smtClean="0"/>
              <a:t>extend</a:t>
            </a:r>
            <a:r>
              <a:rPr lang="en-US" dirty="0" smtClean="0"/>
              <a:t> it to fully manage </a:t>
            </a:r>
            <a:r>
              <a:rPr lang="en-US" b="1" dirty="0" smtClean="0"/>
              <a:t>Mac</a:t>
            </a:r>
            <a:r>
              <a:rPr lang="en-US" dirty="0" smtClean="0"/>
              <a:t> endpoints</a:t>
            </a:r>
          </a:p>
          <a:p>
            <a:r>
              <a:rPr lang="en-US" dirty="0" smtClean="0"/>
              <a:t>Gain </a:t>
            </a:r>
            <a:r>
              <a:rPr lang="en-US" b="1" dirty="0" smtClean="0"/>
              <a:t>control</a:t>
            </a:r>
            <a:r>
              <a:rPr lang="en-US" dirty="0" smtClean="0"/>
              <a:t> of </a:t>
            </a:r>
            <a:r>
              <a:rPr lang="en-US" b="1" dirty="0" smtClean="0"/>
              <a:t>Macs</a:t>
            </a:r>
            <a:r>
              <a:rPr lang="en-US" dirty="0" smtClean="0"/>
              <a:t> on your network and be able to take action on them </a:t>
            </a:r>
            <a:r>
              <a:rPr lang="en-US" b="1" dirty="0" smtClean="0"/>
              <a:t>just like</a:t>
            </a:r>
            <a:r>
              <a:rPr lang="en-US" dirty="0" smtClean="0"/>
              <a:t> you do </a:t>
            </a:r>
            <a:r>
              <a:rPr lang="en-US" b="1" dirty="0" smtClean="0"/>
              <a:t>PCs</a:t>
            </a:r>
            <a:r>
              <a:rPr lang="en-US" dirty="0" smtClean="0"/>
              <a:t>. Mac endpoint discovery happens right alongside your Windows discovery.</a:t>
            </a:r>
          </a:p>
          <a:p>
            <a:pPr lvl="0"/>
            <a:r>
              <a:rPr lang="en-US" dirty="0" smtClean="0"/>
              <a:t>Easily extend the </a:t>
            </a:r>
            <a:r>
              <a:rPr lang="en-US" b="1" dirty="0" smtClean="0"/>
              <a:t>SCCM infrastructure, processes and skills</a:t>
            </a:r>
            <a:r>
              <a:rPr lang="en-US" dirty="0" smtClean="0"/>
              <a:t> </a:t>
            </a:r>
            <a:r>
              <a:rPr lang="en-US" b="1" dirty="0" smtClean="0"/>
              <a:t>you</a:t>
            </a:r>
            <a:r>
              <a:rPr lang="en-US" dirty="0" smtClean="0"/>
              <a:t> </a:t>
            </a:r>
            <a:r>
              <a:rPr lang="en-US" b="1" dirty="0" smtClean="0"/>
              <a:t>already have</a:t>
            </a:r>
            <a:r>
              <a:rPr lang="en-US" dirty="0" smtClean="0"/>
              <a:t>.  Manage your Macs and their software discovery, distribution and inventory just like you do for PCs. </a:t>
            </a:r>
          </a:p>
          <a:p>
            <a:r>
              <a:rPr lang="en-US" dirty="0" smtClean="0"/>
              <a:t>Easily and securely deploy and manage </a:t>
            </a:r>
            <a:r>
              <a:rPr lang="en-US" b="1" dirty="0" smtClean="0"/>
              <a:t>Parallels Desktop for Mac</a:t>
            </a:r>
            <a:r>
              <a:rPr lang="en-US" dirty="0" smtClean="0"/>
              <a:t> and its virtual machines to </a:t>
            </a:r>
            <a:r>
              <a:rPr lang="en-US" b="1" dirty="0" smtClean="0"/>
              <a:t>extend </a:t>
            </a:r>
            <a:r>
              <a:rPr lang="en-US" dirty="0" smtClean="0"/>
              <a:t>your </a:t>
            </a:r>
            <a:r>
              <a:rPr lang="en-US" b="1" dirty="0" smtClean="0"/>
              <a:t>policy compliant Windows stack</a:t>
            </a:r>
            <a:r>
              <a:rPr lang="en-US" dirty="0" smtClean="0"/>
              <a:t> to Macs</a:t>
            </a:r>
          </a:p>
          <a:p>
            <a:endParaRPr lang="de-DE" dirty="0"/>
          </a:p>
        </p:txBody>
      </p:sp>
      <p:sp>
        <p:nvSpPr>
          <p:cNvPr id="4" name="Foliennummernplatzhalter 3"/>
          <p:cNvSpPr>
            <a:spLocks noGrp="1"/>
          </p:cNvSpPr>
          <p:nvPr>
            <p:ph type="sldNum" sz="quarter" idx="10"/>
          </p:nvPr>
        </p:nvSpPr>
        <p:spPr/>
        <p:txBody>
          <a:bodyPr/>
          <a:lstStyle/>
          <a:p>
            <a:pPr>
              <a:defRPr/>
            </a:pPr>
            <a:fld id="{B7767374-6FA1-4339-97F3-10484C4C0C55}" type="slidenum">
              <a:rPr lang="en-US" smtClean="0"/>
              <a:pPr>
                <a:defRPr/>
              </a:pPr>
              <a:t>9</a:t>
            </a:fld>
            <a:endParaRPr lang="en-US"/>
          </a:p>
        </p:txBody>
      </p:sp>
    </p:spTree>
    <p:extLst>
      <p:ext uri="{BB962C8B-B14F-4D97-AF65-F5344CB8AC3E}">
        <p14:creationId xmlns:p14="http://schemas.microsoft.com/office/powerpoint/2010/main" val="3236777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3598075"/>
            <a:ext cx="9144000" cy="1616869"/>
          </a:xfrm>
          <a:prstGeom prst="rect">
            <a:avLst/>
          </a:prstGeom>
          <a:gradFill flip="none" rotWithShape="1">
            <a:gsLst>
              <a:gs pos="0">
                <a:srgbClr val="FF0000">
                  <a:shade val="30000"/>
                  <a:satMod val="115000"/>
                </a:srgbClr>
              </a:gs>
              <a:gs pos="50000">
                <a:schemeClr val="accent1"/>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p>
        </p:txBody>
      </p:sp>
      <p:sp>
        <p:nvSpPr>
          <p:cNvPr id="14" name="Content Placeholder 2"/>
          <p:cNvSpPr>
            <a:spLocks noGrp="1"/>
          </p:cNvSpPr>
          <p:nvPr>
            <p:ph idx="12"/>
          </p:nvPr>
        </p:nvSpPr>
        <p:spPr>
          <a:xfrm>
            <a:off x="324767" y="4767036"/>
            <a:ext cx="8471989" cy="281214"/>
          </a:xfrm>
        </p:spPr>
        <p:txBody>
          <a:bodyPr>
            <a:normAutofit/>
          </a:bodyPr>
          <a:lstStyle>
            <a:lvl1pPr>
              <a:buNone/>
              <a:defRPr sz="1200">
                <a:solidFill>
                  <a:schemeClr val="bg1"/>
                </a:solidFill>
              </a:defRPr>
            </a:lvl1pPr>
            <a:lvl2pPr>
              <a:buClr>
                <a:srgbClr val="FF0000"/>
              </a:buClr>
              <a:buFont typeface="Arial" pitchFamily="34" charset="0"/>
              <a:buChar char="•"/>
              <a:defRPr/>
            </a:lvl2pPr>
            <a:lvl3pPr marL="739757" indent="-173034">
              <a:buClr>
                <a:srgbClr val="FF0000"/>
              </a:buClr>
              <a:buSzPct val="65000"/>
              <a:buFont typeface="Courier New" pitchFamily="49" charset="0"/>
              <a:buChar char="o"/>
              <a:defRPr/>
            </a:lvl3pPr>
            <a:lvl4pPr>
              <a:buClr>
                <a:srgbClr val="FF0000"/>
              </a:buClr>
              <a:defRPr/>
            </a:lvl4pPr>
            <a:lvl5pPr>
              <a:buClr>
                <a:srgbClr val="FF0000"/>
              </a:buClr>
              <a:defRPr/>
            </a:lvl5pPr>
          </a:lstStyle>
          <a:p>
            <a:pPr lvl="0"/>
            <a:r>
              <a:rPr lang="en-US" dirty="0" smtClean="0"/>
              <a:t>Click to edit Master text styles</a:t>
            </a:r>
          </a:p>
        </p:txBody>
      </p:sp>
      <p:sp>
        <p:nvSpPr>
          <p:cNvPr id="10" name="TextBox 9"/>
          <p:cNvSpPr txBox="1"/>
          <p:nvPr userDrawn="1"/>
        </p:nvSpPr>
        <p:spPr>
          <a:xfrm>
            <a:off x="-500063" y="1535907"/>
            <a:ext cx="184662" cy="369330"/>
          </a:xfrm>
          <a:prstGeom prst="rect">
            <a:avLst/>
          </a:prstGeom>
          <a:noFill/>
        </p:spPr>
        <p:txBody>
          <a:bodyPr wrap="none" lIns="91438" tIns="45719" rIns="91438" bIns="45719">
            <a:spAutoFit/>
          </a:bodyPr>
          <a:lstStyle/>
          <a:p>
            <a:pPr fontAlgn="auto">
              <a:spcBef>
                <a:spcPts val="0"/>
              </a:spcBef>
              <a:spcAft>
                <a:spcPts val="0"/>
              </a:spcAft>
              <a:defRPr/>
            </a:pPr>
            <a:endParaRPr lang="en-US" dirty="0">
              <a:latin typeface="+mn-lt"/>
              <a:cs typeface="+mn-cs"/>
            </a:endParaRPr>
          </a:p>
        </p:txBody>
      </p:sp>
      <p:sp>
        <p:nvSpPr>
          <p:cNvPr id="18" name="Subtitle 2"/>
          <p:cNvSpPr>
            <a:spLocks noGrp="1"/>
          </p:cNvSpPr>
          <p:nvPr>
            <p:ph type="subTitle" idx="1"/>
          </p:nvPr>
        </p:nvSpPr>
        <p:spPr>
          <a:xfrm>
            <a:off x="315337" y="4374123"/>
            <a:ext cx="8431436" cy="369330"/>
          </a:xfrm>
        </p:spPr>
        <p:txBody>
          <a:bodyPr>
            <a:spAutoFit/>
          </a:bodyPr>
          <a:lstStyle>
            <a:lvl1pPr marL="0" indent="0" algn="l">
              <a:buNone/>
              <a:defRPr sz="1800" cap="none"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12" name="Title 1"/>
          <p:cNvSpPr>
            <a:spLocks noGrp="1"/>
          </p:cNvSpPr>
          <p:nvPr>
            <p:ph type="title"/>
          </p:nvPr>
        </p:nvSpPr>
        <p:spPr>
          <a:xfrm>
            <a:off x="268395" y="3952444"/>
            <a:ext cx="6102859" cy="461663"/>
          </a:xfrm>
        </p:spPr>
        <p:txBody>
          <a:bodyPr/>
          <a:lstStyle>
            <a:lvl1pPr>
              <a:defRPr sz="2400">
                <a:solidFill>
                  <a:schemeClr val="bg1"/>
                </a:solidFill>
              </a:defRPr>
            </a:lvl1pPr>
          </a:lstStyle>
          <a:p>
            <a:r>
              <a:rPr lang="en-US" dirty="0" smtClean="0"/>
              <a:t>Click to edit Master title style</a:t>
            </a:r>
            <a:endParaRPr lang="en-US" dirty="0"/>
          </a:p>
        </p:txBody>
      </p:sp>
      <p:sp>
        <p:nvSpPr>
          <p:cNvPr id="16" name="Content Placeholder 2"/>
          <p:cNvSpPr>
            <a:spLocks noGrp="1"/>
          </p:cNvSpPr>
          <p:nvPr>
            <p:ph idx="11" hasCustomPrompt="1"/>
          </p:nvPr>
        </p:nvSpPr>
        <p:spPr>
          <a:xfrm>
            <a:off x="341046" y="755394"/>
            <a:ext cx="8556169" cy="2171135"/>
          </a:xfrm>
        </p:spPr>
        <p:txBody>
          <a:bodyPr/>
          <a:lstStyle>
            <a:lvl1pPr marL="227007" indent="-227007">
              <a:buClr>
                <a:schemeClr val="bg1"/>
              </a:buClr>
              <a:buNone/>
              <a:defRPr sz="2400">
                <a:solidFill>
                  <a:schemeClr val="bg1"/>
                </a:solidFill>
              </a:defRPr>
            </a:lvl1pPr>
            <a:lvl2pPr>
              <a:buClr>
                <a:schemeClr val="bg1"/>
              </a:buClr>
              <a:buFont typeface="Arial" pitchFamily="34" charset="0"/>
              <a:buChar char="•"/>
              <a:defRPr>
                <a:solidFill>
                  <a:schemeClr val="bg1"/>
                </a:solidFill>
              </a:defRPr>
            </a:lvl2pPr>
            <a:lvl3pPr marL="739757" indent="-173034">
              <a:buClr>
                <a:schemeClr val="bg1"/>
              </a:buClr>
              <a:buSzPct val="65000"/>
              <a:buFont typeface="Courier New" pitchFamily="49" charset="0"/>
              <a:buChar char="o"/>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en-US" dirty="0" smtClean="0"/>
              <a:t>&lt;insert title of presentation, partner name, company name, or audience information / logo here&gt;</a:t>
            </a:r>
          </a:p>
        </p:txBody>
      </p:sp>
      <p:pic>
        <p:nvPicPr>
          <p:cNvPr id="13" name="Picture 12" descr="blackboard.png"/>
          <p:cNvPicPr>
            <a:picLocks noChangeAspect="1"/>
          </p:cNvPicPr>
          <p:nvPr userDrawn="1"/>
        </p:nvPicPr>
        <p:blipFill>
          <a:blip r:embed="rId2" cstate="print"/>
          <a:stretch>
            <a:fillRect/>
          </a:stretch>
        </p:blipFill>
        <p:spPr>
          <a:xfrm>
            <a:off x="-81418" y="-108857"/>
            <a:ext cx="9331326" cy="3719966"/>
          </a:xfrm>
          <a:prstGeom prst="rect">
            <a:avLst/>
          </a:prstGeom>
          <a:effectLst>
            <a:outerShdw blurRad="50800" dist="38100" dir="2700000" algn="tl" rotWithShape="0">
              <a:prstClr val="black">
                <a:alpha val="40000"/>
              </a:prstClr>
            </a:outerShdw>
          </a:effectLst>
        </p:spPr>
      </p:pic>
      <p:pic>
        <p:nvPicPr>
          <p:cNvPr id="15" name="Picture 15" descr="parallels-white.png"/>
          <p:cNvPicPr>
            <a:picLocks noChangeAspect="1"/>
          </p:cNvPicPr>
          <p:nvPr userDrawn="1"/>
        </p:nvPicPr>
        <p:blipFill>
          <a:blip r:embed="rId3" cstate="print"/>
          <a:srcRect/>
          <a:stretch>
            <a:fillRect/>
          </a:stretch>
        </p:blipFill>
        <p:spPr bwMode="auto">
          <a:xfrm>
            <a:off x="232919" y="2982459"/>
            <a:ext cx="1798637" cy="6858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2">
    <p:bg>
      <p:bgPr>
        <a:blipFill dpi="0" rotWithShape="1">
          <a:blip r:embed="rId2" cstate="screen">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650" y="1906762"/>
            <a:ext cx="6075681" cy="646329"/>
          </a:xfrm>
        </p:spPr>
        <p:txBody>
          <a:bodyPr/>
          <a:lstStyle>
            <a:lvl1pPr>
              <a:defRPr sz="3600">
                <a:solidFill>
                  <a:schemeClr val="bg1"/>
                </a:solidFill>
              </a:defRPr>
            </a:lvl1pPr>
          </a:lstStyle>
          <a:p>
            <a:r>
              <a:rPr lang="en-US" dirty="0" smtClean="0"/>
              <a:t>Agenda Slide</a:t>
            </a:r>
            <a:endParaRPr lang="en-US" dirty="0"/>
          </a:p>
        </p:txBody>
      </p:sp>
      <p:pic>
        <p:nvPicPr>
          <p:cNvPr id="5" name="Picture 15" descr="parallels-whit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63514" y="4605111"/>
            <a:ext cx="1327150" cy="504825"/>
          </a:xfrm>
          <a:prstGeom prst="rect">
            <a:avLst/>
          </a:prstGeom>
          <a:noFill/>
          <a:ln w="9525">
            <a:noFill/>
            <a:miter lim="800000"/>
            <a:headEnd/>
            <a:tailEnd/>
          </a:ln>
        </p:spPr>
      </p:pic>
    </p:spTree>
    <p:extLst>
      <p:ext uri="{BB962C8B-B14F-4D97-AF65-F5344CB8AC3E}">
        <p14:creationId xmlns:p14="http://schemas.microsoft.com/office/powerpoint/2010/main" val="254556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863" y="335676"/>
            <a:ext cx="8564562" cy="584773"/>
          </a:xfrm>
        </p:spPr>
        <p:txBody>
          <a:bodyPr/>
          <a:lstStyle>
            <a:lvl1pPr>
              <a:defRPr sz="32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7007" indent="-227007">
              <a:buClr>
                <a:schemeClr val="accent1"/>
              </a:buClr>
              <a:defRPr/>
            </a:lvl1pPr>
            <a:lvl2pPr>
              <a:buClr>
                <a:srgbClr val="FF0000"/>
              </a:buClr>
              <a:buFont typeface="Arial" pitchFamily="34" charset="0"/>
              <a:buChar char="•"/>
              <a:defRPr/>
            </a:lvl2pPr>
            <a:lvl3pPr marL="739757" indent="-173034">
              <a:buClr>
                <a:srgbClr val="FF0000"/>
              </a:buClr>
              <a:buSzPct val="65000"/>
              <a:buFont typeface="Courier New" pitchFamily="49" charset="0"/>
              <a:buChar char="o"/>
              <a:defRPr/>
            </a:lvl3pPr>
            <a:lvl4pPr>
              <a:buClr>
                <a:srgbClr val="FF0000"/>
              </a:buClr>
              <a:defRPr/>
            </a:lvl4pPr>
            <a:lvl5pPr>
              <a:buClr>
                <a:srgbClr val="FF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10"/>
          </p:nvPr>
        </p:nvSpPr>
        <p:spPr>
          <a:xfrm>
            <a:off x="4424373" y="4805364"/>
            <a:ext cx="752475" cy="200025"/>
          </a:xfrm>
          <a:prstGeom prst="rect">
            <a:avLst/>
          </a:prstGeom>
        </p:spPr>
        <p:txBody>
          <a:bodyPr lIns="91438" tIns="45719" rIns="91438" bIns="45719"/>
          <a:lstStyle>
            <a:lvl1pPr>
              <a:defRPr sz="1100">
                <a:solidFill>
                  <a:schemeClr val="bg1"/>
                </a:solidFill>
              </a:defRPr>
            </a:lvl1pPr>
          </a:lstStyle>
          <a:p>
            <a:pPr>
              <a:defRPr/>
            </a:pPr>
            <a:fld id="{2E101192-7D3D-4845-B731-08DC5E4AA9A3}" type="slidenum">
              <a:rPr lang="en-US"/>
              <a:pPr>
                <a:defRPr/>
              </a:pPr>
              <a:t>‹#›</a:t>
            </a:fld>
            <a:endParaRPr lang="en-US" dirty="0"/>
          </a:p>
        </p:txBody>
      </p:sp>
    </p:spTree>
    <p:extLst>
      <p:ext uri="{BB962C8B-B14F-4D97-AF65-F5344CB8AC3E}">
        <p14:creationId xmlns:p14="http://schemas.microsoft.com/office/powerpoint/2010/main" val="546812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9" name="Picture 8" descr="blackboard.png"/>
          <p:cNvPicPr>
            <a:picLocks noChangeAspect="1"/>
          </p:cNvPicPr>
          <p:nvPr userDrawn="1"/>
        </p:nvPicPr>
        <p:blipFill>
          <a:blip r:embed="rId2" cstate="print"/>
          <a:stretch>
            <a:fillRect/>
          </a:stretch>
        </p:blipFill>
        <p:spPr>
          <a:xfrm>
            <a:off x="-52388" y="622077"/>
            <a:ext cx="9256713" cy="4557713"/>
          </a:xfrm>
          <a:prstGeom prst="rect">
            <a:avLst/>
          </a:prstGeom>
          <a:effectLst>
            <a:outerShdw blurRad="50800" dist="38100" dir="2700000" algn="tl" rotWithShape="0">
              <a:prstClr val="black">
                <a:alpha val="40000"/>
              </a:prstClr>
            </a:outerShdw>
          </a:effectLst>
        </p:spPr>
      </p:pic>
      <p:pic>
        <p:nvPicPr>
          <p:cNvPr id="11" name="Picture 15" descr="parallels-whit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63514" y="4605111"/>
            <a:ext cx="1327150" cy="504825"/>
          </a:xfrm>
          <a:prstGeom prst="rect">
            <a:avLst/>
          </a:prstGeom>
          <a:noFill/>
          <a:ln w="9525">
            <a:noFill/>
            <a:miter lim="800000"/>
            <a:headEnd/>
            <a:tailEnd/>
          </a:ln>
        </p:spPr>
      </p:pic>
      <p:sp>
        <p:nvSpPr>
          <p:cNvPr id="5" name="Rectangle 4"/>
          <p:cNvSpPr/>
          <p:nvPr userDrawn="1"/>
        </p:nvSpPr>
        <p:spPr>
          <a:xfrm>
            <a:off x="0" y="7"/>
            <a:ext cx="9144000" cy="365164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p>
        </p:txBody>
      </p:sp>
      <p:pic>
        <p:nvPicPr>
          <p:cNvPr id="6" name="Picture 12" descr="arrow.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7662" y="1849048"/>
            <a:ext cx="288925" cy="402431"/>
          </a:xfrm>
          <a:prstGeom prst="rect">
            <a:avLst/>
          </a:prstGeom>
          <a:noFill/>
          <a:ln w="9525">
            <a:noFill/>
            <a:miter lim="800000"/>
            <a:headEnd/>
            <a:tailEnd/>
          </a:ln>
        </p:spPr>
      </p:pic>
      <p:sp>
        <p:nvSpPr>
          <p:cNvPr id="3" name="Subtitle 2"/>
          <p:cNvSpPr>
            <a:spLocks noGrp="1"/>
          </p:cNvSpPr>
          <p:nvPr>
            <p:ph type="subTitle" idx="1"/>
          </p:nvPr>
        </p:nvSpPr>
        <p:spPr>
          <a:xfrm>
            <a:off x="578482" y="2254373"/>
            <a:ext cx="8431436" cy="400108"/>
          </a:xfrm>
        </p:spPr>
        <p:txBody>
          <a:bodyPr>
            <a:spAutoFit/>
          </a:bodyPr>
          <a:lstStyle>
            <a:lvl1pPr marL="0" indent="0" algn="l">
              <a:buNone/>
              <a:defRPr sz="2000">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522399" y="1775359"/>
            <a:ext cx="6102859" cy="523218"/>
          </a:xfrm>
        </p:spPr>
        <p:txBody>
          <a:bodyPr/>
          <a:lstStyle>
            <a:lvl1pPr>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93821" y="555498"/>
            <a:ext cx="8567604" cy="401193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2"/>
          </p:nvPr>
        </p:nvSpPr>
        <p:spPr>
          <a:xfrm>
            <a:off x="296875" y="816102"/>
            <a:ext cx="8556625" cy="3751326"/>
          </a:xfrm>
        </p:spPr>
        <p:txBody>
          <a:bodyPr/>
          <a:lstStyle>
            <a:lvl1pPr marL="227007" indent="-227007">
              <a:buClr>
                <a:schemeClr val="accent1"/>
              </a:buClr>
              <a:defRPr/>
            </a:lvl1pPr>
            <a:lvl2pPr>
              <a:buClr>
                <a:srgbClr val="FF0000"/>
              </a:buClr>
              <a:buFont typeface="Arial" pitchFamily="34" charset="0"/>
              <a:buChar char="•"/>
              <a:defRPr/>
            </a:lvl2pPr>
            <a:lvl3pPr marL="758933" indent="-173034">
              <a:buClr>
                <a:srgbClr val="FF0000"/>
              </a:buClr>
              <a:buSzPct val="65000"/>
              <a:buFont typeface="Courier New" pitchFamily="49" charset="0"/>
              <a:buChar char="o"/>
              <a:defRPr/>
            </a:lvl3pPr>
            <a:lvl4pPr>
              <a:buClr>
                <a:srgbClr val="FF0000"/>
              </a:buClr>
              <a:defRPr/>
            </a:lvl4pPr>
            <a:lvl5pPr>
              <a:buClr>
                <a:srgbClr val="FF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296863" y="58042"/>
            <a:ext cx="8564562" cy="523218"/>
          </a:xfrm>
        </p:spPr>
        <p:txBody>
          <a:bodyPr/>
          <a:lstStyle>
            <a:lvl1pPr>
              <a:defRPr sz="2800">
                <a:latin typeface="+mj-lt"/>
              </a:defRPr>
            </a:lvl1pPr>
          </a:lstStyle>
          <a:p>
            <a:r>
              <a:rPr lang="en-US" dirty="0" smtClean="0"/>
              <a:t>Layout for Title – Bulleted Content</a:t>
            </a:r>
            <a:endParaRPr lang="en-US" dirty="0"/>
          </a:p>
        </p:txBody>
      </p:sp>
      <p:sp>
        <p:nvSpPr>
          <p:cNvPr id="6" name="Subtitle 2"/>
          <p:cNvSpPr>
            <a:spLocks noGrp="1"/>
          </p:cNvSpPr>
          <p:nvPr>
            <p:ph type="subTitle" idx="11" hasCustomPrompt="1"/>
          </p:nvPr>
        </p:nvSpPr>
        <p:spPr>
          <a:xfrm>
            <a:off x="296863" y="521208"/>
            <a:ext cx="8431436" cy="400108"/>
          </a:xfrm>
        </p:spPr>
        <p:txBody>
          <a:bodyPr>
            <a:spAutoFit/>
          </a:bodyPr>
          <a:lstStyle>
            <a:lvl1pPr marL="0" indent="0" algn="l">
              <a:buNone/>
              <a:defRPr sz="2000">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Subtitle Content</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 Red Bullets">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357544" y="966984"/>
            <a:ext cx="4059093" cy="343009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2"/>
          <p:cNvSpPr>
            <a:spLocks noGrp="1"/>
          </p:cNvSpPr>
          <p:nvPr>
            <p:ph sz="quarter" idx="15"/>
          </p:nvPr>
        </p:nvSpPr>
        <p:spPr>
          <a:xfrm>
            <a:off x="4726132" y="966984"/>
            <a:ext cx="4059093" cy="343009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96863" y="58042"/>
            <a:ext cx="8564562" cy="523218"/>
          </a:xfrm>
        </p:spPr>
        <p:txBody>
          <a:bodyPr/>
          <a:lstStyle>
            <a:lvl1pPr>
              <a:defRPr sz="2800">
                <a:latin typeface="+mj-lt"/>
              </a:defRPr>
            </a:lvl1pPr>
          </a:lstStyle>
          <a:p>
            <a:r>
              <a:rPr lang="en-US" dirty="0" smtClean="0"/>
              <a:t>Layout for Title – Bulleted Content – 2 Column</a:t>
            </a:r>
            <a:endParaRPr lang="en-US" dirty="0"/>
          </a:p>
        </p:txBody>
      </p:sp>
      <p:sp>
        <p:nvSpPr>
          <p:cNvPr id="8" name="Subtitle 2"/>
          <p:cNvSpPr>
            <a:spLocks noGrp="1"/>
          </p:cNvSpPr>
          <p:nvPr>
            <p:ph type="subTitle" idx="11" hasCustomPrompt="1"/>
          </p:nvPr>
        </p:nvSpPr>
        <p:spPr>
          <a:xfrm>
            <a:off x="296863" y="521208"/>
            <a:ext cx="8431436" cy="400108"/>
          </a:xfrm>
        </p:spPr>
        <p:txBody>
          <a:bodyPr>
            <a:spAutoFit/>
          </a:bodyPr>
          <a:lstStyle>
            <a:lvl1pPr marL="0" indent="0" algn="l">
              <a:buNone/>
              <a:defRPr sz="2000">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Subtitle Content</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Horiz">
    <p:spTree>
      <p:nvGrpSpPr>
        <p:cNvPr id="1" name=""/>
        <p:cNvGrpSpPr/>
        <p:nvPr/>
      </p:nvGrpSpPr>
      <p:grpSpPr>
        <a:xfrm>
          <a:off x="0" y="0"/>
          <a:ext cx="0" cy="0"/>
          <a:chOff x="0" y="0"/>
          <a:chExt cx="0" cy="0"/>
        </a:xfrm>
      </p:grpSpPr>
      <p:sp>
        <p:nvSpPr>
          <p:cNvPr id="26" name="Rectangle 25"/>
          <p:cNvSpPr/>
          <p:nvPr userDrawn="1"/>
        </p:nvSpPr>
        <p:spPr bwMode="auto">
          <a:xfrm>
            <a:off x="4705351" y="1131379"/>
            <a:ext cx="3990269" cy="3362824"/>
          </a:xfrm>
          <a:prstGeom prst="rect">
            <a:avLst/>
          </a:prstGeom>
          <a:gradFill>
            <a:gsLst>
              <a:gs pos="0">
                <a:schemeClr val="bg1"/>
              </a:gs>
              <a:gs pos="100000">
                <a:schemeClr val="bg2">
                  <a:lumMod val="20000"/>
                  <a:lumOff val="80000"/>
                </a:schemeClr>
              </a:gs>
            </a:gsLst>
            <a:lin ang="5400000" scaled="0"/>
          </a:gradFill>
          <a:ln w="6350" cap="flat" cmpd="sng" algn="ctr">
            <a:solidFill>
              <a:srgbClr val="9A9BA2"/>
            </a:solidFill>
            <a:prstDash val="solid"/>
            <a:round/>
            <a:headEnd type="none" w="med" len="med"/>
            <a:tailEnd type="none" w="med" len="med"/>
          </a:ln>
          <a:effectLst/>
        </p:spPr>
        <p:txBody>
          <a:bodyPr vert="horz" wrap="square" lIns="91438" tIns="2103068" rIns="91438" bIns="45719" numCol="1" rtlCol="0" anchor="t" anchorCtr="0" compatLnSpc="1">
            <a:prstTxWarp prst="textNoShape">
              <a:avLst/>
            </a:prstTxWarp>
            <a:noAutofit/>
          </a:bodyPr>
          <a:lstStyle/>
          <a:p>
            <a:pPr marL="171446" indent="-171446" eaLnBrk="0" hangingPunct="0">
              <a:lnSpc>
                <a:spcPct val="110000"/>
              </a:lnSpc>
              <a:spcBef>
                <a:spcPts val="300"/>
              </a:spcBef>
              <a:defRPr/>
            </a:pPr>
            <a:endParaRPr lang="en-US" sz="1600" dirty="0" smtClean="0"/>
          </a:p>
        </p:txBody>
      </p:sp>
      <p:sp>
        <p:nvSpPr>
          <p:cNvPr id="27" name="Rectangle 26"/>
          <p:cNvSpPr/>
          <p:nvPr userDrawn="1"/>
        </p:nvSpPr>
        <p:spPr>
          <a:xfrm>
            <a:off x="4785527" y="1008597"/>
            <a:ext cx="3560351" cy="369330"/>
          </a:xfrm>
          <a:prstGeom prst="rect">
            <a:avLst/>
          </a:prstGeom>
          <a:gradFill flip="none" rotWithShape="1">
            <a:gsLst>
              <a:gs pos="0">
                <a:schemeClr val="accent1"/>
              </a:gs>
              <a:gs pos="100000">
                <a:srgbClr val="9B140D"/>
              </a:gs>
            </a:gsLst>
            <a:lin ang="5400000" scaled="1"/>
            <a:tileRect/>
          </a:gradFill>
          <a:ln w="6350" cap="flat" cmpd="sng" algn="ctr">
            <a:solidFill>
              <a:srgbClr val="ED2C21"/>
            </a:solidFill>
            <a:prstDash val="solid"/>
            <a:round/>
            <a:headEnd type="none" w="med" len="med"/>
            <a:tailEnd type="none" w="med" len="med"/>
          </a:ln>
          <a:effectLst/>
        </p:spPr>
        <p:txBody>
          <a:bodyPr vert="horz" wrap="square" lIns="182876" tIns="45719" rIns="0" bIns="45719" numCol="1" rtlCol="0" anchor="t" anchorCtr="0" compatLnSpc="1">
            <a:prstTxWarp prst="textNoShape">
              <a:avLst/>
            </a:prstTxWarp>
            <a:spAutoFit/>
          </a:bodyPr>
          <a:lstStyle/>
          <a:p>
            <a:pPr>
              <a:defRPr/>
            </a:pPr>
            <a:endParaRPr lang="en-US" dirty="0" smtClean="0">
              <a:solidFill>
                <a:schemeClr val="bg1"/>
              </a:solidFill>
            </a:endParaRPr>
          </a:p>
        </p:txBody>
      </p:sp>
      <p:sp>
        <p:nvSpPr>
          <p:cNvPr id="28" name="Content Placeholder 2"/>
          <p:cNvSpPr>
            <a:spLocks noGrp="1"/>
          </p:cNvSpPr>
          <p:nvPr>
            <p:ph idx="15"/>
          </p:nvPr>
        </p:nvSpPr>
        <p:spPr>
          <a:xfrm>
            <a:off x="4856533" y="1307454"/>
            <a:ext cx="3817111" cy="2284924"/>
          </a:xfrm>
        </p:spPr>
        <p:txBody>
          <a:bodyPr/>
          <a:lstStyle>
            <a:lvl1pPr marL="227007" indent="-227007">
              <a:buClr>
                <a:schemeClr val="accent1"/>
              </a:buClr>
              <a:defRPr sz="2000"/>
            </a:lvl1pPr>
            <a:lvl2pPr>
              <a:spcAft>
                <a:spcPts val="0"/>
              </a:spcAft>
              <a:buClr>
                <a:srgbClr val="FF0000"/>
              </a:buClr>
              <a:buFont typeface="Arial" pitchFamily="34" charset="0"/>
              <a:buChar char="•"/>
              <a:defRPr sz="1800"/>
            </a:lvl2pPr>
            <a:lvl3pPr marL="739757" indent="-173034">
              <a:buClr>
                <a:srgbClr val="FF0000"/>
              </a:buClr>
              <a:buSzPct val="65000"/>
              <a:buFont typeface="Courier New" pitchFamily="49" charset="0"/>
              <a:buChar char="o"/>
              <a:defRPr sz="1600"/>
            </a:lvl3pPr>
            <a:lvl4pPr>
              <a:buClr>
                <a:srgbClr val="FF0000"/>
              </a:buClr>
              <a:defRPr sz="1200"/>
            </a:lvl4pPr>
            <a:lvl5pPr>
              <a:buClr>
                <a:srgbClr val="FF0000"/>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23"/>
          <p:cNvSpPr>
            <a:spLocks noGrp="1"/>
          </p:cNvSpPr>
          <p:nvPr>
            <p:ph type="body" sz="quarter" idx="16" hasCustomPrompt="1"/>
          </p:nvPr>
        </p:nvSpPr>
        <p:spPr>
          <a:xfrm>
            <a:off x="4792163" y="1005040"/>
            <a:ext cx="3573462" cy="260747"/>
          </a:xfrm>
        </p:spPr>
        <p:txBody>
          <a:bodyPr/>
          <a:lstStyle>
            <a:lvl1pPr>
              <a:buNone/>
              <a:defRPr sz="1800">
                <a:solidFill>
                  <a:schemeClr val="bg1"/>
                </a:solidFill>
              </a:defRPr>
            </a:lvl1pPr>
          </a:lstStyle>
          <a:p>
            <a:pPr lvl="0"/>
            <a:r>
              <a:rPr lang="en-US" dirty="0" smtClean="0"/>
              <a:t>Title</a:t>
            </a:r>
            <a:endParaRPr lang="en-US" dirty="0"/>
          </a:p>
        </p:txBody>
      </p:sp>
      <p:sp>
        <p:nvSpPr>
          <p:cNvPr id="10" name="Rectangle 9"/>
          <p:cNvSpPr/>
          <p:nvPr userDrawn="1"/>
        </p:nvSpPr>
        <p:spPr bwMode="auto">
          <a:xfrm>
            <a:off x="323325" y="1130080"/>
            <a:ext cx="3990269" cy="3364124"/>
          </a:xfrm>
          <a:prstGeom prst="rect">
            <a:avLst/>
          </a:prstGeom>
          <a:gradFill>
            <a:gsLst>
              <a:gs pos="0">
                <a:schemeClr val="bg1"/>
              </a:gs>
              <a:gs pos="100000">
                <a:schemeClr val="bg2">
                  <a:lumMod val="20000"/>
                  <a:lumOff val="80000"/>
                </a:schemeClr>
              </a:gs>
            </a:gsLst>
            <a:lin ang="5400000" scaled="0"/>
          </a:gradFill>
          <a:ln w="6350" cap="flat" cmpd="sng" algn="ctr">
            <a:solidFill>
              <a:srgbClr val="9A9BA2"/>
            </a:solidFill>
            <a:prstDash val="solid"/>
            <a:round/>
            <a:headEnd type="none" w="med" len="med"/>
            <a:tailEnd type="none" w="med" len="med"/>
          </a:ln>
          <a:effectLst/>
        </p:spPr>
        <p:txBody>
          <a:bodyPr vert="horz" wrap="square" lIns="91438" tIns="2103068" rIns="91438" bIns="45719" numCol="1" rtlCol="0" anchor="t" anchorCtr="0" compatLnSpc="1">
            <a:prstTxWarp prst="textNoShape">
              <a:avLst/>
            </a:prstTxWarp>
            <a:noAutofit/>
          </a:bodyPr>
          <a:lstStyle/>
          <a:p>
            <a:pPr marL="171446" indent="-171446" eaLnBrk="0" hangingPunct="0">
              <a:lnSpc>
                <a:spcPct val="110000"/>
              </a:lnSpc>
              <a:spcBef>
                <a:spcPts val="300"/>
              </a:spcBef>
              <a:defRPr/>
            </a:pPr>
            <a:endParaRPr lang="en-US" sz="1600" dirty="0" smtClean="0"/>
          </a:p>
        </p:txBody>
      </p:sp>
      <p:sp>
        <p:nvSpPr>
          <p:cNvPr id="21" name="Rectangle 20"/>
          <p:cNvSpPr/>
          <p:nvPr userDrawn="1"/>
        </p:nvSpPr>
        <p:spPr>
          <a:xfrm>
            <a:off x="403512" y="1007296"/>
            <a:ext cx="3560351" cy="369330"/>
          </a:xfrm>
          <a:prstGeom prst="rect">
            <a:avLst/>
          </a:prstGeom>
          <a:gradFill flip="none" rotWithShape="1">
            <a:gsLst>
              <a:gs pos="0">
                <a:schemeClr val="accent1"/>
              </a:gs>
              <a:gs pos="100000">
                <a:srgbClr val="9B140D"/>
              </a:gs>
            </a:gsLst>
            <a:lin ang="5400000" scaled="1"/>
            <a:tileRect/>
          </a:gradFill>
          <a:ln w="6350" cap="flat" cmpd="sng" algn="ctr">
            <a:solidFill>
              <a:srgbClr val="ED2C21"/>
            </a:solidFill>
            <a:prstDash val="solid"/>
            <a:round/>
            <a:headEnd type="none" w="med" len="med"/>
            <a:tailEnd type="none" w="med" len="med"/>
          </a:ln>
          <a:effectLst/>
        </p:spPr>
        <p:txBody>
          <a:bodyPr vert="horz" wrap="square" lIns="182876" tIns="45719" rIns="0" bIns="45719" numCol="1" rtlCol="0" anchor="t" anchorCtr="0" compatLnSpc="1">
            <a:prstTxWarp prst="textNoShape">
              <a:avLst/>
            </a:prstTxWarp>
            <a:spAutoFit/>
          </a:bodyPr>
          <a:lstStyle/>
          <a:p>
            <a:pPr>
              <a:defRPr/>
            </a:pPr>
            <a:endParaRPr lang="en-US" dirty="0" smtClean="0">
              <a:solidFill>
                <a:schemeClr val="bg1"/>
              </a:solidFill>
            </a:endParaRPr>
          </a:p>
        </p:txBody>
      </p:sp>
      <p:sp>
        <p:nvSpPr>
          <p:cNvPr id="15" name="Content Placeholder 2"/>
          <p:cNvSpPr>
            <a:spLocks noGrp="1"/>
          </p:cNvSpPr>
          <p:nvPr userDrawn="1">
            <p:ph idx="1"/>
          </p:nvPr>
        </p:nvSpPr>
        <p:spPr>
          <a:xfrm>
            <a:off x="474512" y="1306155"/>
            <a:ext cx="3817111" cy="2284924"/>
          </a:xfrm>
        </p:spPr>
        <p:txBody>
          <a:bodyPr/>
          <a:lstStyle>
            <a:lvl1pPr marL="227007" indent="-227007">
              <a:buClr>
                <a:schemeClr val="accent1"/>
              </a:buClr>
              <a:defRPr sz="2000"/>
            </a:lvl1pPr>
            <a:lvl2pPr>
              <a:spcAft>
                <a:spcPts val="0"/>
              </a:spcAft>
              <a:buClr>
                <a:srgbClr val="FF0000"/>
              </a:buClr>
              <a:buFont typeface="Arial" pitchFamily="34" charset="0"/>
              <a:buChar char="•"/>
              <a:defRPr sz="1800"/>
            </a:lvl2pPr>
            <a:lvl3pPr marL="739757" indent="-173034">
              <a:buClr>
                <a:srgbClr val="FF0000"/>
              </a:buClr>
              <a:buSzPct val="65000"/>
              <a:buFont typeface="Courier New" pitchFamily="49" charset="0"/>
              <a:buChar char="o"/>
              <a:defRPr sz="1600"/>
            </a:lvl3pPr>
            <a:lvl4pPr>
              <a:buClr>
                <a:srgbClr val="FF0000"/>
              </a:buClr>
              <a:defRPr sz="1200"/>
            </a:lvl4pPr>
            <a:lvl5pPr>
              <a:buClr>
                <a:srgbClr val="FF0000"/>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hasCustomPrompt="1"/>
          </p:nvPr>
        </p:nvSpPr>
        <p:spPr>
          <a:xfrm>
            <a:off x="296863" y="58042"/>
            <a:ext cx="8564562" cy="523218"/>
          </a:xfrm>
        </p:spPr>
        <p:txBody>
          <a:bodyPr/>
          <a:lstStyle>
            <a:lvl1pPr>
              <a:defRPr sz="2800">
                <a:latin typeface="+mj-lt"/>
              </a:defRPr>
            </a:lvl1pPr>
          </a:lstStyle>
          <a:p>
            <a:r>
              <a:rPr lang="en-US" dirty="0" smtClean="0"/>
              <a:t>Layout for 2 Column Boxes</a:t>
            </a:r>
            <a:endParaRPr lang="en-US" dirty="0"/>
          </a:p>
        </p:txBody>
      </p:sp>
      <p:sp>
        <p:nvSpPr>
          <p:cNvPr id="8" name="Subtitle 2"/>
          <p:cNvSpPr>
            <a:spLocks noGrp="1"/>
          </p:cNvSpPr>
          <p:nvPr userDrawn="1">
            <p:ph type="subTitle" idx="11" hasCustomPrompt="1"/>
          </p:nvPr>
        </p:nvSpPr>
        <p:spPr>
          <a:xfrm>
            <a:off x="296863" y="521208"/>
            <a:ext cx="8431436" cy="400108"/>
          </a:xfrm>
        </p:spPr>
        <p:txBody>
          <a:bodyPr>
            <a:spAutoFit/>
          </a:bodyPr>
          <a:lstStyle>
            <a:lvl1pPr marL="0" indent="0" algn="l">
              <a:buNone/>
              <a:defRPr sz="2000">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Subtitle Content</a:t>
            </a:r>
            <a:endParaRPr lang="en-US" dirty="0"/>
          </a:p>
        </p:txBody>
      </p:sp>
      <p:sp>
        <p:nvSpPr>
          <p:cNvPr id="24" name="Text Placeholder 23"/>
          <p:cNvSpPr>
            <a:spLocks noGrp="1"/>
          </p:cNvSpPr>
          <p:nvPr>
            <p:ph type="body" sz="quarter" idx="14" hasCustomPrompt="1"/>
          </p:nvPr>
        </p:nvSpPr>
        <p:spPr>
          <a:xfrm>
            <a:off x="410142" y="1003741"/>
            <a:ext cx="3573462" cy="260747"/>
          </a:xfrm>
        </p:spPr>
        <p:txBody>
          <a:bodyPr/>
          <a:lstStyle>
            <a:lvl1pPr>
              <a:buNone/>
              <a:defRPr sz="1800">
                <a:solidFill>
                  <a:schemeClr val="bg1"/>
                </a:solidFill>
              </a:defRPr>
            </a:lvl1pPr>
          </a:lstStyle>
          <a:p>
            <a:pPr lvl="0"/>
            <a:r>
              <a:rPr lang="en-US" dirty="0" smtClean="0"/>
              <a:t>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ect 2 - Red bullets">
    <p:spTree>
      <p:nvGrpSpPr>
        <p:cNvPr id="1" name=""/>
        <p:cNvGrpSpPr/>
        <p:nvPr/>
      </p:nvGrpSpPr>
      <p:grpSpPr>
        <a:xfrm>
          <a:off x="0" y="0"/>
          <a:ext cx="0" cy="0"/>
          <a:chOff x="0" y="0"/>
          <a:chExt cx="0" cy="0"/>
        </a:xfrm>
      </p:grpSpPr>
      <p:sp>
        <p:nvSpPr>
          <p:cNvPr id="2" name="Title 1"/>
          <p:cNvSpPr>
            <a:spLocks noGrp="1"/>
          </p:cNvSpPr>
          <p:nvPr>
            <p:ph type="title"/>
          </p:nvPr>
        </p:nvSpPr>
        <p:spPr>
          <a:xfrm>
            <a:off x="292608" y="58042"/>
            <a:ext cx="8564562" cy="523218"/>
          </a:xfrm>
        </p:spPr>
        <p:txBody>
          <a:bodyPr/>
          <a:lstStyle>
            <a:lvl1pPr>
              <a:defRPr sz="2800"/>
            </a:lvl1pPr>
          </a:lstStyle>
          <a:p>
            <a:r>
              <a:rPr lang="en-US" dirty="0" smtClean="0"/>
              <a:t>Click to edit Master title style</a:t>
            </a:r>
            <a:endParaRPr lang="en-US" dirty="0"/>
          </a:p>
        </p:txBody>
      </p:sp>
      <p:sp>
        <p:nvSpPr>
          <p:cNvPr id="6" name="Content Placeholder 2"/>
          <p:cNvSpPr>
            <a:spLocks noGrp="1"/>
          </p:cNvSpPr>
          <p:nvPr>
            <p:ph idx="1"/>
          </p:nvPr>
        </p:nvSpPr>
        <p:spPr>
          <a:xfrm>
            <a:off x="292620" y="555497"/>
            <a:ext cx="8556169" cy="4011930"/>
          </a:xfrm>
        </p:spPr>
        <p:txBody>
          <a:bodyPr/>
          <a:lstStyle>
            <a:lvl1pPr>
              <a:buClr>
                <a:schemeClr val="accent1"/>
              </a:buClr>
              <a:defRPr/>
            </a:lvl1pPr>
            <a:lvl2pPr marL="573074" indent="-231770">
              <a:buClr>
                <a:schemeClr val="accent1"/>
              </a:buClr>
              <a:buFont typeface="Arial" pitchFamily="34" charset="0"/>
              <a:buChar char="•"/>
              <a:defRPr/>
            </a:lvl2pPr>
            <a:lvl3pPr marL="739757" indent="-173034">
              <a:buClr>
                <a:schemeClr val="accent1"/>
              </a:buClr>
              <a:buFont typeface="Courier New" pitchFamily="49" charset="0"/>
              <a:buChar char="o"/>
              <a:defRPr/>
            </a:lvl3pPr>
            <a:lvl4pPr>
              <a:buClr>
                <a:schemeClr val="accent1"/>
              </a:buClr>
              <a:defRPr/>
            </a:lvl4pPr>
            <a:lvl5pPr>
              <a:buClr>
                <a:schemeClr val="accent1"/>
              </a:buClr>
              <a:defRPr/>
            </a:lvl5pPr>
          </a:lstStyle>
          <a:p>
            <a:pPr lvl="0"/>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00441" y="1658610"/>
            <a:ext cx="8315325" cy="678656"/>
          </a:xfrm>
        </p:spPr>
        <p:txBody>
          <a:bodyPr/>
          <a:lstStyle>
            <a:lvl1pPr>
              <a:buNone/>
              <a:defRPr sz="3200" baseline="0">
                <a:solidFill>
                  <a:schemeClr val="accent1"/>
                </a:solidFill>
              </a:defRPr>
            </a:lvl1pPr>
          </a:lstStyle>
          <a:p>
            <a:pPr lvl="0"/>
            <a:r>
              <a:rPr lang="en-US" dirty="0" smtClean="0"/>
              <a:t>Thank You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4286251"/>
            <a:ext cx="9144000" cy="928688"/>
          </a:xfrm>
          <a:prstGeom prst="rect">
            <a:avLst/>
          </a:prstGeom>
          <a:gradFill>
            <a:gsLst>
              <a:gs pos="0">
                <a:schemeClr val="accent1">
                  <a:shade val="51000"/>
                  <a:satMod val="130000"/>
                </a:schemeClr>
              </a:gs>
              <a:gs pos="80000">
                <a:schemeClr val="accent1"/>
              </a:gs>
              <a:gs pos="100000">
                <a:schemeClr val="accent1"/>
              </a:gs>
            </a:gsLst>
          </a:grad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p>
        </p:txBody>
      </p:sp>
      <p:sp>
        <p:nvSpPr>
          <p:cNvPr id="12" name="Rectangle 11"/>
          <p:cNvSpPr/>
          <p:nvPr userDrawn="1"/>
        </p:nvSpPr>
        <p:spPr>
          <a:xfrm>
            <a:off x="0" y="-1"/>
            <a:ext cx="9144000" cy="47868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dirty="0">
              <a:solidFill>
                <a:schemeClr val="bg1"/>
              </a:solidFill>
            </a:endParaRPr>
          </a:p>
        </p:txBody>
      </p:sp>
      <p:sp>
        <p:nvSpPr>
          <p:cNvPr id="3076" name="Title Placeholder 1"/>
          <p:cNvSpPr>
            <a:spLocks noGrp="1"/>
          </p:cNvSpPr>
          <p:nvPr>
            <p:ph type="title"/>
          </p:nvPr>
        </p:nvSpPr>
        <p:spPr bwMode="auto">
          <a:xfrm>
            <a:off x="296863" y="58042"/>
            <a:ext cx="8564562" cy="523218"/>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spAutoFit/>
          </a:bodyPr>
          <a:lstStyle/>
          <a:p>
            <a:pPr lvl="0"/>
            <a:r>
              <a:rPr lang="en-US" dirty="0" smtClean="0"/>
              <a:t>Click to edit Master title style</a:t>
            </a:r>
          </a:p>
        </p:txBody>
      </p:sp>
      <p:sp>
        <p:nvSpPr>
          <p:cNvPr id="3077" name="Text Placeholder 2"/>
          <p:cNvSpPr>
            <a:spLocks noGrp="1"/>
          </p:cNvSpPr>
          <p:nvPr>
            <p:ph type="body" idx="1"/>
          </p:nvPr>
        </p:nvSpPr>
        <p:spPr bwMode="auto">
          <a:xfrm>
            <a:off x="296875" y="555498"/>
            <a:ext cx="8556625" cy="4011930"/>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0" name="Picture 20" descr="underline.png"/>
          <p:cNvPicPr>
            <a:picLocks noChangeAspect="1"/>
          </p:cNvPicPr>
          <p:nvPr userDrawn="1"/>
        </p:nvPicPr>
        <p:blipFill>
          <a:blip r:embed="rId13" cstate="print"/>
          <a:srcRect/>
          <a:stretch>
            <a:fillRect/>
          </a:stretch>
        </p:blipFill>
        <p:spPr bwMode="auto">
          <a:xfrm>
            <a:off x="4437075" y="5055811"/>
            <a:ext cx="238125" cy="21431"/>
          </a:xfrm>
          <a:prstGeom prst="rect">
            <a:avLst/>
          </a:prstGeom>
          <a:noFill/>
          <a:ln w="9525">
            <a:noFill/>
            <a:miter lim="800000"/>
            <a:headEnd/>
            <a:tailEnd/>
          </a:ln>
        </p:spPr>
      </p:pic>
      <p:sp>
        <p:nvSpPr>
          <p:cNvPr id="9" name="Slide Number Placeholder 3"/>
          <p:cNvSpPr txBox="1">
            <a:spLocks/>
          </p:cNvSpPr>
          <p:nvPr userDrawn="1"/>
        </p:nvSpPr>
        <p:spPr>
          <a:xfrm>
            <a:off x="4371705" y="4877214"/>
            <a:ext cx="374468" cy="215673"/>
          </a:xfrm>
          <a:prstGeom prst="rect">
            <a:avLst/>
          </a:prstGeom>
        </p:spPr>
        <p:txBody>
          <a:bodyPr vert="horz" lIns="91438" tIns="45719" rIns="91438" bIns="45719" rtlCol="0" anchor="ctr"/>
          <a:lstStyle>
            <a:lvl1pPr>
              <a:defRPr sz="1100">
                <a:solidFill>
                  <a:schemeClr val="bg1"/>
                </a:solidFill>
              </a:defRPr>
            </a:lvl1pPr>
          </a:lstStyle>
          <a:p>
            <a:pPr marL="0" marR="0" lvl="0" indent="0" algn="ctr" defTabSz="914378" rtl="0" eaLnBrk="1" fontAlgn="base" latinLnBrk="0" hangingPunct="1">
              <a:lnSpc>
                <a:spcPct val="100000"/>
              </a:lnSpc>
              <a:spcBef>
                <a:spcPct val="0"/>
              </a:spcBef>
              <a:spcAft>
                <a:spcPct val="0"/>
              </a:spcAft>
              <a:buClrTx/>
              <a:buSzTx/>
              <a:buFontTx/>
              <a:buNone/>
              <a:tabLst/>
              <a:defRPr/>
            </a:pPr>
            <a:fld id="{2E101192-7D3D-4845-B731-08DC5E4AA9A3}" type="slidenum">
              <a:rPr kumimoji="0" lang="en-US" sz="1100" b="0" i="0" u="none" strike="noStrike" kern="1200" cap="none" spc="0" normalizeH="0" baseline="0" noProof="0" smtClean="0">
                <a:ln>
                  <a:noFill/>
                </a:ln>
                <a:solidFill>
                  <a:schemeClr val="bg1"/>
                </a:solidFill>
                <a:effectLst/>
                <a:uLnTx/>
                <a:uFillTx/>
                <a:latin typeface="+mn-lt"/>
                <a:ea typeface="+mn-ea"/>
                <a:cs typeface="Arial"/>
              </a:rPr>
              <a:pPr marL="0" marR="0" lvl="0" indent="0" algn="ctr" defTabSz="914378"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mn-lt"/>
              <a:ea typeface="+mn-ea"/>
              <a:cs typeface="Arial"/>
            </a:endParaRPr>
          </a:p>
        </p:txBody>
      </p:sp>
      <p:pic>
        <p:nvPicPr>
          <p:cNvPr id="16" name="Picture 15" descr="parallels-white.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 y="4784272"/>
            <a:ext cx="1265237" cy="48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4" r:id="rId2"/>
    <p:sldLayoutId id="2147483801" r:id="rId3"/>
    <p:sldLayoutId id="2147483788" r:id="rId4"/>
    <p:sldLayoutId id="2147483789" r:id="rId5"/>
    <p:sldLayoutId id="2147483792" r:id="rId6"/>
    <p:sldLayoutId id="2147483782" r:id="rId7"/>
    <p:sldLayoutId id="2147483784" r:id="rId8"/>
    <p:sldLayoutId id="2147483802" r:id="rId9"/>
    <p:sldLayoutId id="2147483803" r:id="rId10"/>
    <p:sldLayoutId id="214748380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3600">
          <a:solidFill>
            <a:srgbClr val="FF0000"/>
          </a:solidFill>
          <a:latin typeface="Arial" charset="0"/>
        </a:defRPr>
      </a:lvl2pPr>
      <a:lvl3pPr algn="l" rtl="0" eaLnBrk="0" fontAlgn="base" hangingPunct="0">
        <a:spcBef>
          <a:spcPct val="0"/>
        </a:spcBef>
        <a:spcAft>
          <a:spcPct val="0"/>
        </a:spcAft>
        <a:defRPr sz="3600">
          <a:solidFill>
            <a:srgbClr val="FF0000"/>
          </a:solidFill>
          <a:latin typeface="Arial" charset="0"/>
        </a:defRPr>
      </a:lvl3pPr>
      <a:lvl4pPr algn="l" rtl="0" eaLnBrk="0" fontAlgn="base" hangingPunct="0">
        <a:spcBef>
          <a:spcPct val="0"/>
        </a:spcBef>
        <a:spcAft>
          <a:spcPct val="0"/>
        </a:spcAft>
        <a:defRPr sz="3600">
          <a:solidFill>
            <a:srgbClr val="FF0000"/>
          </a:solidFill>
          <a:latin typeface="Arial" charset="0"/>
        </a:defRPr>
      </a:lvl4pPr>
      <a:lvl5pPr algn="l" rtl="0" eaLnBrk="0" fontAlgn="base" hangingPunct="0">
        <a:spcBef>
          <a:spcPct val="0"/>
        </a:spcBef>
        <a:spcAft>
          <a:spcPct val="0"/>
        </a:spcAft>
        <a:defRPr sz="3600">
          <a:solidFill>
            <a:srgbClr val="FF0000"/>
          </a:solidFill>
          <a:latin typeface="Arial" charset="0"/>
        </a:defRPr>
      </a:lvl5pPr>
      <a:lvl6pPr marL="457189" algn="l" rtl="0" fontAlgn="base">
        <a:spcBef>
          <a:spcPct val="0"/>
        </a:spcBef>
        <a:spcAft>
          <a:spcPct val="0"/>
        </a:spcAft>
        <a:defRPr sz="3600">
          <a:solidFill>
            <a:srgbClr val="FF0000"/>
          </a:solidFill>
          <a:latin typeface="Arial" charset="0"/>
        </a:defRPr>
      </a:lvl6pPr>
      <a:lvl7pPr marL="914378" algn="l" rtl="0" fontAlgn="base">
        <a:spcBef>
          <a:spcPct val="0"/>
        </a:spcBef>
        <a:spcAft>
          <a:spcPct val="0"/>
        </a:spcAft>
        <a:defRPr sz="3600">
          <a:solidFill>
            <a:srgbClr val="FF0000"/>
          </a:solidFill>
          <a:latin typeface="Arial" charset="0"/>
        </a:defRPr>
      </a:lvl7pPr>
      <a:lvl8pPr marL="1371566" algn="l" rtl="0" fontAlgn="base">
        <a:spcBef>
          <a:spcPct val="0"/>
        </a:spcBef>
        <a:spcAft>
          <a:spcPct val="0"/>
        </a:spcAft>
        <a:defRPr sz="3600">
          <a:solidFill>
            <a:srgbClr val="FF0000"/>
          </a:solidFill>
          <a:latin typeface="Arial" charset="0"/>
        </a:defRPr>
      </a:lvl8pPr>
      <a:lvl9pPr marL="1828754" algn="l" rtl="0" fontAlgn="base">
        <a:spcBef>
          <a:spcPct val="0"/>
        </a:spcBef>
        <a:spcAft>
          <a:spcPct val="0"/>
        </a:spcAft>
        <a:defRPr sz="3600">
          <a:solidFill>
            <a:srgbClr val="FF0000"/>
          </a:solidFill>
          <a:latin typeface="Arial" charset="0"/>
        </a:defRPr>
      </a:lvl9pPr>
    </p:titleStyle>
    <p:bodyStyle>
      <a:lvl1pPr marL="227007" indent="-227007" algn="l" rtl="0" eaLnBrk="0" fontAlgn="base" hangingPunct="0">
        <a:spcBef>
          <a:spcPct val="20000"/>
        </a:spcBef>
        <a:spcAft>
          <a:spcPct val="0"/>
        </a:spcAft>
        <a:buClr>
          <a:srgbClr val="B5B5B5"/>
        </a:buClr>
        <a:buFont typeface="Arial" charset="0"/>
        <a:buChar char="•"/>
        <a:defRPr sz="2000" kern="1200">
          <a:solidFill>
            <a:schemeClr val="tx2"/>
          </a:solidFill>
          <a:latin typeface="+mn-lt"/>
          <a:ea typeface="+mn-ea"/>
          <a:cs typeface="+mn-cs"/>
        </a:defRPr>
      </a:lvl1pPr>
      <a:lvl2pPr marL="576058" indent="-182876" algn="l" rtl="0" eaLnBrk="0" fontAlgn="base" hangingPunct="0">
        <a:spcBef>
          <a:spcPts val="100"/>
        </a:spcBef>
        <a:spcAft>
          <a:spcPct val="0"/>
        </a:spcAft>
        <a:buClr>
          <a:schemeClr val="accent2"/>
        </a:buClr>
        <a:buSzPct val="75000"/>
        <a:buFont typeface="Arial" charset="0"/>
        <a:buChar char="•"/>
        <a:defRPr sz="1800" kern="1200">
          <a:solidFill>
            <a:schemeClr val="tx2"/>
          </a:solidFill>
          <a:latin typeface="+mn-lt"/>
          <a:ea typeface="+mn-ea"/>
          <a:cs typeface="+mn-cs"/>
        </a:defRPr>
      </a:lvl2pPr>
      <a:lvl3pPr marL="758933" indent="-173732" algn="l" rtl="0" eaLnBrk="0" fontAlgn="base" hangingPunct="0">
        <a:spcBef>
          <a:spcPts val="100"/>
        </a:spcBef>
        <a:spcAft>
          <a:spcPct val="0"/>
        </a:spcAft>
        <a:buClr>
          <a:schemeClr val="accent2"/>
        </a:buClr>
        <a:buSzPct val="65000"/>
        <a:buFont typeface="Courier New" pitchFamily="49" charset="0"/>
        <a:buChar char="o"/>
        <a:defRPr sz="1600" kern="1200">
          <a:solidFill>
            <a:schemeClr val="tx2"/>
          </a:solidFill>
          <a:latin typeface="+mn-lt"/>
          <a:ea typeface="+mn-ea"/>
          <a:cs typeface="+mn-cs"/>
        </a:defRPr>
      </a:lvl3pPr>
      <a:lvl4pPr marL="996671" indent="-182876" algn="l" rtl="0" eaLnBrk="0" fontAlgn="base" hangingPunct="0">
        <a:spcBef>
          <a:spcPts val="200"/>
        </a:spcBef>
        <a:spcAft>
          <a:spcPct val="0"/>
        </a:spcAft>
        <a:buClr>
          <a:schemeClr val="accent2"/>
        </a:buClr>
        <a:buFont typeface="Arial" charset="0"/>
        <a:buChar char="–"/>
        <a:defRPr sz="1200" kern="1200">
          <a:solidFill>
            <a:schemeClr val="tx2"/>
          </a:solidFill>
          <a:latin typeface="+mn-lt"/>
          <a:ea typeface="+mn-ea"/>
          <a:cs typeface="+mn-cs"/>
        </a:defRPr>
      </a:lvl4pPr>
      <a:lvl5pPr marL="1188690" indent="-182876" algn="l" rtl="0" eaLnBrk="0" fontAlgn="base" hangingPunct="0">
        <a:spcBef>
          <a:spcPts val="200"/>
        </a:spcBef>
        <a:spcAft>
          <a:spcPct val="0"/>
        </a:spcAft>
        <a:buClr>
          <a:schemeClr val="accent2"/>
        </a:buClr>
        <a:buFont typeface="Arial" charset="0"/>
        <a:buChar char="&gt;"/>
        <a:defRPr sz="1200" kern="1200">
          <a:solidFill>
            <a:schemeClr val="tx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flaschengeist-studios.com/cmapputil-helper"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tif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288661" y="4819691"/>
            <a:ext cx="2472600" cy="281214"/>
          </a:xfrm>
        </p:spPr>
        <p:txBody>
          <a:bodyPr/>
          <a:lstStyle/>
          <a:p>
            <a:r>
              <a:rPr lang="en-US" dirty="0" err="1"/>
              <a:t>c</a:t>
            </a:r>
            <a:r>
              <a:rPr lang="en-US" dirty="0" err="1" smtClean="0"/>
              <a:t>capo@parallels.com</a:t>
            </a:r>
            <a:endParaRPr lang="en-US" dirty="0"/>
          </a:p>
        </p:txBody>
      </p:sp>
      <p:sp>
        <p:nvSpPr>
          <p:cNvPr id="3" name="Subtitle 2"/>
          <p:cNvSpPr>
            <a:spLocks noGrp="1"/>
          </p:cNvSpPr>
          <p:nvPr>
            <p:ph type="subTitle" idx="1"/>
          </p:nvPr>
        </p:nvSpPr>
        <p:spPr>
          <a:xfrm>
            <a:off x="275832" y="4327816"/>
            <a:ext cx="2765199" cy="566307"/>
          </a:xfrm>
        </p:spPr>
        <p:txBody>
          <a:bodyPr/>
          <a:lstStyle/>
          <a:p>
            <a:r>
              <a:rPr lang="en-US" sz="1400" dirty="0" smtClean="0"/>
              <a:t>Sr. Manager</a:t>
            </a:r>
          </a:p>
          <a:p>
            <a:r>
              <a:rPr lang="en-US" sz="1400" dirty="0" smtClean="0"/>
              <a:t>Global Business Solutions</a:t>
            </a:r>
            <a:endParaRPr lang="en-US" sz="1400" dirty="0"/>
          </a:p>
        </p:txBody>
      </p:sp>
      <p:sp>
        <p:nvSpPr>
          <p:cNvPr id="4" name="Title 3"/>
          <p:cNvSpPr>
            <a:spLocks noGrp="1"/>
          </p:cNvSpPr>
          <p:nvPr>
            <p:ph type="title"/>
          </p:nvPr>
        </p:nvSpPr>
        <p:spPr>
          <a:xfrm>
            <a:off x="268389" y="3952443"/>
            <a:ext cx="2752081" cy="461663"/>
          </a:xfrm>
        </p:spPr>
        <p:txBody>
          <a:bodyPr/>
          <a:lstStyle/>
          <a:p>
            <a:r>
              <a:rPr lang="en-US" dirty="0" smtClean="0"/>
              <a:t>Carlos Capó</a:t>
            </a:r>
            <a:endParaRPr lang="en-US" dirty="0"/>
          </a:p>
        </p:txBody>
      </p:sp>
      <p:sp>
        <p:nvSpPr>
          <p:cNvPr id="5" name="Content Placeholder 4"/>
          <p:cNvSpPr>
            <a:spLocks noGrp="1"/>
          </p:cNvSpPr>
          <p:nvPr>
            <p:ph idx="11"/>
          </p:nvPr>
        </p:nvSpPr>
        <p:spPr>
          <a:xfrm>
            <a:off x="341044" y="755394"/>
            <a:ext cx="8556169" cy="735827"/>
          </a:xfrm>
        </p:spPr>
        <p:txBody>
          <a:bodyPr/>
          <a:lstStyle/>
          <a:p>
            <a:r>
              <a:rPr lang="de-DE" b="1" dirty="0" smtClean="0"/>
              <a:t>Master Macs in Business</a:t>
            </a:r>
          </a:p>
          <a:p>
            <a:endParaRPr lang="de-DE" b="1" dirty="0" smtClean="0"/>
          </a:p>
          <a:p>
            <a:r>
              <a:rPr lang="de-DE" dirty="0" smtClean="0"/>
              <a:t>Easily integrate Macs </a:t>
            </a:r>
            <a:r>
              <a:rPr lang="de-DE" dirty="0"/>
              <a:t>into </a:t>
            </a:r>
            <a:r>
              <a:rPr lang="de-DE" dirty="0" smtClean="0"/>
              <a:t>a Microsoft Shop</a:t>
            </a:r>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237" y="2706845"/>
            <a:ext cx="4363602" cy="837543"/>
          </a:xfrm>
          <a:prstGeom prst="rect">
            <a:avLst/>
          </a:prstGeom>
        </p:spPr>
      </p:pic>
    </p:spTree>
    <p:extLst>
      <p:ext uri="{BB962C8B-B14F-4D97-AF65-F5344CB8AC3E}">
        <p14:creationId xmlns:p14="http://schemas.microsoft.com/office/powerpoint/2010/main" val="2147121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6863" y="120518"/>
            <a:ext cx="8564562" cy="523218"/>
          </a:xfrm>
        </p:spPr>
        <p:txBody>
          <a:bodyPr/>
          <a:lstStyle/>
          <a:p>
            <a:r>
              <a:rPr lang="en-US" dirty="0" smtClean="0"/>
              <a:t>Components</a:t>
            </a:r>
            <a:endParaRPr lang="en-US" dirty="0"/>
          </a:p>
        </p:txBody>
      </p:sp>
      <p:sp>
        <p:nvSpPr>
          <p:cNvPr id="2" name="Content Placeholder 1"/>
          <p:cNvSpPr>
            <a:spLocks noGrp="1"/>
          </p:cNvSpPr>
          <p:nvPr>
            <p:ph idx="12"/>
          </p:nvPr>
        </p:nvSpPr>
        <p:spPr>
          <a:xfrm>
            <a:off x="296873" y="601182"/>
            <a:ext cx="8556625" cy="1948295"/>
          </a:xfrm>
        </p:spPr>
        <p:txBody>
          <a:bodyPr/>
          <a:lstStyle/>
          <a:p>
            <a:pPr marL="0" indent="0">
              <a:lnSpc>
                <a:spcPct val="120000"/>
              </a:lnSpc>
              <a:buNone/>
            </a:pPr>
            <a:r>
              <a:rPr lang="en-US" dirty="0"/>
              <a:t>Parallels Management Suite consists of four major components:</a:t>
            </a:r>
          </a:p>
          <a:p>
            <a:pPr>
              <a:lnSpc>
                <a:spcPct val="120000"/>
              </a:lnSpc>
            </a:pPr>
            <a:r>
              <a:rPr lang="en-US" sz="1800" b="1" dirty="0"/>
              <a:t>Mac Agent </a:t>
            </a:r>
            <a:endParaRPr lang="en-US" sz="1800" dirty="0"/>
          </a:p>
          <a:p>
            <a:pPr>
              <a:lnSpc>
                <a:spcPct val="120000"/>
              </a:lnSpc>
            </a:pPr>
            <a:r>
              <a:rPr lang="en-US" sz="1800" b="1" dirty="0"/>
              <a:t>SCCM Proxy</a:t>
            </a:r>
            <a:endParaRPr lang="en-US" sz="1800" dirty="0"/>
          </a:p>
          <a:p>
            <a:pPr>
              <a:lnSpc>
                <a:spcPct val="120000"/>
              </a:lnSpc>
            </a:pPr>
            <a:r>
              <a:rPr lang="en-US" sz="1800" b="1" dirty="0"/>
              <a:t>SCCM Console Extension</a:t>
            </a:r>
          </a:p>
          <a:p>
            <a:pPr>
              <a:lnSpc>
                <a:spcPct val="120000"/>
              </a:lnSpc>
            </a:pPr>
            <a:r>
              <a:rPr lang="en-US" sz="1800" b="1" dirty="0">
                <a:cs typeface="Arial"/>
              </a:rPr>
              <a:t>NetBoot Service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3221" y="2895576"/>
            <a:ext cx="3701117" cy="1569615"/>
          </a:xfrm>
          <a:prstGeom prst="rect">
            <a:avLst/>
          </a:prstGeom>
          <a:ln>
            <a:noFill/>
          </a:ln>
          <a:effectLst>
            <a:outerShdw blurRad="292100" dist="139700" dir="2700000" algn="tl" rotWithShape="0">
              <a:srgbClr val="333333">
                <a:alpha val="65000"/>
              </a:srgbClr>
            </a:outerShdw>
          </a:effectLst>
        </p:spPr>
      </p:pic>
      <p:pic>
        <p:nvPicPr>
          <p:cNvPr id="5" name="Bild 4" descr="Parallels Picture.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88273" y="1242789"/>
            <a:ext cx="3622702" cy="3374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9282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a:latin typeface="Arial" charset="0"/>
                <a:cs typeface="ＭＳ Ｐゴシック" charset="0"/>
              </a:rPr>
              <a:t>Scheduled Discovery </a:t>
            </a:r>
            <a:r>
              <a:rPr lang="en-US" dirty="0" smtClean="0">
                <a:latin typeface="Arial" charset="0"/>
                <a:cs typeface="ＭＳ Ｐゴシック" charset="0"/>
              </a:rPr>
              <a:t>Procedure</a:t>
            </a:r>
            <a:endParaRPr lang="en-US" dirty="0">
              <a:latin typeface="Arial" charset="0"/>
              <a:cs typeface="ＭＳ Ｐゴシック" charset="0"/>
            </a:endParaRPr>
          </a:p>
        </p:txBody>
      </p:sp>
      <p:sp>
        <p:nvSpPr>
          <p:cNvPr id="3" name="Content Placeholder 2"/>
          <p:cNvSpPr>
            <a:spLocks noGrp="1"/>
          </p:cNvSpPr>
          <p:nvPr>
            <p:ph idx="1"/>
          </p:nvPr>
        </p:nvSpPr>
        <p:spPr>
          <a:prstGeom prst="rect">
            <a:avLst/>
          </a:prstGeom>
        </p:spPr>
        <p:txBody>
          <a:bodyPr/>
          <a:lstStyle/>
          <a:p>
            <a:pPr>
              <a:lnSpc>
                <a:spcPct val="130000"/>
              </a:lnSpc>
              <a:defRPr/>
            </a:pPr>
            <a:r>
              <a:rPr lang="en-US" b="1" dirty="0" smtClean="0"/>
              <a:t>Searches Macs in network</a:t>
            </a:r>
          </a:p>
          <a:p>
            <a:pPr>
              <a:lnSpc>
                <a:spcPct val="130000"/>
              </a:lnSpc>
              <a:defRPr/>
            </a:pPr>
            <a:r>
              <a:rPr lang="en-US" b="1" dirty="0" smtClean="0"/>
              <a:t>Tries to establish SSH connection</a:t>
            </a:r>
            <a:endParaRPr lang="en-US" dirty="0"/>
          </a:p>
          <a:p>
            <a:pPr>
              <a:lnSpc>
                <a:spcPct val="130000"/>
              </a:lnSpc>
              <a:defRPr/>
            </a:pPr>
            <a:r>
              <a:rPr lang="en-US" b="1" dirty="0" smtClean="0"/>
              <a:t>Installs agents to Macs</a:t>
            </a:r>
            <a:endParaRPr lang="en-US" sz="1800" dirty="0"/>
          </a:p>
          <a:p>
            <a:pPr>
              <a:lnSpc>
                <a:spcPct val="130000"/>
              </a:lnSpc>
              <a:defRPr/>
            </a:pPr>
            <a:r>
              <a:rPr lang="en-US" b="1" dirty="0" smtClean="0"/>
              <a:t>Adds Macs to SCCM</a:t>
            </a:r>
          </a:p>
        </p:txBody>
      </p:sp>
      <p:pic>
        <p:nvPicPr>
          <p:cNvPr id="4" name="Bild 3" descr="2013-08-30_10-08-48.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39111" y="1536227"/>
            <a:ext cx="3951111" cy="3067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4920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latin typeface="Arial" charset="0"/>
                <a:cs typeface="ＭＳ Ｐゴシック" charset="0"/>
              </a:rPr>
              <a:t>Deploy Mac OS images</a:t>
            </a:r>
            <a:endParaRPr lang="de-DE" dirty="0"/>
          </a:p>
        </p:txBody>
      </p:sp>
      <p:sp>
        <p:nvSpPr>
          <p:cNvPr id="4" name="Inhaltsplatzhalter 3"/>
          <p:cNvSpPr>
            <a:spLocks noGrp="1"/>
          </p:cNvSpPr>
          <p:nvPr>
            <p:ph idx="1"/>
          </p:nvPr>
        </p:nvSpPr>
        <p:spPr/>
        <p:txBody>
          <a:bodyPr/>
          <a:lstStyle/>
          <a:p>
            <a:pPr>
              <a:lnSpc>
                <a:spcPct val="130000"/>
              </a:lnSpc>
              <a:defRPr/>
            </a:pPr>
            <a:r>
              <a:rPr lang="en-US" b="1" dirty="0"/>
              <a:t>Enhance existing WDS/PXE setup to support Net boot</a:t>
            </a:r>
          </a:p>
          <a:p>
            <a:pPr>
              <a:lnSpc>
                <a:spcPct val="130000"/>
              </a:lnSpc>
              <a:defRPr/>
            </a:pPr>
            <a:r>
              <a:rPr lang="en-US" b="1" dirty="0"/>
              <a:t>Deep integration into SCCM console and Distribution Points</a:t>
            </a:r>
          </a:p>
          <a:p>
            <a:pPr lvl="1">
              <a:lnSpc>
                <a:spcPct val="130000"/>
              </a:lnSpc>
              <a:defRPr/>
            </a:pPr>
            <a:r>
              <a:rPr lang="en-US" dirty="0"/>
              <a:t>No separate infrastructure needed</a:t>
            </a:r>
          </a:p>
          <a:p>
            <a:pPr lvl="1">
              <a:lnSpc>
                <a:spcPct val="130000"/>
              </a:lnSpc>
              <a:defRPr/>
            </a:pPr>
            <a:r>
              <a:rPr lang="en-US" dirty="0"/>
              <a:t>No separate GUI/Windows</a:t>
            </a:r>
          </a:p>
          <a:p>
            <a:pPr lvl="1">
              <a:lnSpc>
                <a:spcPct val="130000"/>
              </a:lnSpc>
              <a:defRPr/>
            </a:pPr>
            <a:r>
              <a:rPr lang="en-US" dirty="0"/>
              <a:t>Software enhances Distribution Points to support </a:t>
            </a:r>
            <a:r>
              <a:rPr lang="en-US" dirty="0" err="1"/>
              <a:t>Netboot</a:t>
            </a:r>
            <a:endParaRPr lang="en-US" dirty="0"/>
          </a:p>
          <a:p>
            <a:pPr>
              <a:lnSpc>
                <a:spcPct val="130000"/>
              </a:lnSpc>
              <a:defRPr/>
            </a:pPr>
            <a:r>
              <a:rPr lang="en-US" b="1" dirty="0"/>
              <a:t>Use Mac OS standard </a:t>
            </a:r>
            <a:r>
              <a:rPr lang="en-US" b="1" dirty="0" smtClean="0"/>
              <a:t>images</a:t>
            </a:r>
            <a:endParaRPr lang="de-DE" dirty="0"/>
          </a:p>
        </p:txBody>
      </p:sp>
      <p:pic>
        <p:nvPicPr>
          <p:cNvPr id="5" name="Bild 4" descr="Parallels Picture 7.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77647" y="2722936"/>
            <a:ext cx="3605738" cy="1883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3216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2013-08-30_10-12-4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831" y="1859317"/>
            <a:ext cx="2740618" cy="2612764"/>
          </a:xfrm>
          <a:prstGeom prst="rect">
            <a:avLst/>
          </a:prstGeom>
        </p:spPr>
      </p:pic>
      <p:pic>
        <p:nvPicPr>
          <p:cNvPr id="5" name="Bild 4" descr="2013-08-30_10-13-03.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22219" y="1523697"/>
            <a:ext cx="4326077" cy="2472981"/>
          </a:xfrm>
          <a:prstGeom prst="rect">
            <a:avLst/>
          </a:prstGeom>
          <a:ln>
            <a:noFill/>
          </a:ln>
          <a:effectLst>
            <a:outerShdw blurRad="292100" dist="139700" dir="2700000" algn="tl" rotWithShape="0">
              <a:srgbClr val="333333">
                <a:alpha val="65000"/>
              </a:srgbClr>
            </a:outerShdw>
          </a:effectLst>
        </p:spPr>
      </p:pic>
      <p:sp>
        <p:nvSpPr>
          <p:cNvPr id="67585" name="Title 1"/>
          <p:cNvSpPr>
            <a:spLocks noGrp="1"/>
          </p:cNvSpPr>
          <p:nvPr>
            <p:ph type="title"/>
          </p:nvPr>
        </p:nvSpPr>
        <p:spPr/>
        <p:txBody>
          <a:bodyPr/>
          <a:lstStyle/>
          <a:p>
            <a:r>
              <a:rPr lang="en-US" dirty="0" smtClean="0">
                <a:latin typeface="Arial" charset="0"/>
                <a:cs typeface="ＭＳ Ｐゴシック" charset="0"/>
              </a:rPr>
              <a:t>Mac client widget</a:t>
            </a:r>
            <a:endParaRPr lang="en-US" dirty="0">
              <a:latin typeface="Arial" charset="0"/>
              <a:cs typeface="ＭＳ Ｐゴシック" charset="0"/>
            </a:endParaRPr>
          </a:p>
        </p:txBody>
      </p:sp>
      <p:sp>
        <p:nvSpPr>
          <p:cNvPr id="3" name="Content Placeholder 2"/>
          <p:cNvSpPr>
            <a:spLocks noGrp="1"/>
          </p:cNvSpPr>
          <p:nvPr>
            <p:ph idx="1"/>
          </p:nvPr>
        </p:nvSpPr>
        <p:spPr>
          <a:prstGeom prst="rect">
            <a:avLst/>
          </a:prstGeom>
        </p:spPr>
        <p:txBody>
          <a:bodyPr/>
          <a:lstStyle/>
          <a:p>
            <a:pPr>
              <a:lnSpc>
                <a:spcPct val="130000"/>
              </a:lnSpc>
              <a:defRPr/>
            </a:pPr>
            <a:r>
              <a:rPr lang="en-US" b="1" dirty="0" smtClean="0"/>
              <a:t>Check PMM/SCCM client properties</a:t>
            </a:r>
          </a:p>
          <a:p>
            <a:pPr>
              <a:lnSpc>
                <a:spcPct val="130000"/>
              </a:lnSpc>
              <a:defRPr/>
            </a:pPr>
            <a:r>
              <a:rPr lang="en-US" b="1" dirty="0" smtClean="0"/>
              <a:t>Send problem report to Parallels</a:t>
            </a:r>
          </a:p>
        </p:txBody>
      </p:sp>
      <p:pic>
        <p:nvPicPr>
          <p:cNvPr id="4" name="Picture 3" descr="Screen Shot 2014-11-21 at 09.08.11.png"/>
          <p:cNvPicPr>
            <a:picLocks noChangeAspect="1"/>
          </p:cNvPicPr>
          <p:nvPr/>
        </p:nvPicPr>
        <p:blipFill rotWithShape="1">
          <a:blip r:embed="rId5" cstate="screen">
            <a:extLst>
              <a:ext uri="{28A0092B-C50C-407E-A947-70E740481C1C}">
                <a14:useLocalDpi xmlns:a14="http://schemas.microsoft.com/office/drawing/2010/main"/>
              </a:ext>
            </a:extLst>
          </a:blip>
          <a:srcRect l="839" t="777" r="1186" b="2207"/>
          <a:stretch/>
        </p:blipFill>
        <p:spPr>
          <a:xfrm>
            <a:off x="2812731" y="1490566"/>
            <a:ext cx="4334545" cy="2613738"/>
          </a:xfrm>
          <a:prstGeom prst="rect">
            <a:avLst/>
          </a:prstGeom>
        </p:spPr>
      </p:pic>
    </p:spTree>
    <p:extLst>
      <p:ext uri="{BB962C8B-B14F-4D97-AF65-F5344CB8AC3E}">
        <p14:creationId xmlns:p14="http://schemas.microsoft.com/office/powerpoint/2010/main" val="202965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atin typeface="Arial" charset="0"/>
                <a:cs typeface="ＭＳ Ｐゴシック" charset="0"/>
              </a:rPr>
              <a:t>Inventory</a:t>
            </a:r>
          </a:p>
        </p:txBody>
      </p:sp>
      <p:sp>
        <p:nvSpPr>
          <p:cNvPr id="69634" name="Content Placeholder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b="1">
                <a:latin typeface="Arial" charset="0"/>
                <a:cs typeface="ＭＳ Ｐゴシック" charset="0"/>
              </a:rPr>
              <a:t>Inventory information is gathered from Macs</a:t>
            </a:r>
          </a:p>
          <a:p>
            <a:pPr lvl="1">
              <a:lnSpc>
                <a:spcPct val="140000"/>
              </a:lnSpc>
            </a:pPr>
            <a:r>
              <a:rPr lang="en-US">
                <a:latin typeface="Arial" charset="0"/>
              </a:rPr>
              <a:t>When Macs are added to SCCM</a:t>
            </a:r>
          </a:p>
          <a:p>
            <a:pPr lvl="1">
              <a:lnSpc>
                <a:spcPct val="140000"/>
              </a:lnSpc>
            </a:pPr>
            <a:r>
              <a:rPr lang="en-US">
                <a:latin typeface="Arial" charset="0"/>
              </a:rPr>
              <a:t>Later, according to inventory schedule</a:t>
            </a:r>
          </a:p>
          <a:p>
            <a:pPr lvl="1">
              <a:lnSpc>
                <a:spcPct val="140000"/>
              </a:lnSpc>
            </a:pPr>
            <a:r>
              <a:rPr lang="en-US">
                <a:latin typeface="Arial" charset="0"/>
              </a:rPr>
              <a:t>Accessible in standard SCCM Resource Explorer</a:t>
            </a:r>
          </a:p>
          <a:p>
            <a:pPr>
              <a:lnSpc>
                <a:spcPct val="140000"/>
              </a:lnSpc>
            </a:pPr>
            <a:r>
              <a:rPr lang="en-US" b="1">
                <a:latin typeface="Arial" charset="0"/>
                <a:cs typeface="ＭＳ Ｐゴシック" charset="0"/>
              </a:rPr>
              <a:t>Inventory data is used for: </a:t>
            </a:r>
          </a:p>
          <a:p>
            <a:pPr lvl="1">
              <a:lnSpc>
                <a:spcPct val="140000"/>
              </a:lnSpc>
            </a:pPr>
            <a:r>
              <a:rPr lang="en-US">
                <a:latin typeface="Arial" charset="0"/>
              </a:rPr>
              <a:t>Tracking hardware &amp; software assets </a:t>
            </a:r>
          </a:p>
          <a:p>
            <a:pPr lvl="1">
              <a:lnSpc>
                <a:spcPct val="140000"/>
              </a:lnSpc>
            </a:pPr>
            <a:r>
              <a:rPr lang="en-US">
                <a:latin typeface="Arial" charset="0"/>
              </a:rPr>
              <a:t>Generating reports</a:t>
            </a:r>
          </a:p>
          <a:p>
            <a:pPr lvl="1">
              <a:lnSpc>
                <a:spcPct val="140000"/>
              </a:lnSpc>
            </a:pPr>
            <a:r>
              <a:rPr lang="en-US">
                <a:latin typeface="Arial" charset="0"/>
              </a:rPr>
              <a:t>Defining specific Mac collections to be managed</a:t>
            </a:r>
          </a:p>
        </p:txBody>
      </p:sp>
      <p:pic>
        <p:nvPicPr>
          <p:cNvPr id="69635" name="Picture 4" descr="20 inventory schedul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48410" y="2057406"/>
            <a:ext cx="2741613" cy="228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882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Operating Systems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1305" y="621619"/>
            <a:ext cx="6585138" cy="4274226"/>
          </a:xfrm>
          <a:prstGeom prst="rect">
            <a:avLst/>
          </a:prstGeom>
        </p:spPr>
      </p:pic>
    </p:spTree>
    <p:extLst>
      <p:ext uri="{BB962C8B-B14F-4D97-AF65-F5344CB8AC3E}">
        <p14:creationId xmlns:p14="http://schemas.microsoft.com/office/powerpoint/2010/main" val="151140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OS X Device Collection</a:t>
            </a:r>
            <a:endParaRPr lang="en-US" dirty="0"/>
          </a:p>
        </p:txBody>
      </p:sp>
      <p:pic>
        <p:nvPicPr>
          <p:cNvPr id="1026" name="Picture 2" descr="\\psf\Home\Desktop\PMM Press Deck\New Device Collection.png"/>
          <p:cNvPicPr>
            <a:picLocks noChangeAspect="1" noChangeArrowheads="1"/>
          </p:cNvPicPr>
          <p:nvPr/>
        </p:nvPicPr>
        <p:blipFill>
          <a:blip r:embed="rId3" cstate="print"/>
          <a:srcRect/>
          <a:stretch>
            <a:fillRect/>
          </a:stretch>
        </p:blipFill>
        <p:spPr bwMode="auto">
          <a:xfrm>
            <a:off x="1389242" y="686782"/>
            <a:ext cx="6613035" cy="3659276"/>
          </a:xfrm>
          <a:prstGeom prst="rect">
            <a:avLst/>
          </a:prstGeom>
          <a:noFill/>
        </p:spPr>
      </p:pic>
    </p:spTree>
    <p:extLst>
      <p:ext uri="{BB962C8B-B14F-4D97-AF65-F5344CB8AC3E}">
        <p14:creationId xmlns:p14="http://schemas.microsoft.com/office/powerpoint/2010/main" val="30717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p:cNvSpPr>
            <a:spLocks noGrp="1"/>
          </p:cNvSpPr>
          <p:nvPr>
            <p:ph idx="12"/>
          </p:nvPr>
        </p:nvSpPr>
        <p:spPr bwMode="auto">
          <a:xfrm>
            <a:off x="296864" y="801292"/>
            <a:ext cx="4367736" cy="34301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a:lnSpc>
                <a:spcPct val="150000"/>
              </a:lnSpc>
            </a:pPr>
            <a:r>
              <a:rPr lang="en-US" sz="1800" dirty="0">
                <a:latin typeface="Arial" charset="0"/>
                <a:cs typeface="ＭＳ Ｐゴシック" charset="0"/>
              </a:rPr>
              <a:t>Configure Macs using </a:t>
            </a:r>
            <a:br>
              <a:rPr lang="en-US" sz="1800" dirty="0">
                <a:latin typeface="Arial" charset="0"/>
                <a:cs typeface="ＭＳ Ｐゴシック" charset="0"/>
              </a:rPr>
            </a:br>
            <a:r>
              <a:rPr lang="en-US" sz="1800" dirty="0">
                <a:latin typeface="Arial" charset="0"/>
                <a:cs typeface="ＭＳ Ｐゴシック" charset="0"/>
              </a:rPr>
              <a:t>Mac OS X Configuration Profiles</a:t>
            </a:r>
          </a:p>
          <a:p>
            <a:pPr>
              <a:lnSpc>
                <a:spcPct val="150000"/>
              </a:lnSpc>
            </a:pPr>
            <a:r>
              <a:rPr lang="en-US" sz="1800" dirty="0">
                <a:latin typeface="Arial" charset="0"/>
                <a:cs typeface="ＭＳ Ｐゴシック" charset="0"/>
              </a:rPr>
              <a:t>Configuration Profiles are delivered via Desired Configuration Management functionality of SCCM</a:t>
            </a:r>
          </a:p>
        </p:txBody>
      </p:sp>
      <p:sp>
        <p:nvSpPr>
          <p:cNvPr id="73730" name="Title 2"/>
          <p:cNvSpPr>
            <a:spLocks noGrp="1"/>
          </p:cNvSpPr>
          <p:nvPr>
            <p:ph type="title"/>
          </p:nvPr>
        </p:nvSpPr>
        <p:spPr>
          <a:xfrm>
            <a:off x="296863" y="120581"/>
            <a:ext cx="8564562" cy="523218"/>
          </a:xfrm>
        </p:spPr>
        <p:txBody>
          <a:bodyPr/>
          <a:lstStyle/>
          <a:p>
            <a:r>
              <a:rPr lang="en-US">
                <a:latin typeface="Arial" charset="0"/>
                <a:cs typeface="ＭＳ Ｐゴシック" charset="0"/>
              </a:rPr>
              <a:t>Managing Mac OS X Preferences</a:t>
            </a:r>
          </a:p>
        </p:txBody>
      </p:sp>
      <p:pic>
        <p:nvPicPr>
          <p:cNvPr id="2" name="Bild 1" descr="2013-08-30_10-33-0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3827" y="941919"/>
            <a:ext cx="3993670" cy="3365500"/>
          </a:xfrm>
          <a:prstGeom prst="rect">
            <a:avLst/>
          </a:prstGeom>
        </p:spPr>
      </p:pic>
    </p:spTree>
    <p:extLst>
      <p:ext uri="{BB962C8B-B14F-4D97-AF65-F5344CB8AC3E}">
        <p14:creationId xmlns:p14="http://schemas.microsoft.com/office/powerpoint/2010/main" val="2337667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p:cNvSpPr>
            <a:spLocks noGrp="1"/>
          </p:cNvSpPr>
          <p:nvPr>
            <p:ph idx="12"/>
          </p:nvPr>
        </p:nvSpPr>
        <p:spPr bwMode="auto">
          <a:xfrm>
            <a:off x="296864" y="801292"/>
            <a:ext cx="4367736" cy="34301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a:lnSpc>
                <a:spcPct val="150000"/>
              </a:lnSpc>
            </a:pPr>
            <a:r>
              <a:rPr lang="en-US" sz="1800" dirty="0">
                <a:latin typeface="Arial" charset="0"/>
                <a:cs typeface="ＭＳ Ｐゴシック" charset="0"/>
              </a:rPr>
              <a:t>Configure </a:t>
            </a:r>
            <a:r>
              <a:rPr lang="en-US" sz="1800" dirty="0" smtClean="0">
                <a:latin typeface="Arial" charset="0"/>
                <a:cs typeface="ＭＳ Ｐゴシック" charset="0"/>
              </a:rPr>
              <a:t>Mac OS X </a:t>
            </a:r>
            <a:r>
              <a:rPr lang="en-US" sz="1800" dirty="0" err="1" smtClean="0">
                <a:latin typeface="Arial" charset="0"/>
                <a:cs typeface="ＭＳ Ｐゴシック" charset="0"/>
              </a:rPr>
              <a:t>FileVault</a:t>
            </a:r>
            <a:endParaRPr lang="en-US" sz="1800" dirty="0">
              <a:latin typeface="Arial" charset="0"/>
              <a:cs typeface="ＭＳ Ｐゴシック" charset="0"/>
            </a:endParaRPr>
          </a:p>
          <a:p>
            <a:pPr lvl="1">
              <a:lnSpc>
                <a:spcPct val="150000"/>
              </a:lnSpc>
            </a:pPr>
            <a:r>
              <a:rPr lang="en-US" sz="1600" dirty="0" smtClean="0">
                <a:latin typeface="Arial" charset="0"/>
                <a:cs typeface="ＭＳ Ｐゴシック" charset="0"/>
              </a:rPr>
              <a:t>Institutional</a:t>
            </a:r>
            <a:r>
              <a:rPr lang="en-US" sz="1600" dirty="0">
                <a:latin typeface="Arial" charset="0"/>
                <a:cs typeface="ＭＳ Ｐゴシック" charset="0"/>
              </a:rPr>
              <a:t> </a:t>
            </a:r>
            <a:r>
              <a:rPr lang="en-US" sz="1600" dirty="0" smtClean="0">
                <a:latin typeface="Arial" charset="0"/>
                <a:cs typeface="ＭＳ Ｐゴシック" charset="0"/>
              </a:rPr>
              <a:t>Key</a:t>
            </a:r>
          </a:p>
          <a:p>
            <a:pPr lvl="1">
              <a:lnSpc>
                <a:spcPct val="150000"/>
              </a:lnSpc>
            </a:pPr>
            <a:r>
              <a:rPr lang="en-US" sz="1600" dirty="0" smtClean="0">
                <a:latin typeface="Arial" charset="0"/>
                <a:cs typeface="ＭＳ Ｐゴシック" charset="0"/>
              </a:rPr>
              <a:t>Personal Key</a:t>
            </a:r>
          </a:p>
          <a:p>
            <a:pPr>
              <a:lnSpc>
                <a:spcPct val="150000"/>
              </a:lnSpc>
            </a:pPr>
            <a:r>
              <a:rPr lang="en-US" dirty="0" smtClean="0">
                <a:latin typeface="Arial" charset="0"/>
                <a:cs typeface="ＭＳ Ｐゴシック" charset="0"/>
              </a:rPr>
              <a:t>Central store on SCCM SQL Server</a:t>
            </a:r>
          </a:p>
          <a:p>
            <a:pPr>
              <a:lnSpc>
                <a:spcPct val="150000"/>
              </a:lnSpc>
            </a:pPr>
            <a:r>
              <a:rPr lang="en-US" dirty="0" smtClean="0">
                <a:latin typeface="Arial" charset="0"/>
                <a:cs typeface="ＭＳ Ｐゴシック" charset="0"/>
              </a:rPr>
              <a:t>Recover keys via Management Console</a:t>
            </a:r>
          </a:p>
        </p:txBody>
      </p:sp>
      <p:sp>
        <p:nvSpPr>
          <p:cNvPr id="73730" name="Title 2"/>
          <p:cNvSpPr>
            <a:spLocks noGrp="1"/>
          </p:cNvSpPr>
          <p:nvPr>
            <p:ph type="title"/>
          </p:nvPr>
        </p:nvSpPr>
        <p:spPr>
          <a:xfrm>
            <a:off x="296863" y="120581"/>
            <a:ext cx="8564562" cy="523218"/>
          </a:xfrm>
        </p:spPr>
        <p:txBody>
          <a:bodyPr/>
          <a:lstStyle/>
          <a:p>
            <a:r>
              <a:rPr lang="en-US" dirty="0" err="1" smtClean="0">
                <a:latin typeface="Arial" charset="0"/>
                <a:cs typeface="ＭＳ Ｐゴシック" charset="0"/>
              </a:rPr>
              <a:t>FileVault</a:t>
            </a:r>
            <a:endParaRPr lang="en-US" dirty="0">
              <a:latin typeface="Arial" charset="0"/>
              <a:cs typeface="ＭＳ Ｐゴシック" charset="0"/>
            </a:endParaRPr>
          </a:p>
        </p:txBody>
      </p:sp>
      <p:pic>
        <p:nvPicPr>
          <p:cNvPr id="6" name="Bild 5" descr="Screen Shot 2014-10-13 at 12.51.5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3061" y="856342"/>
            <a:ext cx="3791052" cy="3575957"/>
          </a:xfrm>
          <a:prstGeom prst="rect">
            <a:avLst/>
          </a:prstGeom>
        </p:spPr>
      </p:pic>
    </p:spTree>
    <p:extLst>
      <p:ext uri="{BB962C8B-B14F-4D97-AF65-F5344CB8AC3E}">
        <p14:creationId xmlns:p14="http://schemas.microsoft.com/office/powerpoint/2010/main" val="2443022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dirty="0" smtClean="0">
                <a:latin typeface="Arial" charset="0"/>
                <a:cs typeface="ＭＳ Ｐゴシック" charset="0"/>
              </a:rPr>
              <a:t>Software Deployment</a:t>
            </a:r>
            <a:endParaRPr lang="en-US" dirty="0">
              <a:latin typeface="Arial" charset="0"/>
              <a:cs typeface="ＭＳ Ｐゴシック" charset="0"/>
            </a:endParaRPr>
          </a:p>
        </p:txBody>
      </p:sp>
      <p:sp>
        <p:nvSpPr>
          <p:cNvPr id="3" name="Content Placeholder 2"/>
          <p:cNvSpPr>
            <a:spLocks noGrp="1"/>
          </p:cNvSpPr>
          <p:nvPr>
            <p:ph idx="1"/>
          </p:nvPr>
        </p:nvSpPr>
        <p:spPr>
          <a:prstGeom prst="rect">
            <a:avLst/>
          </a:prstGeom>
        </p:spPr>
        <p:txBody>
          <a:bodyPr/>
          <a:lstStyle/>
          <a:p>
            <a:pPr marL="0" indent="0">
              <a:lnSpc>
                <a:spcPct val="130000"/>
              </a:lnSpc>
              <a:buNone/>
              <a:defRPr/>
            </a:pPr>
            <a:r>
              <a:rPr lang="en-US" dirty="0" smtClean="0"/>
              <a:t>Application Management can be done by using both supported methods</a:t>
            </a:r>
          </a:p>
          <a:p>
            <a:pPr marL="631817" lvl="1" indent="-285750">
              <a:lnSpc>
                <a:spcPct val="130000"/>
              </a:lnSpc>
              <a:defRPr/>
            </a:pPr>
            <a:r>
              <a:rPr lang="en-US" sz="2000" dirty="0" smtClean="0"/>
              <a:t>Applications</a:t>
            </a:r>
          </a:p>
          <a:p>
            <a:pPr marL="798500" lvl="2" indent="-285750">
              <a:lnSpc>
                <a:spcPct val="130000"/>
              </a:lnSpc>
              <a:defRPr/>
            </a:pPr>
            <a:r>
              <a:rPr lang="en-US" dirty="0" smtClean="0"/>
              <a:t>Offer Application Catalog to Mac users</a:t>
            </a:r>
          </a:p>
          <a:p>
            <a:pPr marL="798500" lvl="2" indent="-285750">
              <a:lnSpc>
                <a:spcPct val="130000"/>
              </a:lnSpc>
              <a:defRPr/>
            </a:pPr>
            <a:r>
              <a:rPr lang="en-US" dirty="0" smtClean="0"/>
              <a:t>Easy to use free conversion utility </a:t>
            </a:r>
          </a:p>
          <a:p>
            <a:pPr marL="1055414" lvl="3" indent="-285750">
              <a:lnSpc>
                <a:spcPct val="130000"/>
              </a:lnSpc>
              <a:defRPr/>
            </a:pPr>
            <a:r>
              <a:rPr lang="en-US" u="sng" dirty="0">
                <a:hlinkClick r:id="rId3"/>
              </a:rPr>
              <a:t>http://</a:t>
            </a:r>
            <a:r>
              <a:rPr lang="en-US" u="sng" dirty="0" smtClean="0">
                <a:hlinkClick r:id="rId3"/>
              </a:rPr>
              <a:t>www.flaschengeist-studios.com/cmapputil-helper</a:t>
            </a:r>
            <a:endParaRPr lang="en-US" dirty="0" smtClean="0"/>
          </a:p>
          <a:p>
            <a:pPr marL="631817" lvl="1" indent="-285750">
              <a:lnSpc>
                <a:spcPct val="130000"/>
              </a:lnSpc>
              <a:defRPr/>
            </a:pPr>
            <a:r>
              <a:rPr lang="en-US" sz="2000" dirty="0" smtClean="0"/>
              <a:t>Packages</a:t>
            </a:r>
          </a:p>
          <a:p>
            <a:pPr marL="798500" lvl="2" indent="-285750">
              <a:lnSpc>
                <a:spcPct val="130000"/>
              </a:lnSpc>
              <a:defRPr/>
            </a:pPr>
            <a:r>
              <a:rPr lang="en-US" dirty="0" smtClean="0"/>
              <a:t>Quick &amp; easy deployment</a:t>
            </a:r>
          </a:p>
          <a:p>
            <a:pPr marL="798500" lvl="2" indent="-285750">
              <a:lnSpc>
                <a:spcPct val="130000"/>
              </a:lnSpc>
              <a:defRPr/>
            </a:pPr>
            <a:r>
              <a:rPr lang="en-US" dirty="0" smtClean="0"/>
              <a:t>Native OS X package format</a:t>
            </a:r>
            <a:endParaRPr lang="en-US" dirty="0"/>
          </a:p>
        </p:txBody>
      </p:sp>
      <p:pic>
        <p:nvPicPr>
          <p:cNvPr id="2" name="Picture 1" descr="Screen Shot 2014-11-21 at 09.12.18.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58718" y="2884326"/>
            <a:ext cx="3749962" cy="151389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3917" y="3191069"/>
            <a:ext cx="847401" cy="847401"/>
          </a:xfrm>
          <a:prstGeom prst="rect">
            <a:avLst/>
          </a:prstGeom>
        </p:spPr>
      </p:pic>
    </p:spTree>
    <p:extLst>
      <p:ext uri="{BB962C8B-B14F-4D97-AF65-F5344CB8AC3E}">
        <p14:creationId xmlns:p14="http://schemas.microsoft.com/office/powerpoint/2010/main" val="224953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a:xfrm>
            <a:off x="296873" y="-59428"/>
            <a:ext cx="8709025" cy="954105"/>
          </a:xfrm>
        </p:spPr>
        <p:txBody>
          <a:bodyPr/>
          <a:lstStyle/>
          <a:p>
            <a:r>
              <a:rPr lang="en-US" dirty="0" smtClean="0"/>
              <a:t>Leader in Cloud Services Enablement and </a:t>
            </a:r>
            <a:br>
              <a:rPr lang="en-US" dirty="0" smtClean="0"/>
            </a:br>
            <a:r>
              <a:rPr lang="en-US" dirty="0" smtClean="0">
                <a:solidFill>
                  <a:srgbClr val="D92231"/>
                </a:solidFill>
              </a:rPr>
              <a:t>Desktop</a:t>
            </a:r>
            <a:r>
              <a:rPr lang="en-US" dirty="0" smtClean="0"/>
              <a:t> Virtualization</a:t>
            </a:r>
          </a:p>
        </p:txBody>
      </p:sp>
      <p:sp>
        <p:nvSpPr>
          <p:cNvPr id="27" name="Rectangle 26"/>
          <p:cNvSpPr/>
          <p:nvPr/>
        </p:nvSpPr>
        <p:spPr bwMode="auto">
          <a:xfrm>
            <a:off x="248614" y="1096111"/>
            <a:ext cx="8763390" cy="1017692"/>
          </a:xfrm>
          <a:prstGeom prst="rect">
            <a:avLst/>
          </a:prstGeom>
          <a:gradFill>
            <a:gsLst>
              <a:gs pos="0">
                <a:schemeClr val="bg1"/>
              </a:gs>
              <a:gs pos="100000">
                <a:schemeClr val="bg2">
                  <a:lumMod val="20000"/>
                  <a:lumOff val="80000"/>
                </a:schemeClr>
              </a:gs>
            </a:gsLst>
            <a:lin ang="5400000" scaled="0"/>
          </a:gradFill>
          <a:ln w="6350" cap="flat" cmpd="sng" algn="ctr">
            <a:solidFill>
              <a:srgbClr val="9A9BA2"/>
            </a:solidFill>
            <a:prstDash val="solid"/>
            <a:round/>
            <a:headEnd type="none" w="med" len="med"/>
            <a:tailEnd type="none" w="med" len="med"/>
          </a:ln>
          <a:effectLst/>
        </p:spPr>
        <p:txBody>
          <a:bodyPr vert="horz" wrap="square" lIns="91438" tIns="45719" rIns="91438" bIns="45719" numCol="1" rtlCol="0" anchor="ctr" anchorCtr="0" compatLnSpc="1">
            <a:prstTxWarp prst="textNoShape">
              <a:avLst/>
            </a:prstTxWarp>
            <a:noAutofit/>
          </a:bodyPr>
          <a:lstStyle/>
          <a:p>
            <a:pPr marL="285743" indent="-285743" defTabSz="914378">
              <a:lnSpc>
                <a:spcPct val="110000"/>
              </a:lnSpc>
              <a:buClr>
                <a:schemeClr val="accent1"/>
              </a:buClr>
              <a:buFont typeface="Arial"/>
              <a:buChar char="•"/>
              <a:defRPr/>
            </a:pPr>
            <a:r>
              <a:rPr lang="en-US" sz="1400" kern="0" dirty="0">
                <a:solidFill>
                  <a:srgbClr val="262626"/>
                </a:solidFill>
              </a:rPr>
              <a:t>900+ employees worldwide</a:t>
            </a:r>
          </a:p>
          <a:p>
            <a:pPr marL="285743" indent="-285743" defTabSz="914378">
              <a:lnSpc>
                <a:spcPct val="110000"/>
              </a:lnSpc>
              <a:buClr>
                <a:schemeClr val="accent1"/>
              </a:buClr>
              <a:buFont typeface="Arial"/>
              <a:buChar char="•"/>
              <a:defRPr/>
            </a:pPr>
            <a:r>
              <a:rPr lang="en-US" sz="1400" kern="0" dirty="0">
                <a:solidFill>
                  <a:srgbClr val="262626"/>
                </a:solidFill>
              </a:rPr>
              <a:t>100+ patents granted or pending</a:t>
            </a:r>
          </a:p>
          <a:p>
            <a:pPr marL="285743" indent="-285743" defTabSz="914378">
              <a:lnSpc>
                <a:spcPct val="110000"/>
              </a:lnSpc>
              <a:buClr>
                <a:schemeClr val="accent1"/>
              </a:buClr>
              <a:buFont typeface="Arial"/>
              <a:buChar char="•"/>
              <a:defRPr/>
            </a:pPr>
            <a:r>
              <a:rPr lang="en-US" sz="1400" kern="0" dirty="0">
                <a:solidFill>
                  <a:srgbClr val="262626"/>
                </a:solidFill>
              </a:rPr>
              <a:t>200+ partnerships include Microsoft, Apple, Intel and Symantec</a:t>
            </a:r>
          </a:p>
          <a:p>
            <a:pPr marL="285743" indent="-285743" defTabSz="914378">
              <a:lnSpc>
                <a:spcPct val="110000"/>
              </a:lnSpc>
              <a:buClr>
                <a:schemeClr val="accent1"/>
              </a:buClr>
              <a:buFont typeface="Arial"/>
              <a:buChar char="•"/>
              <a:defRPr/>
            </a:pPr>
            <a:r>
              <a:rPr lang="en-US" sz="1400" kern="0" dirty="0">
                <a:solidFill>
                  <a:srgbClr val="262626"/>
                </a:solidFill>
              </a:rPr>
              <a:t>Profitable and growing</a:t>
            </a:r>
          </a:p>
        </p:txBody>
      </p:sp>
      <p:sp>
        <p:nvSpPr>
          <p:cNvPr id="29" name="Rectangle 28"/>
          <p:cNvSpPr/>
          <p:nvPr/>
        </p:nvSpPr>
        <p:spPr bwMode="auto">
          <a:xfrm>
            <a:off x="406993" y="844359"/>
            <a:ext cx="5151349" cy="271097"/>
          </a:xfrm>
          <a:prstGeom prst="rect">
            <a:avLst/>
          </a:prstGeom>
          <a:gradFill flip="none" rotWithShape="1">
            <a:gsLst>
              <a:gs pos="0">
                <a:srgbClr val="ED2C21"/>
              </a:gs>
              <a:gs pos="100000">
                <a:srgbClr val="9B140D"/>
              </a:gs>
            </a:gsLst>
            <a:lin ang="5400000" scaled="1"/>
            <a:tileRect/>
          </a:gradFill>
          <a:ln w="6350" cap="flat" cmpd="sng" algn="ctr">
            <a:solidFill>
              <a:srgbClr val="ED2C21"/>
            </a:solidFill>
            <a:prstDash val="solid"/>
            <a:round/>
            <a:headEnd type="none" w="med" len="med"/>
            <a:tailEnd type="none" w="med" len="med"/>
          </a:ln>
          <a:effectLst/>
        </p:spPr>
        <p:txBody>
          <a:bodyPr vert="horz" wrap="none" lIns="91438" tIns="45719" rIns="91438" bIns="45719" numCol="1" rtlCol="0" anchor="ctr" anchorCtr="0" compatLnSpc="1">
            <a:prstTxWarp prst="textNoShape">
              <a:avLst/>
            </a:prstTxWarp>
            <a:noAutofit/>
          </a:bodyPr>
          <a:lstStyle/>
          <a:p>
            <a:pPr indent="-342892" defTabSz="914378"/>
            <a:r>
              <a:rPr lang="en-US" b="1" dirty="0" smtClean="0">
                <a:solidFill>
                  <a:srgbClr val="FFFFFF"/>
                </a:solidFill>
              </a:rPr>
              <a:t>Strong Foundation</a:t>
            </a:r>
          </a:p>
        </p:txBody>
      </p:sp>
      <p:sp>
        <p:nvSpPr>
          <p:cNvPr id="10" name="Rectangle 9"/>
          <p:cNvSpPr/>
          <p:nvPr/>
        </p:nvSpPr>
        <p:spPr bwMode="auto">
          <a:xfrm>
            <a:off x="239145" y="2524887"/>
            <a:ext cx="4480000" cy="1897099"/>
          </a:xfrm>
          <a:prstGeom prst="rect">
            <a:avLst/>
          </a:prstGeom>
          <a:gradFill>
            <a:gsLst>
              <a:gs pos="0">
                <a:schemeClr val="bg1"/>
              </a:gs>
              <a:gs pos="100000">
                <a:schemeClr val="bg2">
                  <a:lumMod val="20000"/>
                  <a:lumOff val="80000"/>
                </a:schemeClr>
              </a:gs>
            </a:gsLst>
            <a:lin ang="5400000" scaled="0"/>
          </a:gradFill>
          <a:ln w="6350" cap="flat" cmpd="sng" algn="ctr">
            <a:solidFill>
              <a:srgbClr val="9A9BA2"/>
            </a:solidFill>
            <a:prstDash val="solid"/>
            <a:round/>
            <a:headEnd type="none" w="med" len="med"/>
            <a:tailEnd type="none" w="med" len="med"/>
          </a:ln>
          <a:effectLst/>
        </p:spPr>
        <p:txBody>
          <a:bodyPr vert="horz" wrap="square" lIns="91438" tIns="45719" rIns="91438" bIns="45719" numCol="1" rtlCol="0" anchor="t" anchorCtr="0" compatLnSpc="1">
            <a:prstTxWarp prst="textNoShape">
              <a:avLst/>
            </a:prstTxWarp>
            <a:noAutofit/>
          </a:bodyPr>
          <a:lstStyle/>
          <a:p>
            <a:pPr marL="228594" indent="-228594" defTabSz="914378">
              <a:lnSpc>
                <a:spcPct val="110000"/>
              </a:lnSpc>
              <a:spcBef>
                <a:spcPts val="0"/>
              </a:spcBef>
              <a:buFontTx/>
              <a:buChar char="•"/>
              <a:defRPr/>
            </a:pPr>
            <a:endParaRPr lang="en-US" sz="1200" kern="0" dirty="0">
              <a:solidFill>
                <a:srgbClr val="262626"/>
              </a:solidFill>
            </a:endParaRPr>
          </a:p>
          <a:p>
            <a:pPr marL="228594" indent="-228594" defTabSz="914378">
              <a:lnSpc>
                <a:spcPct val="110000"/>
              </a:lnSpc>
              <a:spcBef>
                <a:spcPts val="0"/>
              </a:spcBef>
              <a:buClr>
                <a:schemeClr val="accent1"/>
              </a:buClr>
              <a:buFontTx/>
              <a:buChar char="•"/>
              <a:defRPr/>
            </a:pPr>
            <a:r>
              <a:rPr lang="en-US" sz="1400" kern="0" dirty="0">
                <a:solidFill>
                  <a:srgbClr val="262626"/>
                </a:solidFill>
              </a:rPr>
              <a:t>Serving 9,000+ service providers and</a:t>
            </a:r>
            <a:br>
              <a:rPr lang="en-US" sz="1400" kern="0" dirty="0">
                <a:solidFill>
                  <a:srgbClr val="262626"/>
                </a:solidFill>
              </a:rPr>
            </a:br>
            <a:r>
              <a:rPr lang="en-US" sz="1400" kern="0" dirty="0">
                <a:solidFill>
                  <a:srgbClr val="262626"/>
                </a:solidFill>
              </a:rPr>
              <a:t>10+ million small businesses (SMBs) in 130+ countries</a:t>
            </a:r>
          </a:p>
          <a:p>
            <a:pPr marL="228594" indent="-228594" defTabSz="914378">
              <a:lnSpc>
                <a:spcPct val="110000"/>
              </a:lnSpc>
              <a:buFontTx/>
              <a:buChar char="•"/>
              <a:defRPr/>
            </a:pPr>
            <a:endParaRPr lang="en-US" sz="1400" kern="0" dirty="0">
              <a:solidFill>
                <a:srgbClr val="262626"/>
              </a:solidFill>
            </a:endParaRPr>
          </a:p>
          <a:p>
            <a:pPr marL="228594" indent="-228594" defTabSz="914378">
              <a:lnSpc>
                <a:spcPct val="110000"/>
              </a:lnSpc>
              <a:defRPr/>
            </a:pPr>
            <a:endParaRPr lang="en-US" kern="0" dirty="0" smtClean="0">
              <a:solidFill>
                <a:srgbClr val="262626"/>
              </a:solidFill>
            </a:endParaRPr>
          </a:p>
        </p:txBody>
      </p:sp>
      <p:sp>
        <p:nvSpPr>
          <p:cNvPr id="11" name="Rectangle 10"/>
          <p:cNvSpPr/>
          <p:nvPr/>
        </p:nvSpPr>
        <p:spPr bwMode="auto">
          <a:xfrm>
            <a:off x="406993" y="2300028"/>
            <a:ext cx="3855527" cy="295258"/>
          </a:xfrm>
          <a:prstGeom prst="rect">
            <a:avLst/>
          </a:prstGeom>
          <a:gradFill flip="none" rotWithShape="1">
            <a:gsLst>
              <a:gs pos="0">
                <a:srgbClr val="ED2C21"/>
              </a:gs>
              <a:gs pos="100000">
                <a:srgbClr val="9B140D"/>
              </a:gs>
            </a:gsLst>
            <a:lin ang="5400000" scaled="1"/>
            <a:tileRect/>
          </a:gradFill>
          <a:ln w="6350" cap="flat" cmpd="sng" algn="ctr">
            <a:solidFill>
              <a:srgbClr val="ED2C21"/>
            </a:solidFill>
            <a:prstDash val="solid"/>
            <a:round/>
            <a:headEnd type="none" w="med" len="med"/>
            <a:tailEnd type="none" w="med" len="med"/>
          </a:ln>
          <a:effectLst/>
        </p:spPr>
        <p:txBody>
          <a:bodyPr vert="horz" wrap="none" lIns="91438" tIns="45719" rIns="91438" bIns="45719" numCol="1" rtlCol="0" anchor="ctr" anchorCtr="0" compatLnSpc="1">
            <a:prstTxWarp prst="textNoShape">
              <a:avLst/>
            </a:prstTxWarp>
            <a:noAutofit/>
          </a:bodyPr>
          <a:lstStyle/>
          <a:p>
            <a:pPr indent="-342892" defTabSz="914378"/>
            <a:r>
              <a:rPr lang="en-US" b="1" dirty="0" smtClean="0">
                <a:solidFill>
                  <a:srgbClr val="FFFFFF"/>
                </a:solidFill>
              </a:rPr>
              <a:t>Cloud Services</a:t>
            </a:r>
          </a:p>
        </p:txBody>
      </p:sp>
      <p:sp>
        <p:nvSpPr>
          <p:cNvPr id="12" name="Rectangle 11"/>
          <p:cNvSpPr/>
          <p:nvPr/>
        </p:nvSpPr>
        <p:spPr bwMode="auto">
          <a:xfrm>
            <a:off x="4909635" y="2524883"/>
            <a:ext cx="4096263" cy="1897098"/>
          </a:xfrm>
          <a:prstGeom prst="rect">
            <a:avLst/>
          </a:prstGeom>
          <a:gradFill>
            <a:gsLst>
              <a:gs pos="0">
                <a:schemeClr val="bg1"/>
              </a:gs>
              <a:gs pos="100000">
                <a:schemeClr val="bg2">
                  <a:lumMod val="20000"/>
                  <a:lumOff val="80000"/>
                </a:schemeClr>
              </a:gs>
            </a:gsLst>
            <a:lin ang="5400000" scaled="0"/>
          </a:gradFill>
          <a:ln w="6350" cap="flat" cmpd="sng" algn="ctr">
            <a:solidFill>
              <a:srgbClr val="9A9BA2"/>
            </a:solidFill>
            <a:prstDash val="solid"/>
            <a:round/>
            <a:headEnd type="none" w="med" len="med"/>
            <a:tailEnd type="none" w="med" len="med"/>
          </a:ln>
          <a:effectLst/>
        </p:spPr>
        <p:txBody>
          <a:bodyPr vert="horz" wrap="square" lIns="91438" tIns="45719" rIns="91438" bIns="45719" numCol="1" rtlCol="0" anchor="t" anchorCtr="0" compatLnSpc="1">
            <a:prstTxWarp prst="textNoShape">
              <a:avLst/>
            </a:prstTxWarp>
            <a:noAutofit/>
          </a:bodyPr>
          <a:lstStyle/>
          <a:p>
            <a:pPr marL="228594" indent="-228594" defTabSz="914378">
              <a:lnSpc>
                <a:spcPct val="110000"/>
              </a:lnSpc>
              <a:spcBef>
                <a:spcPts val="0"/>
              </a:spcBef>
              <a:buFontTx/>
              <a:buChar char="•"/>
              <a:defRPr/>
            </a:pPr>
            <a:endParaRPr lang="en-US" sz="1200" kern="0" dirty="0">
              <a:solidFill>
                <a:srgbClr val="262626"/>
              </a:solidFill>
            </a:endParaRPr>
          </a:p>
          <a:p>
            <a:pPr marL="228594" indent="-228594" defTabSz="914378">
              <a:lnSpc>
                <a:spcPct val="110000"/>
              </a:lnSpc>
              <a:spcBef>
                <a:spcPts val="0"/>
              </a:spcBef>
              <a:buClr>
                <a:schemeClr val="accent1"/>
              </a:buClr>
              <a:buFontTx/>
              <a:buChar char="•"/>
              <a:defRPr/>
            </a:pPr>
            <a:r>
              <a:rPr lang="en-US" sz="1400" kern="0" dirty="0" smtClean="0">
                <a:solidFill>
                  <a:srgbClr val="262626"/>
                </a:solidFill>
              </a:rPr>
              <a:t>5+ </a:t>
            </a:r>
            <a:r>
              <a:rPr lang="en-US" sz="1400" kern="0" dirty="0">
                <a:solidFill>
                  <a:srgbClr val="262626"/>
                </a:solidFill>
              </a:rPr>
              <a:t>million units of Parallels Desktop for Mac sold worldwide</a:t>
            </a:r>
          </a:p>
          <a:p>
            <a:pPr marL="228594" indent="-228594" defTabSz="914378">
              <a:lnSpc>
                <a:spcPct val="110000"/>
              </a:lnSpc>
              <a:buClr>
                <a:schemeClr val="accent1"/>
              </a:buClr>
              <a:buFontTx/>
              <a:buChar char="•"/>
              <a:defRPr/>
            </a:pPr>
            <a:r>
              <a:rPr lang="en-US" sz="1400" kern="0" dirty="0">
                <a:solidFill>
                  <a:srgbClr val="262626"/>
                </a:solidFill>
              </a:rPr>
              <a:t>#1-selling </a:t>
            </a:r>
            <a:br>
              <a:rPr lang="en-US" sz="1400" kern="0" dirty="0">
                <a:solidFill>
                  <a:srgbClr val="262626"/>
                </a:solidFill>
              </a:rPr>
            </a:br>
            <a:r>
              <a:rPr lang="en-US" sz="1400" kern="0" dirty="0">
                <a:solidFill>
                  <a:srgbClr val="262626"/>
                </a:solidFill>
              </a:rPr>
              <a:t>Mac desktop </a:t>
            </a:r>
            <a:br>
              <a:rPr lang="en-US" sz="1400" kern="0" dirty="0">
                <a:solidFill>
                  <a:srgbClr val="262626"/>
                </a:solidFill>
              </a:rPr>
            </a:br>
            <a:r>
              <a:rPr lang="en-US" sz="1400" kern="0" dirty="0">
                <a:solidFill>
                  <a:srgbClr val="262626"/>
                </a:solidFill>
              </a:rPr>
              <a:t>virtualization </a:t>
            </a:r>
            <a:br>
              <a:rPr lang="en-US" sz="1400" kern="0" dirty="0">
                <a:solidFill>
                  <a:srgbClr val="262626"/>
                </a:solidFill>
              </a:rPr>
            </a:br>
            <a:r>
              <a:rPr lang="en-US" sz="1400" kern="0" dirty="0">
                <a:solidFill>
                  <a:srgbClr val="262626"/>
                </a:solidFill>
              </a:rPr>
              <a:t>software*</a:t>
            </a:r>
          </a:p>
          <a:p>
            <a:pPr marL="228594" indent="-228594" defTabSz="914378">
              <a:lnSpc>
                <a:spcPct val="110000"/>
              </a:lnSpc>
              <a:buFontTx/>
              <a:buChar char="•"/>
              <a:defRPr/>
            </a:pPr>
            <a:endParaRPr lang="en-US" sz="1400" kern="0" dirty="0">
              <a:solidFill>
                <a:srgbClr val="262626"/>
              </a:solidFill>
            </a:endParaRPr>
          </a:p>
        </p:txBody>
      </p:sp>
      <p:sp>
        <p:nvSpPr>
          <p:cNvPr id="13" name="Rectangle 12"/>
          <p:cNvSpPr/>
          <p:nvPr/>
        </p:nvSpPr>
        <p:spPr bwMode="auto">
          <a:xfrm>
            <a:off x="5064368" y="2303864"/>
            <a:ext cx="3516924" cy="291425"/>
          </a:xfrm>
          <a:prstGeom prst="rect">
            <a:avLst/>
          </a:prstGeom>
          <a:gradFill flip="none" rotWithShape="1">
            <a:gsLst>
              <a:gs pos="0">
                <a:srgbClr val="ED2C21"/>
              </a:gs>
              <a:gs pos="100000">
                <a:srgbClr val="9B140D"/>
              </a:gs>
            </a:gsLst>
            <a:lin ang="5400000" scaled="1"/>
            <a:tileRect/>
          </a:gradFill>
          <a:ln w="6350" cap="flat" cmpd="sng" algn="ctr">
            <a:solidFill>
              <a:srgbClr val="ED2C21"/>
            </a:solidFill>
            <a:prstDash val="solid"/>
            <a:round/>
            <a:headEnd type="none" w="med" len="med"/>
            <a:tailEnd type="none" w="med" len="med"/>
          </a:ln>
          <a:effectLst/>
        </p:spPr>
        <p:txBody>
          <a:bodyPr vert="horz" wrap="none" lIns="91438" tIns="45719" rIns="91438" bIns="45719" numCol="1" rtlCol="0" anchor="ctr" anchorCtr="0" compatLnSpc="1">
            <a:prstTxWarp prst="textNoShape">
              <a:avLst/>
            </a:prstTxWarp>
            <a:noAutofit/>
          </a:bodyPr>
          <a:lstStyle/>
          <a:p>
            <a:pPr indent="-342892" defTabSz="914378"/>
            <a:r>
              <a:rPr lang="en-US" b="1" dirty="0" smtClean="0">
                <a:solidFill>
                  <a:srgbClr val="FFFFFF"/>
                </a:solidFill>
              </a:rPr>
              <a:t>Cross Platform</a:t>
            </a:r>
          </a:p>
        </p:txBody>
      </p:sp>
      <p:grpSp>
        <p:nvGrpSpPr>
          <p:cNvPr id="4" name="Group 3"/>
          <p:cNvGrpSpPr/>
          <p:nvPr/>
        </p:nvGrpSpPr>
        <p:grpSpPr>
          <a:xfrm>
            <a:off x="615740" y="3475282"/>
            <a:ext cx="3585809" cy="908384"/>
            <a:chOff x="987093" y="4904813"/>
            <a:chExt cx="3072231" cy="913838"/>
          </a:xfrm>
          <a:solidFill>
            <a:srgbClr val="E7ECF0">
              <a:alpha val="25098"/>
            </a:srgbClr>
          </a:solidFill>
        </p:grpSpPr>
        <p:pic>
          <p:nvPicPr>
            <p:cNvPr id="20" name="Picture 19" descr="clou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1002060" y="4939290"/>
              <a:ext cx="788144" cy="238069"/>
            </a:xfrm>
            <a:prstGeom prst="rect">
              <a:avLst/>
            </a:prstGeom>
            <a:grpFill/>
            <a:ln>
              <a:noFill/>
            </a:ln>
          </p:spPr>
        </p:pic>
        <p:pic>
          <p:nvPicPr>
            <p:cNvPr id="21" name="Picture 20" descr="clou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V="1">
              <a:off x="3271180" y="4904813"/>
              <a:ext cx="788144" cy="238069"/>
            </a:xfrm>
            <a:prstGeom prst="rect">
              <a:avLst/>
            </a:prstGeom>
            <a:grpFill/>
            <a:ln>
              <a:noFill/>
            </a:ln>
          </p:spPr>
        </p:pic>
        <p:pic>
          <p:nvPicPr>
            <p:cNvPr id="22" name="Picture 21" descr="cloud.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584907" y="5549847"/>
              <a:ext cx="470592" cy="268804"/>
            </a:xfrm>
            <a:prstGeom prst="rect">
              <a:avLst/>
            </a:prstGeom>
            <a:grpFill/>
            <a:ln>
              <a:noFill/>
            </a:ln>
          </p:spPr>
        </p:pic>
        <p:pic>
          <p:nvPicPr>
            <p:cNvPr id="23" name="Picture 22" descr="cloud.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flipH="1" flipV="1">
              <a:off x="998234" y="5549845"/>
              <a:ext cx="550935" cy="238069"/>
            </a:xfrm>
            <a:prstGeom prst="rect">
              <a:avLst/>
            </a:prstGeom>
            <a:grpFill/>
            <a:ln>
              <a:noFill/>
            </a:ln>
          </p:spPr>
        </p:pic>
        <p:pic>
          <p:nvPicPr>
            <p:cNvPr id="24" name="Picture 23" descr="cloud.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02609" y="5248223"/>
              <a:ext cx="401724" cy="261270"/>
            </a:xfrm>
            <a:prstGeom prst="rect">
              <a:avLst/>
            </a:prstGeom>
            <a:grpFill/>
            <a:ln>
              <a:noFill/>
            </a:ln>
          </p:spPr>
        </p:pic>
        <p:pic>
          <p:nvPicPr>
            <p:cNvPr id="25" name="Picture 24" descr="cloud.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588386" y="5247977"/>
              <a:ext cx="503352" cy="261270"/>
            </a:xfrm>
            <a:prstGeom prst="rect">
              <a:avLst/>
            </a:prstGeom>
            <a:grpFill/>
            <a:ln>
              <a:noFill/>
            </a:ln>
          </p:spPr>
        </p:pic>
        <p:grpSp>
          <p:nvGrpSpPr>
            <p:cNvPr id="5" name="Group 5"/>
            <p:cNvGrpSpPr/>
            <p:nvPr/>
          </p:nvGrpSpPr>
          <p:grpSpPr>
            <a:xfrm>
              <a:off x="987093" y="4904813"/>
              <a:ext cx="3072231" cy="913837"/>
              <a:chOff x="578517" y="4757052"/>
              <a:chExt cx="1760611" cy="913837"/>
            </a:xfrm>
            <a:grpFill/>
          </p:grpSpPr>
          <p:sp>
            <p:nvSpPr>
              <p:cNvPr id="14" name="Rectangle 13"/>
              <p:cNvSpPr/>
              <p:nvPr/>
            </p:nvSpPr>
            <p:spPr>
              <a:xfrm>
                <a:off x="578517" y="4757052"/>
                <a:ext cx="1760611" cy="272546"/>
              </a:xfrm>
              <a:prstGeom prst="rect">
                <a:avLst/>
              </a:prstGeom>
              <a:grpFill/>
              <a:ln w="317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914378">
                  <a:defRPr/>
                </a:pPr>
                <a:r>
                  <a:rPr lang="en-US" sz="1400" b="1" dirty="0">
                    <a:solidFill>
                      <a:srgbClr val="262626"/>
                    </a:solidFill>
                  </a:rPr>
                  <a:t>Self-Service Control Panels</a:t>
                </a:r>
              </a:p>
            </p:txBody>
          </p:sp>
          <p:sp>
            <p:nvSpPr>
              <p:cNvPr id="16" name="Rectangle 15"/>
              <p:cNvSpPr/>
              <p:nvPr/>
            </p:nvSpPr>
            <p:spPr>
              <a:xfrm>
                <a:off x="578517" y="5402085"/>
                <a:ext cx="1760611" cy="268804"/>
              </a:xfrm>
              <a:prstGeom prst="rect">
                <a:avLst/>
              </a:prstGeom>
              <a:grpFill/>
              <a:ln w="317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914378">
                  <a:defRPr/>
                </a:pPr>
                <a:r>
                  <a:rPr lang="en-US" sz="1400" b="1" dirty="0">
                    <a:solidFill>
                      <a:srgbClr val="262626"/>
                    </a:solidFill>
                  </a:rPr>
                  <a:t>Server Virtualization</a:t>
                </a:r>
              </a:p>
            </p:txBody>
          </p:sp>
          <p:sp>
            <p:nvSpPr>
              <p:cNvPr id="17" name="Rectangle 16"/>
              <p:cNvSpPr/>
              <p:nvPr/>
            </p:nvSpPr>
            <p:spPr>
              <a:xfrm>
                <a:off x="578517" y="5069952"/>
                <a:ext cx="845686" cy="291780"/>
              </a:xfrm>
              <a:prstGeom prst="rect">
                <a:avLst/>
              </a:prstGeom>
              <a:grpFill/>
              <a:ln w="317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914378">
                  <a:defRPr/>
                </a:pPr>
                <a:r>
                  <a:rPr lang="en-US" sz="1400" b="1" dirty="0">
                    <a:solidFill>
                      <a:srgbClr val="262626"/>
                    </a:solidFill>
                  </a:rPr>
                  <a:t>Provisioning</a:t>
                </a:r>
              </a:p>
            </p:txBody>
          </p:sp>
          <p:sp>
            <p:nvSpPr>
              <p:cNvPr id="18" name="Rectangle 17"/>
              <p:cNvSpPr/>
              <p:nvPr/>
            </p:nvSpPr>
            <p:spPr>
              <a:xfrm>
                <a:off x="1493442" y="5069952"/>
                <a:ext cx="845686" cy="291780"/>
              </a:xfrm>
              <a:prstGeom prst="rect">
                <a:avLst/>
              </a:prstGeom>
              <a:grpFill/>
              <a:ln w="3175"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914378">
                  <a:defRPr/>
                </a:pPr>
                <a:r>
                  <a:rPr lang="en-US" sz="1400" b="1" dirty="0">
                    <a:solidFill>
                      <a:srgbClr val="262626"/>
                    </a:solidFill>
                  </a:rPr>
                  <a:t>Billing</a:t>
                </a:r>
              </a:p>
            </p:txBody>
          </p:sp>
        </p:grpSp>
      </p:grpSp>
      <p:sp>
        <p:nvSpPr>
          <p:cNvPr id="3" name="TextBox 2"/>
          <p:cNvSpPr txBox="1"/>
          <p:nvPr/>
        </p:nvSpPr>
        <p:spPr>
          <a:xfrm>
            <a:off x="5900036" y="4608547"/>
            <a:ext cx="3095052" cy="123111"/>
          </a:xfrm>
          <a:prstGeom prst="rect">
            <a:avLst/>
          </a:prstGeom>
        </p:spPr>
        <p:txBody>
          <a:bodyPr wrap="square" lIns="91438" tIns="0" rIns="91438" bIns="0" rtlCol="0">
            <a:spAutoFit/>
          </a:bodyPr>
          <a:lstStyle/>
          <a:p>
            <a:pPr defTabSz="914378">
              <a:spcBef>
                <a:spcPts val="0"/>
              </a:spcBef>
              <a:buClr>
                <a:schemeClr val="accent1"/>
              </a:buClr>
            </a:pPr>
            <a:r>
              <a:rPr lang="en-US" sz="800" dirty="0">
                <a:solidFill>
                  <a:schemeClr val="tx2"/>
                </a:solidFill>
                <a:latin typeface="+mn-lt"/>
                <a:cs typeface="+mn-cs"/>
              </a:rPr>
              <a:t>*NPD </a:t>
            </a:r>
            <a:r>
              <a:rPr lang="en-US" sz="800" dirty="0" err="1">
                <a:solidFill>
                  <a:schemeClr val="tx2"/>
                </a:solidFill>
                <a:latin typeface="+mn-lt"/>
                <a:cs typeface="+mn-cs"/>
              </a:rPr>
              <a:t>Techworld</a:t>
            </a:r>
            <a:r>
              <a:rPr lang="en-US" sz="800" dirty="0">
                <a:solidFill>
                  <a:schemeClr val="tx2"/>
                </a:solidFill>
                <a:latin typeface="+mn-lt"/>
                <a:cs typeface="+mn-cs"/>
              </a:rPr>
              <a:t>  Reports 8/1/06-12/31/12</a:t>
            </a:r>
          </a:p>
        </p:txBody>
      </p:sp>
      <p:pic>
        <p:nvPicPr>
          <p:cNvPr id="2" name="Picture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290444" y="3044857"/>
            <a:ext cx="896734" cy="1321234"/>
          </a:xfrm>
          <a:prstGeom prst="rect">
            <a:avLst/>
          </a:prstGeom>
        </p:spPr>
      </p:pic>
    </p:spTree>
    <p:extLst>
      <p:ext uri="{BB962C8B-B14F-4D97-AF65-F5344CB8AC3E}">
        <p14:creationId xmlns:p14="http://schemas.microsoft.com/office/powerpoint/2010/main" val="26912074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AppPortal-v3.png"/>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l="517" r="583"/>
          <a:stretch/>
        </p:blipFill>
        <p:spPr>
          <a:xfrm>
            <a:off x="2067567" y="660468"/>
            <a:ext cx="5016738" cy="4011930"/>
          </a:xfrm>
        </p:spPr>
      </p:pic>
      <p:sp>
        <p:nvSpPr>
          <p:cNvPr id="3" name="Titel 2"/>
          <p:cNvSpPr>
            <a:spLocks noGrp="1"/>
          </p:cNvSpPr>
          <p:nvPr>
            <p:ph type="title"/>
          </p:nvPr>
        </p:nvSpPr>
        <p:spPr/>
        <p:txBody>
          <a:bodyPr/>
          <a:lstStyle/>
          <a:p>
            <a:r>
              <a:rPr lang="de-DE" dirty="0" err="1" smtClean="0"/>
              <a:t>Application</a:t>
            </a:r>
            <a:r>
              <a:rPr lang="de-DE" dirty="0" smtClean="0"/>
              <a:t> </a:t>
            </a:r>
            <a:r>
              <a:rPr lang="de-DE" dirty="0" err="1" smtClean="0"/>
              <a:t>Self</a:t>
            </a:r>
            <a:r>
              <a:rPr lang="de-DE" dirty="0" smtClean="0"/>
              <a:t>-Service Portal</a:t>
            </a:r>
            <a:endParaRPr lang="de-DE" dirty="0"/>
          </a:p>
        </p:txBody>
      </p:sp>
    </p:spTree>
    <p:extLst>
      <p:ext uri="{BB962C8B-B14F-4D97-AF65-F5344CB8AC3E}">
        <p14:creationId xmlns:p14="http://schemas.microsoft.com/office/powerpoint/2010/main" val="4244751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ubtitle 1"/>
          <p:cNvSpPr>
            <a:spLocks noGrp="1"/>
          </p:cNvSpPr>
          <p:nvPr>
            <p:ph type="subTitle" idx="4294967295"/>
          </p:nvPr>
        </p:nvSpPr>
        <p:spPr bwMode="auto">
          <a:xfrm>
            <a:off x="457210" y="571501"/>
            <a:ext cx="8431213" cy="300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solidFill>
                  <a:srgbClr val="5C5C5C"/>
                </a:solidFill>
                <a:latin typeface="Arial" charset="0"/>
                <a:cs typeface="ＭＳ Ｐゴシック" charset="0"/>
              </a:rPr>
              <a:t>Top Programs used in Parallels Desktop today </a:t>
            </a:r>
          </a:p>
        </p:txBody>
      </p:sp>
      <p:sp>
        <p:nvSpPr>
          <p:cNvPr id="23554" name="Content Placeholder 2"/>
          <p:cNvSpPr>
            <a:spLocks noGrp="1"/>
          </p:cNvSpPr>
          <p:nvPr>
            <p:ph sz="quarter" idx="4294967295"/>
          </p:nvPr>
        </p:nvSpPr>
        <p:spPr bwMode="auto">
          <a:xfrm>
            <a:off x="6324600" y="2358472"/>
            <a:ext cx="2819400" cy="23848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Arial" charset="0"/>
                <a:cs typeface="ＭＳ Ｐゴシック" charset="0"/>
              </a:rPr>
              <a:t>Internet Explorer</a:t>
            </a:r>
          </a:p>
          <a:p>
            <a:r>
              <a:rPr lang="en-US" sz="1200" dirty="0">
                <a:latin typeface="Arial" charset="0"/>
                <a:cs typeface="ＭＳ Ｐゴシック" charset="0"/>
              </a:rPr>
              <a:t>Windows Media Player</a:t>
            </a:r>
          </a:p>
          <a:p>
            <a:r>
              <a:rPr lang="en-US" sz="1200" dirty="0">
                <a:latin typeface="Arial" charset="0"/>
                <a:cs typeface="ＭＳ Ｐゴシック" charset="0"/>
              </a:rPr>
              <a:t>Notepad</a:t>
            </a:r>
          </a:p>
          <a:p>
            <a:r>
              <a:rPr lang="en-US" sz="1200" dirty="0">
                <a:latin typeface="Arial" charset="0"/>
                <a:cs typeface="ＭＳ Ｐゴシック" charset="0"/>
              </a:rPr>
              <a:t>Firefox</a:t>
            </a:r>
          </a:p>
          <a:p>
            <a:r>
              <a:rPr lang="en-US" sz="1200" dirty="0">
                <a:latin typeface="Arial" charset="0"/>
                <a:cs typeface="ＭＳ Ｐゴシック" charset="0"/>
              </a:rPr>
              <a:t>Google Chrome</a:t>
            </a:r>
          </a:p>
          <a:p>
            <a:r>
              <a:rPr lang="en-US" sz="1200" dirty="0">
                <a:latin typeface="Arial" charset="0"/>
                <a:cs typeface="ＭＳ Ｐゴシック" charset="0"/>
              </a:rPr>
              <a:t>Microsoft Word</a:t>
            </a:r>
          </a:p>
          <a:p>
            <a:r>
              <a:rPr lang="en-US" sz="1200" dirty="0">
                <a:latin typeface="Arial" charset="0"/>
                <a:cs typeface="ＭＳ Ｐゴシック" charset="0"/>
              </a:rPr>
              <a:t>Microsoft Excel</a:t>
            </a:r>
          </a:p>
          <a:p>
            <a:r>
              <a:rPr lang="en-US" sz="1200" dirty="0">
                <a:latin typeface="Arial" charset="0"/>
                <a:cs typeface="ＭＳ Ｐゴシック" charset="0"/>
              </a:rPr>
              <a:t>Adobe Reader</a:t>
            </a:r>
          </a:p>
          <a:p>
            <a:r>
              <a:rPr lang="de-DE" sz="1200" dirty="0">
                <a:latin typeface="Arial" charset="0"/>
                <a:cs typeface="ＭＳ Ｐゴシック" charset="0"/>
              </a:rPr>
              <a:t>Microsoft Paint</a:t>
            </a:r>
          </a:p>
          <a:p>
            <a:r>
              <a:rPr lang="de-DE" sz="1200" dirty="0">
                <a:latin typeface="Arial" charset="0"/>
                <a:cs typeface="ＭＳ Ｐゴシック" charset="0"/>
              </a:rPr>
              <a:t>Remote </a:t>
            </a:r>
            <a:r>
              <a:rPr lang="de-DE" sz="1200" dirty="0" err="1">
                <a:latin typeface="Arial" charset="0"/>
                <a:cs typeface="ＭＳ Ｐゴシック" charset="0"/>
              </a:rPr>
              <a:t>desktop</a:t>
            </a:r>
            <a:r>
              <a:rPr lang="de-DE" sz="1200" dirty="0">
                <a:latin typeface="Arial" charset="0"/>
                <a:cs typeface="ＭＳ Ｐゴシック" charset="0"/>
              </a:rPr>
              <a:t> </a:t>
            </a:r>
            <a:r>
              <a:rPr lang="de-DE" sz="1200" dirty="0" err="1">
                <a:latin typeface="Arial" charset="0"/>
                <a:cs typeface="ＭＳ Ｐゴシック" charset="0"/>
              </a:rPr>
              <a:t>connection</a:t>
            </a:r>
            <a:endParaRPr lang="en-US" sz="1200" dirty="0">
              <a:latin typeface="Arial" charset="0"/>
              <a:cs typeface="ＭＳ Ｐゴシック" charset="0"/>
            </a:endParaRPr>
          </a:p>
          <a:p>
            <a:pPr>
              <a:buFont typeface="Arial" charset="0"/>
              <a:buNone/>
            </a:pPr>
            <a:endParaRPr lang="en-US" sz="1400" dirty="0">
              <a:latin typeface="Arial" charset="0"/>
              <a:cs typeface="ＭＳ Ｐゴシック" charset="0"/>
            </a:endParaRPr>
          </a:p>
        </p:txBody>
      </p:sp>
      <p:sp>
        <p:nvSpPr>
          <p:cNvPr id="23555" name="Rectangle 28"/>
          <p:cNvSpPr>
            <a:spLocks noChangeArrowheads="1"/>
          </p:cNvSpPr>
          <p:nvPr/>
        </p:nvSpPr>
        <p:spPr bwMode="auto">
          <a:xfrm>
            <a:off x="6307148" y="628650"/>
            <a:ext cx="2586037" cy="1237060"/>
          </a:xfrm>
          <a:prstGeom prst="roundRect">
            <a:avLst>
              <a:gd name="adj" fmla="val 6708"/>
            </a:avLst>
          </a:prstGeom>
          <a:gradFill rotWithShape="1">
            <a:gsLst>
              <a:gs pos="0">
                <a:srgbClr val="ED2C21"/>
              </a:gs>
              <a:gs pos="100000">
                <a:srgbClr val="9B140D"/>
              </a:gs>
            </a:gsLst>
            <a:lin ang="5400000" scaled="1"/>
          </a:gradFill>
          <a:ln w="6350">
            <a:solidFill>
              <a:srgbClr val="ED2C21"/>
            </a:solidFill>
            <a:round/>
            <a:headEnd/>
            <a:tailEnd/>
          </a:ln>
        </p:spPr>
        <p:txBody>
          <a:bodyPr wrap="none" lIns="91438" tIns="45719" rIns="91438" bIns="45719"/>
          <a:lstStyle/>
          <a:p>
            <a:pPr marL="800080" indent="-342892"/>
            <a:endParaRPr lang="de-DE" b="1">
              <a:solidFill>
                <a:schemeClr val="bg1"/>
              </a:solidFill>
            </a:endParaRPr>
          </a:p>
        </p:txBody>
      </p:sp>
      <p:sp>
        <p:nvSpPr>
          <p:cNvPr id="13" name="TextBox 12"/>
          <p:cNvSpPr txBox="1"/>
          <p:nvPr/>
        </p:nvSpPr>
        <p:spPr>
          <a:xfrm>
            <a:off x="6366227" y="701190"/>
            <a:ext cx="2466755" cy="1077218"/>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lIns="91438" tIns="0" rIns="91438" bIns="0" anchor="ct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buClr>
                <a:srgbClr val="ED2C21"/>
              </a:buClr>
              <a:defRPr/>
            </a:pPr>
            <a:r>
              <a:rPr lang="en-US" sz="1400" dirty="0">
                <a:solidFill>
                  <a:srgbClr val="FFFFFF"/>
                </a:solidFill>
              </a:rPr>
              <a:t>Out of more than 1 million  reports, there are more than 10,000 discrete Windows apps being used in Parallels Desktop today</a:t>
            </a:r>
          </a:p>
        </p:txBody>
      </p:sp>
      <p:pic>
        <p:nvPicPr>
          <p:cNvPr id="23559"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0431" y="1646638"/>
            <a:ext cx="593733" cy="56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3543300"/>
            <a:ext cx="617868" cy="60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917703" y="3617121"/>
            <a:ext cx="1041446" cy="51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92334" y="2561039"/>
            <a:ext cx="62390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19289" y="1649019"/>
            <a:ext cx="56839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8439" y="2568183"/>
            <a:ext cx="1206500" cy="60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4"/>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9110" y="1643066"/>
            <a:ext cx="581665"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5"/>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49623" y="2457451"/>
            <a:ext cx="1256251" cy="82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7"/>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27615" y="2720583"/>
            <a:ext cx="683034" cy="29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8"/>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005395" y="3389715"/>
            <a:ext cx="831467"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9"/>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914909" y="1575203"/>
            <a:ext cx="719237" cy="7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6324601" y="1997792"/>
            <a:ext cx="2568014" cy="374568"/>
          </a:xfrm>
          <a:prstGeom prst="roundRect">
            <a:avLst/>
          </a:prstGeom>
        </p:spPr>
        <p:style>
          <a:lnRef idx="0">
            <a:schemeClr val="dk1"/>
          </a:lnRef>
          <a:fillRef idx="3">
            <a:schemeClr val="dk1"/>
          </a:fillRef>
          <a:effectRef idx="3">
            <a:schemeClr val="dk1"/>
          </a:effectRef>
          <a:fontRef idx="minor">
            <a:schemeClr val="lt1"/>
          </a:fontRef>
        </p:style>
        <p:txBody>
          <a:bodyPr lIns="91438" tIns="45719" rIns="91438" bIns="45719">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defRPr/>
            </a:pPr>
            <a:r>
              <a:rPr lang="en-US" sz="1600" b="1">
                <a:solidFill>
                  <a:srgbClr val="FFFFFF"/>
                </a:solidFill>
              </a:rPr>
              <a:t>The Top 10</a:t>
            </a:r>
          </a:p>
        </p:txBody>
      </p:sp>
      <p:pic>
        <p:nvPicPr>
          <p:cNvPr id="23573" name="Picture 2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49240" y="3452817"/>
            <a:ext cx="991968" cy="79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Title 1"/>
          <p:cNvSpPr>
            <a:spLocks noGrp="1"/>
          </p:cNvSpPr>
          <p:nvPr>
            <p:ph type="title"/>
          </p:nvPr>
        </p:nvSpPr>
        <p:spPr>
          <a:xfrm>
            <a:off x="430213" y="171185"/>
            <a:ext cx="8564562" cy="523218"/>
          </a:xfrm>
        </p:spPr>
        <p:txBody>
          <a:bodyPr/>
          <a:lstStyle/>
          <a:p>
            <a:r>
              <a:rPr lang="en-US">
                <a:latin typeface="Arial" charset="0"/>
                <a:cs typeface="ＭＳ Ｐゴシック" charset="0"/>
              </a:rPr>
              <a:t>Corporate Applications</a:t>
            </a:r>
          </a:p>
        </p:txBody>
      </p:sp>
    </p:spTree>
    <p:extLst>
      <p:ext uri="{BB962C8B-B14F-4D97-AF65-F5344CB8AC3E}">
        <p14:creationId xmlns:p14="http://schemas.microsoft.com/office/powerpoint/2010/main" val="1005042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25144" y="151499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631299" y="1297193"/>
            <a:ext cx="8284101" cy="705600"/>
          </a:xfrm>
          <a:prstGeom prst="rect">
            <a:avLst/>
          </a:prstGeom>
          <a:noFill/>
        </p:spPr>
        <p:txBody>
          <a:bodyPr wrap="square" lIns="89176" tIns="44588" rIns="89176" bIns="44588" rtlCol="0">
            <a:spAutoFit/>
          </a:bodyPr>
          <a:lstStyle/>
          <a:p>
            <a:pPr defTabSz="891774" fontAlgn="auto">
              <a:spcBef>
                <a:spcPts val="0"/>
              </a:spcBef>
              <a:spcAft>
                <a:spcPts val="0"/>
              </a:spcAft>
            </a:pPr>
            <a:r>
              <a:rPr lang="en-US" sz="2000" dirty="0">
                <a:solidFill>
                  <a:prstClr val="black"/>
                </a:solidFill>
                <a:latin typeface="Calibri"/>
                <a:cs typeface="+mn-cs"/>
              </a:rPr>
              <a:t>The simplest, easiest way to bring Windows stack and applications</a:t>
            </a:r>
          </a:p>
          <a:p>
            <a:pPr defTabSz="891774" fontAlgn="auto">
              <a:spcBef>
                <a:spcPts val="0"/>
              </a:spcBef>
              <a:spcAft>
                <a:spcPts val="0"/>
              </a:spcAft>
            </a:pPr>
            <a:r>
              <a:rPr lang="en-US" sz="2000" dirty="0">
                <a:solidFill>
                  <a:prstClr val="black"/>
                </a:solidFill>
                <a:latin typeface="Calibri"/>
                <a:cs typeface="+mn-cs"/>
              </a:rPr>
              <a:t>to employees with Macs</a:t>
            </a:r>
          </a:p>
        </p:txBody>
      </p:sp>
      <p:sp>
        <p:nvSpPr>
          <p:cNvPr id="8" name="TextBox 7"/>
          <p:cNvSpPr txBox="1"/>
          <p:nvPr/>
        </p:nvSpPr>
        <p:spPr>
          <a:xfrm>
            <a:off x="726879" y="1980629"/>
            <a:ext cx="2824975" cy="397823"/>
          </a:xfrm>
          <a:prstGeom prst="rect">
            <a:avLst/>
          </a:prstGeom>
          <a:noFill/>
        </p:spPr>
        <p:txBody>
          <a:bodyPr wrap="square" lIns="89176" tIns="44588" rIns="89176" bIns="44588" rtlCol="0">
            <a:spAutoFit/>
          </a:bodyPr>
          <a:lstStyle/>
          <a:p>
            <a:pPr defTabSz="891774" fontAlgn="auto">
              <a:spcBef>
                <a:spcPts val="0"/>
              </a:spcBef>
              <a:spcAft>
                <a:spcPts val="0"/>
              </a:spcAft>
            </a:pPr>
            <a:r>
              <a:rPr lang="en-US" sz="2000" dirty="0">
                <a:solidFill>
                  <a:srgbClr val="C00000"/>
                </a:solidFill>
                <a:latin typeface="HelveticaNeueLT Std Bold"/>
                <a:cs typeface="HelveticaNeueLT Std Bold"/>
              </a:rPr>
              <a:t>Benefits include:</a:t>
            </a:r>
          </a:p>
        </p:txBody>
      </p:sp>
      <p:sp>
        <p:nvSpPr>
          <p:cNvPr id="10" name="TextBox 9"/>
          <p:cNvSpPr txBox="1"/>
          <p:nvPr/>
        </p:nvSpPr>
        <p:spPr>
          <a:xfrm>
            <a:off x="549385" y="304800"/>
            <a:ext cx="6331894" cy="954107"/>
          </a:xfrm>
          <a:prstGeom prst="rect">
            <a:avLst/>
          </a:prstGeom>
          <a:noFill/>
        </p:spPr>
        <p:txBody>
          <a:bodyPr wrap="square" rtlCol="0">
            <a:spAutoFit/>
          </a:bodyPr>
          <a:lstStyle/>
          <a:p>
            <a:pPr defTabSz="891774" fontAlgn="auto">
              <a:spcBef>
                <a:spcPts val="0"/>
              </a:spcBef>
              <a:spcAft>
                <a:spcPts val="0"/>
              </a:spcAft>
            </a:pPr>
            <a:r>
              <a:rPr lang="en-US" sz="2800" dirty="0">
                <a:solidFill>
                  <a:srgbClr val="D92231"/>
                </a:solidFill>
                <a:latin typeface="HelveticaNeueLT Std Bold"/>
                <a:cs typeface="HelveticaNeueLT Std Bold"/>
              </a:rPr>
              <a:t>Parallels Desktop</a:t>
            </a:r>
            <a:r>
              <a:rPr lang="en-US" sz="1600" baseline="78000" dirty="0" smtClean="0">
                <a:solidFill>
                  <a:srgbClr val="D92231"/>
                </a:solidFill>
                <a:latin typeface="HelveticaNeueLT Std Bold"/>
                <a:cs typeface="HelveticaNeueLT Std Bold"/>
              </a:rPr>
              <a:t>®</a:t>
            </a:r>
            <a:r>
              <a:rPr lang="en-US" sz="2800" dirty="0">
                <a:solidFill>
                  <a:srgbClr val="D92231"/>
                </a:solidFill>
                <a:latin typeface="HelveticaNeueLT Std Bold"/>
                <a:cs typeface="HelveticaNeueLT Std Bold"/>
              </a:rPr>
              <a:t> </a:t>
            </a:r>
            <a:r>
              <a:rPr lang="en-US" sz="2800" dirty="0">
                <a:solidFill>
                  <a:srgbClr val="424042"/>
                </a:solidFill>
                <a:latin typeface="HelveticaNeueLT Std"/>
                <a:cs typeface="HelveticaNeueLT Std"/>
              </a:rPr>
              <a:t>for Mac</a:t>
            </a:r>
          </a:p>
          <a:p>
            <a:pPr defTabSz="891774" fontAlgn="auto">
              <a:spcBef>
                <a:spcPts val="0"/>
              </a:spcBef>
              <a:spcAft>
                <a:spcPts val="0"/>
              </a:spcAft>
            </a:pPr>
            <a:r>
              <a:rPr lang="en-US" sz="2800" dirty="0">
                <a:solidFill>
                  <a:srgbClr val="424042"/>
                </a:solidFill>
                <a:latin typeface="HelveticaNeueLT Std"/>
                <a:cs typeface="HelveticaNeueLT Std"/>
              </a:rPr>
              <a:t>Enterprise Edition</a:t>
            </a:r>
          </a:p>
        </p:txBody>
      </p:sp>
      <p:pic>
        <p:nvPicPr>
          <p:cNvPr id="11" name="Picture 10" descr="Lockup_iMac_MacBookAir_PB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1934" y="2818980"/>
            <a:ext cx="2198746" cy="1341112"/>
          </a:xfrm>
          <a:prstGeom prst="rect">
            <a:avLst/>
          </a:prstGeom>
          <a:effectLst>
            <a:outerShdw blurRad="111125" dist="38100" dir="2700000" algn="tl" rotWithShape="0">
              <a:srgbClr val="000000">
                <a:alpha val="43000"/>
              </a:srgbClr>
            </a:outerShdw>
          </a:effectLst>
        </p:spPr>
      </p:pic>
      <p:sp>
        <p:nvSpPr>
          <p:cNvPr id="12" name="Rectangle 11"/>
          <p:cNvSpPr/>
          <p:nvPr/>
        </p:nvSpPr>
        <p:spPr>
          <a:xfrm>
            <a:off x="838977" y="2375734"/>
            <a:ext cx="4469572" cy="2123658"/>
          </a:xfrm>
          <a:prstGeom prst="rect">
            <a:avLst/>
          </a:prstGeom>
        </p:spPr>
        <p:txBody>
          <a:bodyPr>
            <a:spAutoFit/>
          </a:bodyPr>
          <a:lstStyle/>
          <a:p>
            <a:pPr marL="279349" indent="-279349" defTabSz="891774" fontAlgn="auto">
              <a:spcBef>
                <a:spcPts val="0"/>
              </a:spcBef>
              <a:spcAft>
                <a:spcPts val="0"/>
              </a:spcAft>
              <a:buClr>
                <a:srgbClr val="4F81BD"/>
              </a:buClr>
              <a:buFont typeface="Wingdings" panose="05000000000000000000" pitchFamily="2" charset="2"/>
              <a:buChar char="ü"/>
            </a:pPr>
            <a:r>
              <a:rPr lang="en-US" sz="1600" dirty="0">
                <a:solidFill>
                  <a:prstClr val="black"/>
                </a:solidFill>
                <a:latin typeface="Calibri"/>
                <a:cs typeface="+mn-cs"/>
              </a:rPr>
              <a:t>Unified product activation key</a:t>
            </a:r>
          </a:p>
          <a:p>
            <a:pPr marL="279349" indent="-279349" defTabSz="891774" fontAlgn="auto">
              <a:spcBef>
                <a:spcPts val="0"/>
              </a:spcBef>
              <a:spcAft>
                <a:spcPts val="0"/>
              </a:spcAft>
              <a:buClr>
                <a:srgbClr val="4F81BD"/>
              </a:buClr>
              <a:buFont typeface="Wingdings" panose="05000000000000000000" pitchFamily="2" charset="2"/>
              <a:buChar char="ü"/>
            </a:pPr>
            <a:r>
              <a:rPr lang="en-US" sz="1600" dirty="0">
                <a:solidFill>
                  <a:prstClr val="black"/>
                </a:solidFill>
                <a:latin typeface="Calibri"/>
                <a:cs typeface="+mn-cs"/>
              </a:rPr>
              <a:t>Free upgrades to new versions</a:t>
            </a:r>
          </a:p>
          <a:p>
            <a:pPr marL="279349" indent="-279349" defTabSz="891774" fontAlgn="auto">
              <a:spcBef>
                <a:spcPts val="0"/>
              </a:spcBef>
              <a:spcAft>
                <a:spcPts val="0"/>
              </a:spcAft>
              <a:buClr>
                <a:srgbClr val="4F81BD"/>
              </a:buClr>
              <a:buFont typeface="Wingdings" panose="05000000000000000000" pitchFamily="2" charset="2"/>
              <a:buChar char="ü"/>
            </a:pPr>
            <a:r>
              <a:rPr lang="en-US" sz="1600" dirty="0">
                <a:solidFill>
                  <a:prstClr val="black"/>
                </a:solidFill>
                <a:latin typeface="Calibri"/>
                <a:cs typeface="+mn-cs"/>
              </a:rPr>
              <a:t>24/7 priority phone and email support</a:t>
            </a:r>
          </a:p>
          <a:p>
            <a:pPr marL="279349" indent="-279349" defTabSz="891774" fontAlgn="auto">
              <a:spcBef>
                <a:spcPts val="0"/>
              </a:spcBef>
              <a:spcAft>
                <a:spcPts val="0"/>
              </a:spcAft>
              <a:buClr>
                <a:srgbClr val="4F81BD"/>
              </a:buClr>
              <a:buFont typeface="Wingdings" panose="05000000000000000000" pitchFamily="2" charset="2"/>
              <a:buChar char="ü"/>
            </a:pPr>
            <a:r>
              <a:rPr lang="en-US" sz="1600" dirty="0">
                <a:solidFill>
                  <a:prstClr val="black"/>
                </a:solidFill>
                <a:latin typeface="Calibri"/>
                <a:cs typeface="+mn-cs"/>
              </a:rPr>
              <a:t>Mass deployment tools</a:t>
            </a:r>
          </a:p>
          <a:p>
            <a:pPr marL="279349" indent="-279349" defTabSz="891774" fontAlgn="auto">
              <a:spcBef>
                <a:spcPts val="0"/>
              </a:spcBef>
              <a:spcAft>
                <a:spcPts val="0"/>
              </a:spcAft>
              <a:buClr>
                <a:srgbClr val="4F81BD"/>
              </a:buClr>
              <a:buFont typeface="Wingdings" panose="05000000000000000000" pitchFamily="2" charset="2"/>
              <a:buChar char="ü"/>
            </a:pPr>
            <a:r>
              <a:rPr lang="en-US" sz="1600" dirty="0">
                <a:solidFill>
                  <a:prstClr val="black"/>
                </a:solidFill>
                <a:latin typeface="Calibri"/>
                <a:cs typeface="+mn-cs"/>
              </a:rPr>
              <a:t>Can be managed by Parallels Mac Management for Microsoft SCCM</a:t>
            </a:r>
          </a:p>
          <a:p>
            <a:pPr marL="279349" indent="-279349" defTabSz="891774" fontAlgn="auto">
              <a:spcBef>
                <a:spcPts val="0"/>
              </a:spcBef>
              <a:spcAft>
                <a:spcPts val="0"/>
              </a:spcAft>
              <a:buClr>
                <a:srgbClr val="4F81BD"/>
              </a:buClr>
              <a:buFont typeface="Wingdings" panose="05000000000000000000" pitchFamily="2" charset="2"/>
              <a:buChar char="ü"/>
            </a:pPr>
            <a:r>
              <a:rPr lang="en-US" sz="1600" dirty="0">
                <a:solidFill>
                  <a:prstClr val="black"/>
                </a:solidFill>
                <a:latin typeface="Calibri"/>
                <a:cs typeface="+mn-cs"/>
              </a:rPr>
              <a:t>Prevents users from changing settings</a:t>
            </a:r>
          </a:p>
          <a:p>
            <a:pPr marL="279349" indent="-279349" defTabSz="891774" fontAlgn="auto">
              <a:spcBef>
                <a:spcPts val="0"/>
              </a:spcBef>
              <a:spcAft>
                <a:spcPts val="0"/>
              </a:spcAft>
              <a:buClr>
                <a:srgbClr val="4F81BD"/>
              </a:buClr>
              <a:buFont typeface="Wingdings" panose="05000000000000000000" pitchFamily="2" charset="2"/>
              <a:buChar char="ü"/>
            </a:pPr>
            <a:r>
              <a:rPr lang="en-US" sz="1600" dirty="0">
                <a:solidFill>
                  <a:prstClr val="black"/>
                </a:solidFill>
                <a:latin typeface="Calibri"/>
                <a:cs typeface="+mn-cs"/>
              </a:rPr>
              <a:t>Create expiring virtual machines</a:t>
            </a:r>
          </a:p>
        </p:txBody>
      </p:sp>
    </p:spTree>
    <p:extLst>
      <p:ext uri="{BB962C8B-B14F-4D97-AF65-F5344CB8AC3E}">
        <p14:creationId xmlns:p14="http://schemas.microsoft.com/office/powerpoint/2010/main" val="3148768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6862" y="124940"/>
            <a:ext cx="8564562" cy="392415"/>
          </a:xfrm>
          <a:prstGeom prst="rect">
            <a:avLst/>
          </a:prstGeom>
        </p:spPr>
        <p:txBody>
          <a:bodyPr/>
          <a:lst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3600">
                <a:solidFill>
                  <a:srgbClr val="FF0000"/>
                </a:solidFill>
                <a:latin typeface="Arial" charset="0"/>
              </a:defRPr>
            </a:lvl2pPr>
            <a:lvl3pPr algn="l" rtl="0" eaLnBrk="0" fontAlgn="base" hangingPunct="0">
              <a:spcBef>
                <a:spcPct val="0"/>
              </a:spcBef>
              <a:spcAft>
                <a:spcPct val="0"/>
              </a:spcAft>
              <a:defRPr sz="3600">
                <a:solidFill>
                  <a:srgbClr val="FF0000"/>
                </a:solidFill>
                <a:latin typeface="Arial" charset="0"/>
              </a:defRPr>
            </a:lvl3pPr>
            <a:lvl4pPr algn="l" rtl="0" eaLnBrk="0" fontAlgn="base" hangingPunct="0">
              <a:spcBef>
                <a:spcPct val="0"/>
              </a:spcBef>
              <a:spcAft>
                <a:spcPct val="0"/>
              </a:spcAft>
              <a:defRPr sz="3600">
                <a:solidFill>
                  <a:srgbClr val="FF0000"/>
                </a:solidFill>
                <a:latin typeface="Arial" charset="0"/>
              </a:defRPr>
            </a:lvl4pPr>
            <a:lvl5pPr algn="l" rtl="0" eaLnBrk="0" fontAlgn="base" hangingPunct="0">
              <a:spcBef>
                <a:spcPct val="0"/>
              </a:spcBef>
              <a:spcAft>
                <a:spcPct val="0"/>
              </a:spcAft>
              <a:defRPr sz="3600">
                <a:solidFill>
                  <a:srgbClr val="FF0000"/>
                </a:solidFill>
                <a:latin typeface="Arial" charset="0"/>
              </a:defRPr>
            </a:lvl5pPr>
            <a:lvl6pPr marL="457200" algn="l" rtl="0" fontAlgn="base">
              <a:spcBef>
                <a:spcPct val="0"/>
              </a:spcBef>
              <a:spcAft>
                <a:spcPct val="0"/>
              </a:spcAft>
              <a:defRPr sz="3600">
                <a:solidFill>
                  <a:srgbClr val="FF0000"/>
                </a:solidFill>
                <a:latin typeface="Arial" charset="0"/>
              </a:defRPr>
            </a:lvl6pPr>
            <a:lvl7pPr marL="914400" algn="l" rtl="0" fontAlgn="base">
              <a:spcBef>
                <a:spcPct val="0"/>
              </a:spcBef>
              <a:spcAft>
                <a:spcPct val="0"/>
              </a:spcAft>
              <a:defRPr sz="3600">
                <a:solidFill>
                  <a:srgbClr val="FF0000"/>
                </a:solidFill>
                <a:latin typeface="Arial" charset="0"/>
              </a:defRPr>
            </a:lvl7pPr>
            <a:lvl8pPr marL="1371600" algn="l" rtl="0" fontAlgn="base">
              <a:spcBef>
                <a:spcPct val="0"/>
              </a:spcBef>
              <a:spcAft>
                <a:spcPct val="0"/>
              </a:spcAft>
              <a:defRPr sz="3600">
                <a:solidFill>
                  <a:srgbClr val="FF0000"/>
                </a:solidFill>
                <a:latin typeface="Arial" charset="0"/>
              </a:defRPr>
            </a:lvl8pPr>
            <a:lvl9pPr marL="1828800" algn="l" rtl="0" fontAlgn="base">
              <a:spcBef>
                <a:spcPct val="0"/>
              </a:spcBef>
              <a:spcAft>
                <a:spcPct val="0"/>
              </a:spcAft>
              <a:defRPr sz="3600">
                <a:solidFill>
                  <a:srgbClr val="FF0000"/>
                </a:solidFill>
                <a:latin typeface="Arial" charset="0"/>
              </a:defRPr>
            </a:lvl9pPr>
          </a:lstStyle>
          <a:p>
            <a:r>
              <a:rPr lang="en-US" sz="3200" dirty="0">
                <a:latin typeface="HelveticaNeueLT Std Med"/>
                <a:cs typeface="Arial"/>
              </a:rPr>
              <a:t>Licensing Portal</a:t>
            </a:r>
          </a:p>
        </p:txBody>
      </p:sp>
      <p:sp>
        <p:nvSpPr>
          <p:cNvPr id="2" name="Rectangle 2"/>
          <p:cNvSpPr>
            <a:spLocks noChangeArrowheads="1"/>
          </p:cNvSpPr>
          <p:nvPr/>
        </p:nvSpPr>
        <p:spPr bwMode="auto">
          <a:xfrm>
            <a:off x="625144" y="151499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423369" y="4291652"/>
            <a:ext cx="6296526" cy="492443"/>
          </a:xfrm>
          <a:prstGeom prst="rect">
            <a:avLst/>
          </a:prstGeom>
        </p:spPr>
        <p:txBody>
          <a:bodyPr wrap="square" lIns="91440" tIns="0" rIns="91440" bIns="0" rtlCol="0">
            <a:spAutoFit/>
          </a:bodyPr>
          <a:lstStyle/>
          <a:p>
            <a:pPr marR="0" algn="ctr" defTabSz="914400" rtl="0" eaLnBrk="1" fontAlgn="base" latinLnBrk="0" hangingPunct="1">
              <a:lnSpc>
                <a:spcPct val="100000"/>
              </a:lnSpc>
              <a:spcBef>
                <a:spcPts val="0"/>
              </a:spcBef>
              <a:spcAft>
                <a:spcPct val="0"/>
              </a:spcAft>
              <a:buClr>
                <a:schemeClr val="accent1"/>
              </a:buClr>
              <a:buSzTx/>
              <a:tabLst/>
            </a:pPr>
            <a:r>
              <a:rPr kumimoji="0" lang="en-US" sz="1600" b="0" i="0" u="none" strike="noStrike" kern="1200" cap="none" spc="0" normalizeH="0" baseline="0" noProof="0" dirty="0" smtClean="0">
                <a:ln>
                  <a:noFill/>
                </a:ln>
                <a:solidFill>
                  <a:schemeClr val="tx2"/>
                </a:solidFill>
                <a:effectLst/>
                <a:uLnTx/>
                <a:uFillTx/>
                <a:latin typeface="+mn-lt"/>
                <a:cs typeface="+mn-cs"/>
              </a:rPr>
              <a:t>The IT administrator can manage</a:t>
            </a:r>
            <a:r>
              <a:rPr kumimoji="0" lang="en-US" sz="1600" b="0" i="0" u="none" strike="noStrike" kern="1200" cap="none" spc="0" normalizeH="0" noProof="0" dirty="0" smtClean="0">
                <a:ln>
                  <a:noFill/>
                </a:ln>
                <a:solidFill>
                  <a:schemeClr val="tx2"/>
                </a:solidFill>
                <a:effectLst/>
                <a:uLnTx/>
                <a:uFillTx/>
                <a:latin typeface="+mn-lt"/>
                <a:cs typeface="+mn-cs"/>
              </a:rPr>
              <a:t> the individual seats for the Enterprise Edition via a web portal.</a:t>
            </a:r>
            <a:endParaRPr kumimoji="0" lang="en-US" sz="1600" b="0" i="1" u="none" strike="noStrike" kern="1200" cap="none" spc="0" normalizeH="0" baseline="0" noProof="0" dirty="0" smtClean="0">
              <a:ln>
                <a:noFill/>
              </a:ln>
              <a:solidFill>
                <a:schemeClr val="tx2"/>
              </a:solidFill>
              <a:effectLst/>
              <a:uLnTx/>
              <a:uFillTx/>
              <a:latin typeface="+mn-lt"/>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5832" y="625426"/>
            <a:ext cx="4235961" cy="3627524"/>
          </a:xfrm>
          <a:prstGeom prst="rect">
            <a:avLst/>
          </a:prstGeom>
        </p:spPr>
      </p:pic>
    </p:spTree>
    <p:extLst>
      <p:ext uri="{BB962C8B-B14F-4D97-AF65-F5344CB8AC3E}">
        <p14:creationId xmlns:p14="http://schemas.microsoft.com/office/powerpoint/2010/main" val="3798283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After Parallels Desktop Package Deployment</a:t>
            </a:r>
            <a:endParaRPr lang="en-US" dirty="0"/>
          </a:p>
        </p:txBody>
      </p:sp>
      <p:sp>
        <p:nvSpPr>
          <p:cNvPr id="3" name="Inhaltsplatzhalter 2"/>
          <p:cNvSpPr>
            <a:spLocks noGrp="1"/>
          </p:cNvSpPr>
          <p:nvPr>
            <p:ph idx="1"/>
          </p:nvPr>
        </p:nvSpPr>
        <p:spPr/>
        <p:txBody>
          <a:bodyPr/>
          <a:lstStyle/>
          <a:p>
            <a:endParaRPr lang="de-DE"/>
          </a:p>
        </p:txBody>
      </p:sp>
      <p:grpSp>
        <p:nvGrpSpPr>
          <p:cNvPr id="4" name="Group 3"/>
          <p:cNvGrpSpPr/>
          <p:nvPr/>
        </p:nvGrpSpPr>
        <p:grpSpPr>
          <a:xfrm>
            <a:off x="331739" y="623249"/>
            <a:ext cx="6807624" cy="4021100"/>
            <a:chOff x="-2858031" y="969220"/>
            <a:chExt cx="8578347" cy="5361467"/>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8031" y="969220"/>
              <a:ext cx="8578347" cy="536146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8097" y="1799783"/>
              <a:ext cx="3576194" cy="2829414"/>
            </a:xfrm>
            <a:prstGeom prst="rect">
              <a:avLst/>
            </a:prstGeom>
          </p:spPr>
        </p:pic>
      </p:grpSp>
    </p:spTree>
    <p:extLst>
      <p:ext uri="{BB962C8B-B14F-4D97-AF65-F5344CB8AC3E}">
        <p14:creationId xmlns:p14="http://schemas.microsoft.com/office/powerpoint/2010/main" val="261448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58042"/>
            <a:ext cx="9143999" cy="523218"/>
          </a:xfrm>
        </p:spPr>
        <p:txBody>
          <a:bodyPr/>
          <a:lstStyle/>
          <a:p>
            <a:r>
              <a:rPr lang="en-US" dirty="0" smtClean="0"/>
              <a:t>Managing Parallels Desktop &amp; Virtual Machine Settings</a:t>
            </a:r>
            <a:endParaRPr lang="en-US" dirty="0"/>
          </a:p>
        </p:txBody>
      </p:sp>
      <p:pic>
        <p:nvPicPr>
          <p:cNvPr id="5124" name="Picture 4" descr="\\psf\Home\Desktop\PMM Press Deck\PMM PD config item.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 y="572740"/>
            <a:ext cx="8165085" cy="3998026"/>
          </a:xfrm>
          <a:prstGeom prst="rect">
            <a:avLst/>
          </a:prstGeom>
          <a:noFill/>
        </p:spPr>
      </p:pic>
      <p:pic>
        <p:nvPicPr>
          <p:cNvPr id="6146" name="Picture 2" descr="\\psf\Home\Desktop\PMM Press Deck\PMM VM config item.png"/>
          <p:cNvPicPr>
            <a:picLocks noChangeAspect="1" noChangeArrowheads="1"/>
          </p:cNvPicPr>
          <p:nvPr/>
        </p:nvPicPr>
        <p:blipFill>
          <a:blip r:embed="rId4" cstate="print"/>
          <a:srcRect/>
          <a:stretch>
            <a:fillRect/>
          </a:stretch>
        </p:blipFill>
        <p:spPr bwMode="auto">
          <a:xfrm>
            <a:off x="4260645" y="980131"/>
            <a:ext cx="3085871" cy="3001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647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p:txBody>
          <a:bodyPr/>
          <a:lstStyle/>
          <a:p>
            <a:r>
              <a:rPr lang="en-US">
                <a:latin typeface="Arial" charset="0"/>
                <a:cs typeface="ＭＳ Ｐゴシック" charset="0"/>
              </a:rPr>
              <a:t>Remote Access: VNC</a:t>
            </a:r>
          </a:p>
        </p:txBody>
      </p:sp>
      <p:sp>
        <p:nvSpPr>
          <p:cNvPr id="90113"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r>
              <a:rPr lang="en-US" dirty="0">
                <a:latin typeface="Arial" charset="0"/>
                <a:cs typeface="ＭＳ Ｐゴシック" charset="0"/>
              </a:rPr>
              <a:t>Screen sharing via VNC allows to control the logged user’s screen</a:t>
            </a:r>
          </a:p>
          <a:p>
            <a:r>
              <a:rPr lang="en-US" dirty="0">
                <a:latin typeface="Arial" charset="0"/>
                <a:cs typeface="ＭＳ Ｐゴシック" charset="0"/>
              </a:rPr>
              <a:t>Admin don’t have to provide a password to establish VNC connection to managed Mac</a:t>
            </a:r>
          </a:p>
          <a:p>
            <a:pPr lvl="1">
              <a:buFont typeface="Arial" charset="0"/>
              <a:buChar char="•"/>
            </a:pPr>
            <a:r>
              <a:rPr lang="en-US" dirty="0">
                <a:latin typeface="Arial" charset="0"/>
              </a:rPr>
              <a:t>When session is closed, all changes are rolled back to keep security intact</a:t>
            </a:r>
          </a:p>
          <a:p>
            <a:endParaRPr lang="en-US" dirty="0">
              <a:latin typeface="Arial" charset="0"/>
              <a:cs typeface="ＭＳ Ｐゴシック" charset="0"/>
            </a:endParaRPr>
          </a:p>
        </p:txBody>
      </p:sp>
      <p:pic>
        <p:nvPicPr>
          <p:cNvPr id="90115" name="Picture 4" descr="21 remote desktop vnc.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5469" y="2271194"/>
            <a:ext cx="3054297" cy="19133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 1" descr="vnc.tif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1204" y="2361085"/>
            <a:ext cx="3834252" cy="1888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194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4" y="27266"/>
            <a:ext cx="8765857" cy="584773"/>
          </a:xfrm>
        </p:spPr>
        <p:txBody>
          <a:bodyPr/>
          <a:lstStyle/>
          <a:p>
            <a:r>
              <a:rPr lang="en-US" sz="3200" dirty="0" smtClean="0"/>
              <a:t>Parallels Mac Management vs</a:t>
            </a:r>
            <a:r>
              <a:rPr lang="en-US" sz="3200" dirty="0"/>
              <a:t>. SCCM 2012 </a:t>
            </a:r>
            <a:r>
              <a:rPr lang="en-US" sz="3200" dirty="0" smtClean="0"/>
              <a:t>R2</a:t>
            </a:r>
            <a:endParaRPr lang="en-US" sz="3200" dirty="0"/>
          </a:p>
        </p:txBody>
      </p:sp>
      <p:graphicFrame>
        <p:nvGraphicFramePr>
          <p:cNvPr id="8" name="Content Placeholder 3"/>
          <p:cNvGraphicFramePr>
            <a:graphicFrameLocks noGrp="1"/>
          </p:cNvGraphicFramePr>
          <p:nvPr>
            <p:ph sz="quarter" idx="10"/>
            <p:extLst>
              <p:ext uri="{D42A27DB-BD31-4B8C-83A1-F6EECF244321}">
                <p14:modId xmlns:p14="http://schemas.microsoft.com/office/powerpoint/2010/main" val="3829089121"/>
              </p:ext>
            </p:extLst>
          </p:nvPr>
        </p:nvGraphicFramePr>
        <p:xfrm>
          <a:off x="293688" y="434108"/>
          <a:ext cx="8607198" cy="4302699"/>
        </p:xfrm>
        <a:graphic>
          <a:graphicData uri="http://schemas.openxmlformats.org/drawingml/2006/table">
            <a:tbl>
              <a:tblPr firstRow="1" bandRow="1">
                <a:tableStyleId>{D27102A9-8310-4765-A935-A1911B00CA55}</a:tableStyleId>
              </a:tblPr>
              <a:tblGrid>
                <a:gridCol w="6010966">
                  <a:extLst>
                    <a:ext uri="{9D8B030D-6E8A-4147-A177-3AD203B41FA5}">
                      <a16:colId xmlns="" xmlns:a16="http://schemas.microsoft.com/office/drawing/2014/main" val="20000"/>
                    </a:ext>
                  </a:extLst>
                </a:gridCol>
                <a:gridCol w="1062785">
                  <a:extLst>
                    <a:ext uri="{9D8B030D-6E8A-4147-A177-3AD203B41FA5}">
                      <a16:colId xmlns="" xmlns:a16="http://schemas.microsoft.com/office/drawing/2014/main" val="20001"/>
                    </a:ext>
                  </a:extLst>
                </a:gridCol>
                <a:gridCol w="1533447">
                  <a:extLst>
                    <a:ext uri="{9D8B030D-6E8A-4147-A177-3AD203B41FA5}">
                      <a16:colId xmlns="" xmlns:a16="http://schemas.microsoft.com/office/drawing/2014/main" val="20002"/>
                    </a:ext>
                  </a:extLst>
                </a:gridCol>
              </a:tblGrid>
              <a:tr h="507492">
                <a:tc>
                  <a:txBody>
                    <a:bodyPr/>
                    <a:lstStyle/>
                    <a:p>
                      <a:endParaRPr lang="en-US" sz="1400" dirty="0">
                        <a:solidFill>
                          <a:schemeClr val="tx2"/>
                        </a:solidFill>
                        <a:latin typeface="+mn-lt"/>
                        <a:cs typeface="Calibri"/>
                      </a:endParaRPr>
                    </a:p>
                  </a:txBody>
                  <a:tcPr marL="68580" marR="68580" marT="34290" marB="3429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smtClean="0">
                          <a:solidFill>
                            <a:schemeClr val="tx2"/>
                          </a:solidFill>
                        </a:rPr>
                        <a:t>PMM</a:t>
                      </a:r>
                      <a:endParaRPr lang="en-US" sz="1400" dirty="0">
                        <a:solidFill>
                          <a:schemeClr val="tx2"/>
                        </a:solidFill>
                        <a:latin typeface="+mn-lt"/>
                        <a:cs typeface="Calibri"/>
                      </a:endParaRPr>
                    </a:p>
                  </a:txBody>
                  <a:tcPr marL="68580" marR="68580" marT="34290" marB="3429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smtClean="0">
                          <a:solidFill>
                            <a:schemeClr val="tx2"/>
                          </a:solidFill>
                        </a:rPr>
                        <a:t>SCCM 2012 R2</a:t>
                      </a:r>
                      <a:endParaRPr lang="en-US" sz="1400" dirty="0">
                        <a:solidFill>
                          <a:schemeClr val="tx2"/>
                        </a:solidFill>
                        <a:latin typeface="+mn-lt"/>
                        <a:cs typeface="Calibri"/>
                      </a:endParaRPr>
                    </a:p>
                  </a:txBody>
                  <a:tcPr marL="68580" marR="68580" marT="34290" marB="3429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Support for Mac OS X 10.10</a:t>
                      </a:r>
                      <a:endParaRPr lang="en-US" sz="1400" dirty="0" smtClean="0">
                        <a:solidFill>
                          <a:schemeClr val="tx2"/>
                        </a:solidFill>
                        <a:latin typeface="+mn-lt"/>
                        <a:cs typeface="Calibri"/>
                      </a:endParaRPr>
                    </a:p>
                  </a:txBody>
                  <a:tcPr marL="68580" marR="68580" marT="34290" marB="34290" anchor="ct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latin typeface="+mn-lt"/>
                        <a:cs typeface="Calibri"/>
                      </a:endParaRPr>
                    </a:p>
                  </a:txBody>
                  <a:tcPr marL="68580" marR="68580" marT="34290" marB="34290" anchor="ct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latin typeface="+mn-lt"/>
                        <a:cs typeface="Calibri"/>
                      </a:endParaRPr>
                    </a:p>
                  </a:txBody>
                  <a:tcPr marL="68580" marR="68580" marT="34290" marB="34290" anchor="ctr">
                    <a:lnT w="12700" cmpd="sng">
                      <a:noFill/>
                    </a:lnT>
                  </a:tcPr>
                </a:tc>
                <a:extLst>
                  <a:ext uri="{0D108BD9-81ED-4DB2-BD59-A6C34878D82A}">
                    <a16:rowId xmlns="" xmlns:a16="http://schemas.microsoft.com/office/drawing/2014/main" val="10001"/>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Network discovery and automatic enrollment</a:t>
                      </a:r>
                      <a:endParaRPr lang="en-US" sz="1400" dirty="0" smtClean="0">
                        <a:solidFill>
                          <a:schemeClr val="tx2"/>
                        </a:solidFill>
                        <a:latin typeface="+mn-lt"/>
                        <a:cs typeface="Calibri"/>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extLst>
                  <a:ext uri="{0D108BD9-81ED-4DB2-BD59-A6C34878D82A}">
                    <a16:rowId xmlns="" xmlns:a16="http://schemas.microsoft.com/office/drawing/2014/main" val="10002"/>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Manual enrollment</a:t>
                      </a:r>
                      <a:endParaRPr lang="en-US" sz="1400" dirty="0" smtClean="0">
                        <a:solidFill>
                          <a:schemeClr val="tx2"/>
                        </a:solidFill>
                        <a:latin typeface="+mn-lt"/>
                        <a:cs typeface="Calibri"/>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extLst>
                  <a:ext uri="{0D108BD9-81ED-4DB2-BD59-A6C34878D82A}">
                    <a16:rowId xmlns="" xmlns:a16="http://schemas.microsoft.com/office/drawing/2014/main" val="10003"/>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Hardware</a:t>
                      </a:r>
                      <a:r>
                        <a:rPr lang="en-US" sz="1400" baseline="0" dirty="0" smtClean="0">
                          <a:solidFill>
                            <a:schemeClr val="tx2"/>
                          </a:solidFill>
                          <a:latin typeface="+mn-lt"/>
                        </a:rPr>
                        <a:t> and </a:t>
                      </a:r>
                      <a:r>
                        <a:rPr lang="en-US" sz="1400" dirty="0" smtClean="0">
                          <a:solidFill>
                            <a:schemeClr val="tx2"/>
                          </a:solidFill>
                          <a:latin typeface="+mn-lt"/>
                        </a:rPr>
                        <a:t>software inventory</a:t>
                      </a:r>
                      <a:endParaRPr lang="en-US" sz="1400" dirty="0" smtClean="0">
                        <a:solidFill>
                          <a:schemeClr val="tx2"/>
                        </a:solidFill>
                        <a:latin typeface="+mn-lt"/>
                        <a:cs typeface="Calibri"/>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extLst>
                  <a:ext uri="{0D108BD9-81ED-4DB2-BD59-A6C34878D82A}">
                    <a16:rowId xmlns="" xmlns:a16="http://schemas.microsoft.com/office/drawing/2014/main" val="10004"/>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cs typeface="Calibri"/>
                        </a:rPr>
                        <a:t>Show warranty status</a:t>
                      </a:r>
                      <a:endParaRPr lang="en-US" sz="1400" baseline="30000" dirty="0" smtClean="0">
                        <a:solidFill>
                          <a:schemeClr val="tx2"/>
                        </a:solidFill>
                        <a:latin typeface="+mn-lt"/>
                        <a:cs typeface="Calibri"/>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extLst>
                  <a:ext uri="{0D108BD9-81ED-4DB2-BD59-A6C34878D82A}">
                    <a16:rowId xmlns="" xmlns:a16="http://schemas.microsoft.com/office/drawing/2014/main" val="10005"/>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cs typeface="Calibri"/>
                        </a:rPr>
                        <a:t>Self-Service Application Portal</a:t>
                      </a:r>
                      <a:r>
                        <a:rPr lang="en-US" sz="1400" baseline="0" dirty="0" smtClean="0">
                          <a:solidFill>
                            <a:schemeClr val="tx2"/>
                          </a:solidFill>
                          <a:latin typeface="+mn-lt"/>
                          <a:cs typeface="Calibri"/>
                        </a:rPr>
                        <a:t> for Macs</a:t>
                      </a:r>
                      <a:endParaRPr lang="en-US" sz="1400" baseline="30000" dirty="0" smtClean="0">
                        <a:solidFill>
                          <a:schemeClr val="tx2"/>
                        </a:solidFill>
                        <a:latin typeface="+mn-lt"/>
                        <a:cs typeface="Calibri"/>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endParaRPr>
                    </a:p>
                  </a:txBody>
                  <a:tcPr marL="68580" marR="68580" marT="34290" marB="34290" anchor="ctr"/>
                </a:tc>
                <a:extLst>
                  <a:ext uri="{0D108BD9-81ED-4DB2-BD59-A6C34878D82A}">
                    <a16:rowId xmlns="" xmlns:a16="http://schemas.microsoft.com/office/drawing/2014/main" val="10006"/>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Deploy software packages</a:t>
                      </a:r>
                      <a:endParaRPr lang="en-US" sz="1400" dirty="0" smtClean="0">
                        <a:solidFill>
                          <a:schemeClr val="tx2"/>
                        </a:solidFill>
                        <a:latin typeface="+mn-lt"/>
                        <a:cs typeface="Calibri"/>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tc>
                  <a:txBody>
                    <a:bodyPr/>
                    <a:lstStyle/>
                    <a:p>
                      <a:pPr marL="0" marR="0" indent="0" algn="ctr" defTabSz="685845"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txBody>
                  <a:tcPr marL="68580" marR="68580" marT="34290" marB="34290" anchor="ctr"/>
                </a:tc>
                <a:extLst>
                  <a:ext uri="{0D108BD9-81ED-4DB2-BD59-A6C34878D82A}">
                    <a16:rowId xmlns="" xmlns:a16="http://schemas.microsoft.com/office/drawing/2014/main" val="10007"/>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Deploy Mac OS X Configuration Profiles</a:t>
                      </a:r>
                      <a:endParaRPr lang="en-US" sz="1400" dirty="0" smtClean="0">
                        <a:solidFill>
                          <a:schemeClr val="tx2"/>
                        </a:solidFill>
                        <a:latin typeface="+mn-lt"/>
                        <a:cs typeface="Calibri"/>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endParaRPr>
                    </a:p>
                  </a:txBody>
                  <a:tcPr marL="68580" marR="68580" marT="34290" marB="34290" anchor="ctr"/>
                </a:tc>
                <a:tc>
                  <a:txBody>
                    <a:bodyPr/>
                    <a:lstStyle/>
                    <a:p>
                      <a:pPr marL="0" marR="0" indent="0" algn="ctr" defTabSz="685845"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latin typeface="+mn-lt"/>
                        <a:cs typeface="Calibri"/>
                      </a:endParaRPr>
                    </a:p>
                  </a:txBody>
                  <a:tcPr marL="68580" marR="68580" marT="34290" marB="34290" anchor="ctr"/>
                </a:tc>
                <a:extLst>
                  <a:ext uri="{0D108BD9-81ED-4DB2-BD59-A6C34878D82A}">
                    <a16:rowId xmlns="" xmlns:a16="http://schemas.microsoft.com/office/drawing/2014/main" val="10008"/>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Easy</a:t>
                      </a:r>
                      <a:r>
                        <a:rPr lang="en-US" sz="1400" baseline="0" dirty="0" smtClean="0">
                          <a:solidFill>
                            <a:schemeClr val="tx2"/>
                          </a:solidFill>
                          <a:latin typeface="+mn-lt"/>
                        </a:rPr>
                        <a:t> to use</a:t>
                      </a:r>
                      <a:r>
                        <a:rPr lang="en-US" sz="1400" dirty="0" smtClean="0">
                          <a:solidFill>
                            <a:schemeClr val="tx2"/>
                          </a:solidFill>
                          <a:latin typeface="+mn-lt"/>
                        </a:rPr>
                        <a:t> OS X Configuration Profile editor</a:t>
                      </a:r>
                      <a:endParaRPr lang="en-US" sz="1400" dirty="0" smtClean="0">
                        <a:solidFill>
                          <a:schemeClr val="tx2"/>
                        </a:solidFill>
                        <a:latin typeface="+mn-lt"/>
                        <a:cs typeface="Calibri"/>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latin typeface="+mn-lt"/>
                        <a:cs typeface="Calibri"/>
                      </a:endParaRPr>
                    </a:p>
                  </a:txBody>
                  <a:tcPr marL="68580" marR="68580" marT="34290" marB="34290" anchor="ct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latin typeface="+mn-lt"/>
                        <a:cs typeface="Calibri"/>
                      </a:endParaRPr>
                    </a:p>
                  </a:txBody>
                  <a:tcPr marL="68580" marR="68580" marT="34290" marB="34290" anchor="ctr"/>
                </a:tc>
                <a:extLst>
                  <a:ext uri="{0D108BD9-81ED-4DB2-BD59-A6C34878D82A}">
                    <a16:rowId xmlns="" xmlns:a16="http://schemas.microsoft.com/office/drawing/2014/main" val="10009"/>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cs typeface="Calibri"/>
                        </a:rPr>
                        <a:t>Push scripts</a:t>
                      </a:r>
                      <a:r>
                        <a:rPr lang="en-US" sz="1400" baseline="0" dirty="0" smtClean="0">
                          <a:solidFill>
                            <a:schemeClr val="tx2"/>
                          </a:solidFill>
                          <a:latin typeface="+mn-lt"/>
                          <a:cs typeface="Calibri"/>
                        </a:rPr>
                        <a:t> as SCCM Configuration Items</a:t>
                      </a:r>
                      <a:endParaRPr lang="en-US" sz="1400" dirty="0" smtClean="0">
                        <a:solidFill>
                          <a:schemeClr val="tx2"/>
                        </a:solidFill>
                        <a:latin typeface="+mn-lt"/>
                        <a:cs typeface="Calibri"/>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latin typeface="+mn-lt"/>
                        <a:cs typeface="Calibri"/>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latin typeface="+mn-lt"/>
                        <a:cs typeface="Calibri"/>
                      </a:endParaRPr>
                    </a:p>
                  </a:txBody>
                  <a:tcPr marL="68580" marR="68580" marT="34290" marB="34290" anchor="ctr"/>
                </a:tc>
                <a:extLst>
                  <a:ext uri="{0D108BD9-81ED-4DB2-BD59-A6C34878D82A}">
                    <a16:rowId xmlns="" xmlns:a16="http://schemas.microsoft.com/office/drawing/2014/main" val="10010"/>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cs typeface="Calibri"/>
                        </a:rPr>
                        <a:t>Deploy Mac OS X</a:t>
                      </a:r>
                      <a:r>
                        <a:rPr lang="en-US" sz="1400" baseline="0" dirty="0" smtClean="0">
                          <a:solidFill>
                            <a:schemeClr val="tx2"/>
                          </a:solidFill>
                          <a:latin typeface="+mn-lt"/>
                          <a:cs typeface="Calibri"/>
                        </a:rPr>
                        <a:t> pre-built images</a:t>
                      </a:r>
                      <a:endParaRPr lang="en-US" sz="1400" dirty="0" smtClean="0">
                        <a:solidFill>
                          <a:schemeClr val="tx2"/>
                        </a:solidFill>
                        <a:latin typeface="+mn-lt"/>
                        <a:cs typeface="Calibri"/>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latin typeface="+mn-lt"/>
                        <a:cs typeface="Calibri"/>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sym typeface="Wingdings 2" panose="05020102010507070707" pitchFamily="18" charset="2"/>
                        </a:rPr>
                        <a:t></a:t>
                      </a:r>
                      <a:endParaRPr lang="en-US" sz="1200" dirty="0" smtClean="0">
                        <a:solidFill>
                          <a:schemeClr val="tx2"/>
                        </a:solidFill>
                        <a:latin typeface="+mn-lt"/>
                        <a:cs typeface="Calibri"/>
                      </a:endParaRPr>
                    </a:p>
                  </a:txBody>
                  <a:tcPr marL="68580" marR="68580" marT="34290" marB="34290" anchor="ctr"/>
                </a:tc>
                <a:extLst>
                  <a:ext uri="{0D108BD9-81ED-4DB2-BD59-A6C34878D82A}">
                    <a16:rowId xmlns="" xmlns:a16="http://schemas.microsoft.com/office/drawing/2014/main" val="10011"/>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Enable FileVault 2 encryption</a:t>
                      </a:r>
                      <a:endParaRPr lang="en-US" sz="1400" dirty="0" smtClean="0">
                        <a:solidFill>
                          <a:schemeClr val="tx2"/>
                        </a:solidFill>
                        <a:latin typeface="+mn-lt"/>
                        <a:cs typeface="Calibri"/>
                      </a:endParaRPr>
                    </a:p>
                  </a:txBody>
                  <a:tcPr marL="68580" marR="68580" marT="34290" marB="34290" anchor="ctr">
                    <a:lnB w="12700" cap="flat" cmpd="sng" algn="ctr">
                      <a:noFill/>
                      <a:prstDash val="solid"/>
                      <a:round/>
                      <a:headEnd type="none" w="med" len="med"/>
                      <a:tailEnd type="none" w="med" len="med"/>
                    </a:lnB>
                  </a:tcP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latin typeface="+mn-lt"/>
                        <a:cs typeface="Calibri"/>
                      </a:endParaRPr>
                    </a:p>
                  </a:txBody>
                  <a:tcPr marL="68580" marR="68580" marT="34290" marB="34290" anchor="ctr">
                    <a:lnB>
                      <a:noFill/>
                    </a:lnB>
                  </a:tcP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latin typeface="+mn-lt"/>
                        <a:cs typeface="Calibri"/>
                      </a:endParaRPr>
                    </a:p>
                  </a:txBody>
                  <a:tcPr marL="68580" marR="68580" marT="34290" marB="34290" anchor="ctr">
                    <a:lnB>
                      <a:noFill/>
                    </a:lnB>
                  </a:tcPr>
                </a:tc>
                <a:extLst>
                  <a:ext uri="{0D108BD9-81ED-4DB2-BD59-A6C34878D82A}">
                    <a16:rowId xmlns="" xmlns:a16="http://schemas.microsoft.com/office/drawing/2014/main" val="10012"/>
                  </a:ext>
                </a:extLst>
              </a:tr>
              <a:tr h="29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mn-lt"/>
                        </a:rPr>
                        <a:t>Remote Assistance</a:t>
                      </a:r>
                      <a:endParaRPr lang="en-US" sz="1400" dirty="0" smtClean="0">
                        <a:solidFill>
                          <a:schemeClr val="tx2"/>
                        </a:solidFill>
                        <a:latin typeface="+mn-lt"/>
                        <a:cs typeface="Calibri"/>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latin typeface="+mn-lt"/>
                        <a:cs typeface="Calibri"/>
                      </a:endParaRPr>
                    </a:p>
                  </a:txBody>
                  <a:tcPr marL="68580" marR="68580" marT="34290" marB="34290" anchor="ct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c>
                  <a:txBody>
                    <a:bodyPr/>
                    <a:lstStyle/>
                    <a:p>
                      <a:pPr algn="ctr"/>
                      <a:r>
                        <a:rPr lang="en-US" sz="1200" dirty="0" smtClean="0">
                          <a:solidFill>
                            <a:schemeClr val="tx2"/>
                          </a:solidFill>
                          <a:sym typeface="Wingdings 2" panose="05020102010507070707" pitchFamily="18" charset="2"/>
                        </a:rPr>
                        <a:t></a:t>
                      </a:r>
                      <a:endParaRPr lang="en-US" sz="1200" dirty="0">
                        <a:solidFill>
                          <a:schemeClr val="tx2"/>
                        </a:solidFill>
                        <a:latin typeface="+mn-lt"/>
                        <a:cs typeface="Calibri"/>
                      </a:endParaRPr>
                    </a:p>
                  </a:txBody>
                  <a:tcPr marL="68580" marR="68580" marT="34290" marB="3429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bl>
          </a:graphicData>
        </a:graphic>
      </p:graphicFrame>
      <p:grpSp>
        <p:nvGrpSpPr>
          <p:cNvPr id="15" name="Group 14"/>
          <p:cNvGrpSpPr>
            <a:grpSpLocks noChangeAspect="1"/>
          </p:cNvGrpSpPr>
          <p:nvPr/>
        </p:nvGrpSpPr>
        <p:grpSpPr>
          <a:xfrm>
            <a:off x="8090750" y="2753093"/>
            <a:ext cx="107059" cy="77193"/>
            <a:chOff x="10488167" y="3965641"/>
            <a:chExt cx="142672" cy="137160"/>
          </a:xfrm>
        </p:grpSpPr>
        <p:sp>
          <p:nvSpPr>
            <p:cNvPr id="16" name="Chord 15"/>
            <p:cNvSpPr/>
            <p:nvPr/>
          </p:nvSpPr>
          <p:spPr bwMode="auto">
            <a:xfrm>
              <a:off x="10493678" y="3965641"/>
              <a:ext cx="137161" cy="134691"/>
            </a:xfrm>
            <a:prstGeom prst="chord">
              <a:avLst>
                <a:gd name="adj1" fmla="val 5142945"/>
                <a:gd name="adj2" fmla="val 16485828"/>
              </a:avLst>
            </a:prstGeom>
            <a:solidFill>
              <a:schemeClr val="tx2">
                <a:lumMod val="7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2">
                    <a:lumMod val="75000"/>
                  </a:schemeClr>
                </a:solidFill>
              </a:endParaRPr>
            </a:p>
          </p:txBody>
        </p:sp>
        <p:sp>
          <p:nvSpPr>
            <p:cNvPr id="17" name="Oval 16"/>
            <p:cNvSpPr/>
            <p:nvPr/>
          </p:nvSpPr>
          <p:spPr bwMode="auto">
            <a:xfrm>
              <a:off x="10488167" y="3965641"/>
              <a:ext cx="137160" cy="137160"/>
            </a:xfrm>
            <a:prstGeom prst="ellipse">
              <a:avLst/>
            </a:prstGeom>
            <a:noFill/>
            <a:ln w="22225">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962598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CM_Customer.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1849" y="654937"/>
            <a:ext cx="4618558" cy="4224934"/>
          </a:xfrm>
          <a:prstGeom prst="rect">
            <a:avLst/>
          </a:prstGeom>
        </p:spPr>
      </p:pic>
      <p:sp>
        <p:nvSpPr>
          <p:cNvPr id="4" name="Rectangle 3"/>
          <p:cNvSpPr/>
          <p:nvPr/>
        </p:nvSpPr>
        <p:spPr>
          <a:xfrm>
            <a:off x="2405788" y="4217406"/>
            <a:ext cx="3054208" cy="68741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0" tIns="41125" rIns="82250" bIns="41125" rtlCol="0" anchor="ctr"/>
          <a:lstStyle/>
          <a:p>
            <a:pPr algn="ctr"/>
            <a:r>
              <a:rPr lang="en-US" dirty="0" smtClean="0">
                <a:solidFill>
                  <a:schemeClr val="bg1"/>
                </a:solidFill>
              </a:rPr>
              <a:t>SLALOM </a:t>
            </a:r>
            <a:r>
              <a:rPr lang="en-US" dirty="0">
                <a:solidFill>
                  <a:schemeClr val="bg1"/>
                </a:solidFill>
              </a:rPr>
              <a:t>CONSULTING</a:t>
            </a:r>
          </a:p>
        </p:txBody>
      </p:sp>
    </p:spTree>
    <p:extLst>
      <p:ext uri="{BB962C8B-B14F-4D97-AF65-F5344CB8AC3E}">
        <p14:creationId xmlns:p14="http://schemas.microsoft.com/office/powerpoint/2010/main" val="2932131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66"/>
          <p:cNvSpPr>
            <a:spLocks noEditPoints="1"/>
          </p:cNvSpPr>
          <p:nvPr/>
        </p:nvSpPr>
        <p:spPr bwMode="auto">
          <a:xfrm>
            <a:off x="7004799" y="1489091"/>
            <a:ext cx="951160" cy="998455"/>
          </a:xfrm>
          <a:custGeom>
            <a:avLst/>
            <a:gdLst>
              <a:gd name="T0" fmla="*/ 98 w 170"/>
              <a:gd name="T1" fmla="*/ 194 h 221"/>
              <a:gd name="T2" fmla="*/ 170 w 170"/>
              <a:gd name="T3" fmla="*/ 123 h 221"/>
              <a:gd name="T4" fmla="*/ 162 w 170"/>
              <a:gd name="T5" fmla="*/ 141 h 221"/>
              <a:gd name="T6" fmla="*/ 159 w 170"/>
              <a:gd name="T7" fmla="*/ 141 h 221"/>
              <a:gd name="T8" fmla="*/ 157 w 170"/>
              <a:gd name="T9" fmla="*/ 148 h 221"/>
              <a:gd name="T10" fmla="*/ 152 w 170"/>
              <a:gd name="T11" fmla="*/ 150 h 221"/>
              <a:gd name="T12" fmla="*/ 147 w 170"/>
              <a:gd name="T13" fmla="*/ 158 h 221"/>
              <a:gd name="T14" fmla="*/ 149 w 170"/>
              <a:gd name="T15" fmla="*/ 161 h 221"/>
              <a:gd name="T16" fmla="*/ 155 w 170"/>
              <a:gd name="T17" fmla="*/ 164 h 221"/>
              <a:gd name="T18" fmla="*/ 166 w 170"/>
              <a:gd name="T19" fmla="*/ 168 h 221"/>
              <a:gd name="T20" fmla="*/ 156 w 170"/>
              <a:gd name="T21" fmla="*/ 180 h 221"/>
              <a:gd name="T22" fmla="*/ 141 w 170"/>
              <a:gd name="T23" fmla="*/ 188 h 221"/>
              <a:gd name="T24" fmla="*/ 122 w 170"/>
              <a:gd name="T25" fmla="*/ 187 h 221"/>
              <a:gd name="T26" fmla="*/ 111 w 170"/>
              <a:gd name="T27" fmla="*/ 187 h 221"/>
              <a:gd name="T28" fmla="*/ 102 w 170"/>
              <a:gd name="T29" fmla="*/ 185 h 221"/>
              <a:gd name="T30" fmla="*/ 96 w 170"/>
              <a:gd name="T31" fmla="*/ 191 h 221"/>
              <a:gd name="T32" fmla="*/ 87 w 170"/>
              <a:gd name="T33" fmla="*/ 192 h 221"/>
              <a:gd name="T34" fmla="*/ 78 w 170"/>
              <a:gd name="T35" fmla="*/ 196 h 221"/>
              <a:gd name="T36" fmla="*/ 66 w 170"/>
              <a:gd name="T37" fmla="*/ 192 h 221"/>
              <a:gd name="T38" fmla="*/ 54 w 170"/>
              <a:gd name="T39" fmla="*/ 195 h 221"/>
              <a:gd name="T40" fmla="*/ 50 w 170"/>
              <a:gd name="T41" fmla="*/ 209 h 221"/>
              <a:gd name="T42" fmla="*/ 37 w 170"/>
              <a:gd name="T43" fmla="*/ 206 h 221"/>
              <a:gd name="T44" fmla="*/ 35 w 170"/>
              <a:gd name="T45" fmla="*/ 208 h 221"/>
              <a:gd name="T46" fmla="*/ 21 w 170"/>
              <a:gd name="T47" fmla="*/ 212 h 221"/>
              <a:gd name="T48" fmla="*/ 15 w 170"/>
              <a:gd name="T49" fmla="*/ 217 h 221"/>
              <a:gd name="T50" fmla="*/ 5 w 170"/>
              <a:gd name="T51" fmla="*/ 216 h 221"/>
              <a:gd name="T52" fmla="*/ 10 w 170"/>
              <a:gd name="T53" fmla="*/ 209 h 221"/>
              <a:gd name="T54" fmla="*/ 19 w 170"/>
              <a:gd name="T55" fmla="*/ 199 h 221"/>
              <a:gd name="T56" fmla="*/ 28 w 170"/>
              <a:gd name="T57" fmla="*/ 184 h 221"/>
              <a:gd name="T58" fmla="*/ 35 w 170"/>
              <a:gd name="T59" fmla="*/ 176 h 221"/>
              <a:gd name="T60" fmla="*/ 47 w 170"/>
              <a:gd name="T61" fmla="*/ 173 h 221"/>
              <a:gd name="T62" fmla="*/ 60 w 170"/>
              <a:gd name="T63" fmla="*/ 174 h 221"/>
              <a:gd name="T64" fmla="*/ 69 w 170"/>
              <a:gd name="T65" fmla="*/ 163 h 221"/>
              <a:gd name="T66" fmla="*/ 77 w 170"/>
              <a:gd name="T67" fmla="*/ 153 h 221"/>
              <a:gd name="T68" fmla="*/ 71 w 170"/>
              <a:gd name="T69" fmla="*/ 154 h 221"/>
              <a:gd name="T70" fmla="*/ 60 w 170"/>
              <a:gd name="T71" fmla="*/ 140 h 221"/>
              <a:gd name="T72" fmla="*/ 62 w 170"/>
              <a:gd name="T73" fmla="*/ 125 h 221"/>
              <a:gd name="T74" fmla="*/ 61 w 170"/>
              <a:gd name="T75" fmla="*/ 109 h 221"/>
              <a:gd name="T76" fmla="*/ 60 w 170"/>
              <a:gd name="T77" fmla="*/ 97 h 221"/>
              <a:gd name="T78" fmla="*/ 66 w 170"/>
              <a:gd name="T79" fmla="*/ 96 h 221"/>
              <a:gd name="T80" fmla="*/ 60 w 170"/>
              <a:gd name="T81" fmla="*/ 88 h 221"/>
              <a:gd name="T82" fmla="*/ 63 w 170"/>
              <a:gd name="T83" fmla="*/ 71 h 221"/>
              <a:gd name="T84" fmla="*/ 65 w 170"/>
              <a:gd name="T85" fmla="*/ 63 h 221"/>
              <a:gd name="T86" fmla="*/ 58 w 170"/>
              <a:gd name="T87" fmla="*/ 66 h 221"/>
              <a:gd name="T88" fmla="*/ 56 w 170"/>
              <a:gd name="T89" fmla="*/ 62 h 221"/>
              <a:gd name="T90" fmla="*/ 50 w 170"/>
              <a:gd name="T91" fmla="*/ 44 h 221"/>
              <a:gd name="T92" fmla="*/ 59 w 170"/>
              <a:gd name="T93" fmla="*/ 34 h 221"/>
              <a:gd name="T94" fmla="*/ 69 w 170"/>
              <a:gd name="T95" fmla="*/ 20 h 221"/>
              <a:gd name="T96" fmla="*/ 76 w 170"/>
              <a:gd name="T97" fmla="*/ 6 h 221"/>
              <a:gd name="T98" fmla="*/ 84 w 170"/>
              <a:gd name="T99" fmla="*/ 6 h 221"/>
              <a:gd name="T100" fmla="*/ 92 w 170"/>
              <a:gd name="T101" fmla="*/ 23 h 221"/>
              <a:gd name="T102" fmla="*/ 98 w 170"/>
              <a:gd name="T103" fmla="*/ 40 h 221"/>
              <a:gd name="T104" fmla="*/ 106 w 170"/>
              <a:gd name="T105" fmla="*/ 46 h 221"/>
              <a:gd name="T106" fmla="*/ 118 w 170"/>
              <a:gd name="T107" fmla="*/ 57 h 221"/>
              <a:gd name="T108" fmla="*/ 123 w 170"/>
              <a:gd name="T109" fmla="*/ 68 h 221"/>
              <a:gd name="T110" fmla="*/ 126 w 170"/>
              <a:gd name="T111" fmla="*/ 80 h 221"/>
              <a:gd name="T112" fmla="*/ 113 w 170"/>
              <a:gd name="T113" fmla="*/ 79 h 221"/>
              <a:gd name="T114" fmla="*/ 128 w 170"/>
              <a:gd name="T115" fmla="*/ 84 h 221"/>
              <a:gd name="T116" fmla="*/ 136 w 170"/>
              <a:gd name="T117" fmla="*/ 100 h 221"/>
              <a:gd name="T118" fmla="*/ 137 w 170"/>
              <a:gd name="T119" fmla="*/ 111 h 221"/>
              <a:gd name="T120" fmla="*/ 148 w 170"/>
              <a:gd name="T121" fmla="*/ 104 h 221"/>
              <a:gd name="T122" fmla="*/ 167 w 170"/>
              <a:gd name="T123" fmla="*/ 110 h 221"/>
              <a:gd name="T124" fmla="*/ 150 w 170"/>
              <a:gd name="T125" fmla="*/ 16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221">
                <a:moveTo>
                  <a:pt x="110" y="192"/>
                </a:moveTo>
                <a:cubicBezTo>
                  <a:pt x="110" y="192"/>
                  <a:pt x="110" y="192"/>
                  <a:pt x="110" y="192"/>
                </a:cubicBezTo>
                <a:cubicBezTo>
                  <a:pt x="109" y="192"/>
                  <a:pt x="109" y="193"/>
                  <a:pt x="109" y="193"/>
                </a:cubicBezTo>
                <a:cubicBezTo>
                  <a:pt x="109" y="193"/>
                  <a:pt x="109" y="193"/>
                  <a:pt x="108" y="193"/>
                </a:cubicBezTo>
                <a:cubicBezTo>
                  <a:pt x="108" y="193"/>
                  <a:pt x="108" y="193"/>
                  <a:pt x="108" y="194"/>
                </a:cubicBezTo>
                <a:cubicBezTo>
                  <a:pt x="108" y="194"/>
                  <a:pt x="108" y="194"/>
                  <a:pt x="108" y="194"/>
                </a:cubicBezTo>
                <a:cubicBezTo>
                  <a:pt x="108" y="194"/>
                  <a:pt x="108" y="195"/>
                  <a:pt x="108" y="195"/>
                </a:cubicBezTo>
                <a:cubicBezTo>
                  <a:pt x="108" y="195"/>
                  <a:pt x="108" y="195"/>
                  <a:pt x="107" y="196"/>
                </a:cubicBezTo>
                <a:cubicBezTo>
                  <a:pt x="107" y="196"/>
                  <a:pt x="107" y="196"/>
                  <a:pt x="107" y="196"/>
                </a:cubicBezTo>
                <a:cubicBezTo>
                  <a:pt x="107" y="196"/>
                  <a:pt x="106" y="196"/>
                  <a:pt x="106" y="196"/>
                </a:cubicBezTo>
                <a:cubicBezTo>
                  <a:pt x="106" y="196"/>
                  <a:pt x="106" y="196"/>
                  <a:pt x="105" y="196"/>
                </a:cubicBezTo>
                <a:cubicBezTo>
                  <a:pt x="105" y="196"/>
                  <a:pt x="105" y="196"/>
                  <a:pt x="105" y="196"/>
                </a:cubicBezTo>
                <a:cubicBezTo>
                  <a:pt x="104" y="196"/>
                  <a:pt x="104" y="196"/>
                  <a:pt x="104" y="196"/>
                </a:cubicBezTo>
                <a:cubicBezTo>
                  <a:pt x="103" y="196"/>
                  <a:pt x="103" y="195"/>
                  <a:pt x="103" y="195"/>
                </a:cubicBezTo>
                <a:cubicBezTo>
                  <a:pt x="103" y="195"/>
                  <a:pt x="103" y="195"/>
                  <a:pt x="102" y="195"/>
                </a:cubicBezTo>
                <a:cubicBezTo>
                  <a:pt x="102" y="195"/>
                  <a:pt x="102" y="195"/>
                  <a:pt x="102" y="194"/>
                </a:cubicBezTo>
                <a:cubicBezTo>
                  <a:pt x="101" y="194"/>
                  <a:pt x="101" y="194"/>
                  <a:pt x="101" y="194"/>
                </a:cubicBezTo>
                <a:cubicBezTo>
                  <a:pt x="101" y="194"/>
                  <a:pt x="101" y="194"/>
                  <a:pt x="101" y="194"/>
                </a:cubicBezTo>
                <a:cubicBezTo>
                  <a:pt x="101" y="194"/>
                  <a:pt x="100" y="194"/>
                  <a:pt x="100" y="193"/>
                </a:cubicBezTo>
                <a:cubicBezTo>
                  <a:pt x="100" y="193"/>
                  <a:pt x="99" y="193"/>
                  <a:pt x="99" y="193"/>
                </a:cubicBezTo>
                <a:cubicBezTo>
                  <a:pt x="99" y="193"/>
                  <a:pt x="99" y="194"/>
                  <a:pt x="99" y="194"/>
                </a:cubicBezTo>
                <a:cubicBezTo>
                  <a:pt x="98" y="194"/>
                  <a:pt x="98" y="194"/>
                  <a:pt x="98" y="194"/>
                </a:cubicBezTo>
                <a:cubicBezTo>
                  <a:pt x="98" y="193"/>
                  <a:pt x="98" y="193"/>
                  <a:pt x="98" y="193"/>
                </a:cubicBezTo>
                <a:cubicBezTo>
                  <a:pt x="99" y="193"/>
                  <a:pt x="99" y="193"/>
                  <a:pt x="99" y="193"/>
                </a:cubicBezTo>
                <a:cubicBezTo>
                  <a:pt x="99" y="192"/>
                  <a:pt x="99" y="192"/>
                  <a:pt x="99" y="192"/>
                </a:cubicBezTo>
                <a:cubicBezTo>
                  <a:pt x="99" y="192"/>
                  <a:pt x="100" y="192"/>
                  <a:pt x="100" y="192"/>
                </a:cubicBezTo>
                <a:cubicBezTo>
                  <a:pt x="100" y="192"/>
                  <a:pt x="100" y="191"/>
                  <a:pt x="101" y="191"/>
                </a:cubicBezTo>
                <a:cubicBezTo>
                  <a:pt x="101" y="191"/>
                  <a:pt x="101" y="191"/>
                  <a:pt x="102" y="191"/>
                </a:cubicBezTo>
                <a:cubicBezTo>
                  <a:pt x="102" y="191"/>
                  <a:pt x="102" y="191"/>
                  <a:pt x="102" y="191"/>
                </a:cubicBezTo>
                <a:cubicBezTo>
                  <a:pt x="102" y="191"/>
                  <a:pt x="102" y="191"/>
                  <a:pt x="102" y="191"/>
                </a:cubicBezTo>
                <a:cubicBezTo>
                  <a:pt x="103" y="190"/>
                  <a:pt x="103" y="190"/>
                  <a:pt x="103" y="190"/>
                </a:cubicBezTo>
                <a:cubicBezTo>
                  <a:pt x="103" y="190"/>
                  <a:pt x="104" y="190"/>
                  <a:pt x="104" y="190"/>
                </a:cubicBezTo>
                <a:cubicBezTo>
                  <a:pt x="104" y="189"/>
                  <a:pt x="104" y="189"/>
                  <a:pt x="104" y="189"/>
                </a:cubicBezTo>
                <a:cubicBezTo>
                  <a:pt x="104" y="189"/>
                  <a:pt x="105" y="189"/>
                  <a:pt x="105" y="189"/>
                </a:cubicBezTo>
                <a:cubicBezTo>
                  <a:pt x="105" y="189"/>
                  <a:pt x="105" y="190"/>
                  <a:pt x="106" y="190"/>
                </a:cubicBezTo>
                <a:cubicBezTo>
                  <a:pt x="106" y="190"/>
                  <a:pt x="106" y="190"/>
                  <a:pt x="107" y="190"/>
                </a:cubicBezTo>
                <a:cubicBezTo>
                  <a:pt x="107" y="190"/>
                  <a:pt x="107" y="190"/>
                  <a:pt x="108" y="190"/>
                </a:cubicBezTo>
                <a:cubicBezTo>
                  <a:pt x="108" y="190"/>
                  <a:pt x="108" y="190"/>
                  <a:pt x="108" y="190"/>
                </a:cubicBezTo>
                <a:cubicBezTo>
                  <a:pt x="108" y="190"/>
                  <a:pt x="109" y="191"/>
                  <a:pt x="109" y="191"/>
                </a:cubicBezTo>
                <a:cubicBezTo>
                  <a:pt x="109" y="191"/>
                  <a:pt x="109" y="191"/>
                  <a:pt x="109" y="191"/>
                </a:cubicBezTo>
                <a:cubicBezTo>
                  <a:pt x="109" y="191"/>
                  <a:pt x="110" y="191"/>
                  <a:pt x="110" y="192"/>
                </a:cubicBezTo>
                <a:close/>
                <a:moveTo>
                  <a:pt x="170" y="121"/>
                </a:moveTo>
                <a:cubicBezTo>
                  <a:pt x="170" y="121"/>
                  <a:pt x="170" y="121"/>
                  <a:pt x="170" y="122"/>
                </a:cubicBezTo>
                <a:cubicBezTo>
                  <a:pt x="170" y="122"/>
                  <a:pt x="170" y="122"/>
                  <a:pt x="170" y="123"/>
                </a:cubicBezTo>
                <a:cubicBezTo>
                  <a:pt x="170" y="123"/>
                  <a:pt x="170" y="123"/>
                  <a:pt x="170" y="124"/>
                </a:cubicBezTo>
                <a:cubicBezTo>
                  <a:pt x="170" y="124"/>
                  <a:pt x="170" y="125"/>
                  <a:pt x="169" y="125"/>
                </a:cubicBezTo>
                <a:cubicBezTo>
                  <a:pt x="169" y="126"/>
                  <a:pt x="169" y="126"/>
                  <a:pt x="169" y="126"/>
                </a:cubicBezTo>
                <a:cubicBezTo>
                  <a:pt x="169" y="127"/>
                  <a:pt x="168" y="127"/>
                  <a:pt x="168" y="128"/>
                </a:cubicBezTo>
                <a:cubicBezTo>
                  <a:pt x="168" y="128"/>
                  <a:pt x="168" y="128"/>
                  <a:pt x="168" y="129"/>
                </a:cubicBezTo>
                <a:cubicBezTo>
                  <a:pt x="168" y="129"/>
                  <a:pt x="168" y="129"/>
                  <a:pt x="168" y="129"/>
                </a:cubicBezTo>
                <a:cubicBezTo>
                  <a:pt x="168" y="130"/>
                  <a:pt x="168" y="130"/>
                  <a:pt x="168" y="130"/>
                </a:cubicBezTo>
                <a:cubicBezTo>
                  <a:pt x="168" y="130"/>
                  <a:pt x="168" y="131"/>
                  <a:pt x="168" y="131"/>
                </a:cubicBezTo>
                <a:cubicBezTo>
                  <a:pt x="168" y="131"/>
                  <a:pt x="168" y="132"/>
                  <a:pt x="168" y="132"/>
                </a:cubicBezTo>
                <a:cubicBezTo>
                  <a:pt x="168" y="132"/>
                  <a:pt x="168" y="133"/>
                  <a:pt x="168" y="133"/>
                </a:cubicBezTo>
                <a:cubicBezTo>
                  <a:pt x="168" y="133"/>
                  <a:pt x="168" y="134"/>
                  <a:pt x="168" y="134"/>
                </a:cubicBezTo>
                <a:cubicBezTo>
                  <a:pt x="168" y="134"/>
                  <a:pt x="168" y="135"/>
                  <a:pt x="168" y="135"/>
                </a:cubicBezTo>
                <a:cubicBezTo>
                  <a:pt x="168" y="135"/>
                  <a:pt x="167" y="136"/>
                  <a:pt x="167" y="136"/>
                </a:cubicBezTo>
                <a:cubicBezTo>
                  <a:pt x="167" y="136"/>
                  <a:pt x="167" y="136"/>
                  <a:pt x="166" y="136"/>
                </a:cubicBezTo>
                <a:cubicBezTo>
                  <a:pt x="166" y="136"/>
                  <a:pt x="166" y="137"/>
                  <a:pt x="166" y="137"/>
                </a:cubicBezTo>
                <a:cubicBezTo>
                  <a:pt x="165" y="137"/>
                  <a:pt x="165" y="137"/>
                  <a:pt x="165" y="137"/>
                </a:cubicBezTo>
                <a:cubicBezTo>
                  <a:pt x="165" y="138"/>
                  <a:pt x="165" y="138"/>
                  <a:pt x="165" y="138"/>
                </a:cubicBezTo>
                <a:cubicBezTo>
                  <a:pt x="165" y="138"/>
                  <a:pt x="164" y="139"/>
                  <a:pt x="164" y="139"/>
                </a:cubicBezTo>
                <a:cubicBezTo>
                  <a:pt x="164" y="140"/>
                  <a:pt x="163" y="140"/>
                  <a:pt x="163" y="140"/>
                </a:cubicBezTo>
                <a:cubicBezTo>
                  <a:pt x="162" y="141"/>
                  <a:pt x="162" y="141"/>
                  <a:pt x="162" y="141"/>
                </a:cubicBezTo>
                <a:cubicBezTo>
                  <a:pt x="162" y="141"/>
                  <a:pt x="162" y="141"/>
                  <a:pt x="162" y="141"/>
                </a:cubicBezTo>
                <a:cubicBezTo>
                  <a:pt x="162" y="141"/>
                  <a:pt x="162" y="141"/>
                  <a:pt x="162" y="141"/>
                </a:cubicBezTo>
                <a:cubicBezTo>
                  <a:pt x="162" y="141"/>
                  <a:pt x="161" y="141"/>
                  <a:pt x="161" y="140"/>
                </a:cubicBezTo>
                <a:cubicBezTo>
                  <a:pt x="161" y="140"/>
                  <a:pt x="161" y="140"/>
                  <a:pt x="161" y="140"/>
                </a:cubicBezTo>
                <a:cubicBezTo>
                  <a:pt x="161" y="140"/>
                  <a:pt x="160" y="139"/>
                  <a:pt x="160" y="139"/>
                </a:cubicBezTo>
                <a:cubicBezTo>
                  <a:pt x="159" y="139"/>
                  <a:pt x="159" y="139"/>
                  <a:pt x="159" y="139"/>
                </a:cubicBezTo>
                <a:cubicBezTo>
                  <a:pt x="159" y="139"/>
                  <a:pt x="159" y="139"/>
                  <a:pt x="159" y="139"/>
                </a:cubicBezTo>
                <a:cubicBezTo>
                  <a:pt x="159" y="139"/>
                  <a:pt x="159" y="139"/>
                  <a:pt x="159" y="139"/>
                </a:cubicBezTo>
                <a:cubicBezTo>
                  <a:pt x="159" y="139"/>
                  <a:pt x="159" y="139"/>
                  <a:pt x="159" y="139"/>
                </a:cubicBezTo>
                <a:cubicBezTo>
                  <a:pt x="159" y="139"/>
                  <a:pt x="159" y="139"/>
                  <a:pt x="160" y="139"/>
                </a:cubicBezTo>
                <a:cubicBezTo>
                  <a:pt x="160" y="139"/>
                  <a:pt x="160" y="140"/>
                  <a:pt x="160" y="140"/>
                </a:cubicBezTo>
                <a:cubicBezTo>
                  <a:pt x="160" y="140"/>
                  <a:pt x="160" y="140"/>
                  <a:pt x="161" y="140"/>
                </a:cubicBezTo>
                <a:cubicBezTo>
                  <a:pt x="161" y="140"/>
                  <a:pt x="161" y="140"/>
                  <a:pt x="161" y="140"/>
                </a:cubicBezTo>
                <a:cubicBezTo>
                  <a:pt x="161" y="140"/>
                  <a:pt x="161" y="141"/>
                  <a:pt x="160" y="141"/>
                </a:cubicBezTo>
                <a:cubicBezTo>
                  <a:pt x="160" y="141"/>
                  <a:pt x="160" y="141"/>
                  <a:pt x="160" y="141"/>
                </a:cubicBezTo>
                <a:cubicBezTo>
                  <a:pt x="159" y="141"/>
                  <a:pt x="159" y="141"/>
                  <a:pt x="159" y="141"/>
                </a:cubicBezTo>
                <a:cubicBezTo>
                  <a:pt x="159" y="141"/>
                  <a:pt x="158" y="141"/>
                  <a:pt x="158" y="141"/>
                </a:cubicBezTo>
                <a:cubicBezTo>
                  <a:pt x="158" y="141"/>
                  <a:pt x="158" y="141"/>
                  <a:pt x="158" y="141"/>
                </a:cubicBezTo>
                <a:cubicBezTo>
                  <a:pt x="157" y="141"/>
                  <a:pt x="157" y="141"/>
                  <a:pt x="157" y="141"/>
                </a:cubicBezTo>
                <a:cubicBezTo>
                  <a:pt x="157" y="141"/>
                  <a:pt x="157" y="141"/>
                  <a:pt x="157" y="141"/>
                </a:cubicBezTo>
                <a:cubicBezTo>
                  <a:pt x="157" y="141"/>
                  <a:pt x="157" y="141"/>
                  <a:pt x="157" y="141"/>
                </a:cubicBezTo>
                <a:cubicBezTo>
                  <a:pt x="157" y="141"/>
                  <a:pt x="157" y="141"/>
                  <a:pt x="157" y="141"/>
                </a:cubicBezTo>
                <a:cubicBezTo>
                  <a:pt x="157" y="141"/>
                  <a:pt x="158" y="141"/>
                  <a:pt x="158" y="141"/>
                </a:cubicBezTo>
                <a:cubicBezTo>
                  <a:pt x="158" y="141"/>
                  <a:pt x="158" y="141"/>
                  <a:pt x="159" y="141"/>
                </a:cubicBezTo>
                <a:cubicBezTo>
                  <a:pt x="159" y="141"/>
                  <a:pt x="159" y="141"/>
                  <a:pt x="160" y="141"/>
                </a:cubicBezTo>
                <a:cubicBezTo>
                  <a:pt x="160" y="141"/>
                  <a:pt x="160" y="141"/>
                  <a:pt x="160" y="141"/>
                </a:cubicBezTo>
                <a:cubicBezTo>
                  <a:pt x="161" y="141"/>
                  <a:pt x="161" y="141"/>
                  <a:pt x="161" y="141"/>
                </a:cubicBezTo>
                <a:cubicBezTo>
                  <a:pt x="161" y="141"/>
                  <a:pt x="161" y="141"/>
                  <a:pt x="161" y="141"/>
                </a:cubicBezTo>
                <a:cubicBezTo>
                  <a:pt x="161" y="141"/>
                  <a:pt x="161" y="141"/>
                  <a:pt x="161" y="141"/>
                </a:cubicBezTo>
                <a:cubicBezTo>
                  <a:pt x="161" y="141"/>
                  <a:pt x="161" y="142"/>
                  <a:pt x="161" y="142"/>
                </a:cubicBezTo>
                <a:cubicBezTo>
                  <a:pt x="161" y="142"/>
                  <a:pt x="161" y="142"/>
                  <a:pt x="161" y="142"/>
                </a:cubicBezTo>
                <a:cubicBezTo>
                  <a:pt x="160" y="142"/>
                  <a:pt x="160" y="143"/>
                  <a:pt x="160" y="143"/>
                </a:cubicBezTo>
                <a:cubicBezTo>
                  <a:pt x="160" y="143"/>
                  <a:pt x="160" y="143"/>
                  <a:pt x="160" y="143"/>
                </a:cubicBezTo>
                <a:cubicBezTo>
                  <a:pt x="160" y="143"/>
                  <a:pt x="160" y="143"/>
                  <a:pt x="160" y="144"/>
                </a:cubicBezTo>
                <a:cubicBezTo>
                  <a:pt x="160" y="144"/>
                  <a:pt x="160" y="144"/>
                  <a:pt x="160" y="144"/>
                </a:cubicBezTo>
                <a:cubicBezTo>
                  <a:pt x="160" y="144"/>
                  <a:pt x="161" y="144"/>
                  <a:pt x="161" y="144"/>
                </a:cubicBezTo>
                <a:cubicBezTo>
                  <a:pt x="161" y="143"/>
                  <a:pt x="161" y="143"/>
                  <a:pt x="161" y="143"/>
                </a:cubicBezTo>
                <a:cubicBezTo>
                  <a:pt x="161" y="143"/>
                  <a:pt x="162" y="144"/>
                  <a:pt x="162" y="144"/>
                </a:cubicBezTo>
                <a:cubicBezTo>
                  <a:pt x="162" y="144"/>
                  <a:pt x="162" y="144"/>
                  <a:pt x="162" y="145"/>
                </a:cubicBezTo>
                <a:cubicBezTo>
                  <a:pt x="161" y="145"/>
                  <a:pt x="161" y="145"/>
                  <a:pt x="161" y="145"/>
                </a:cubicBezTo>
                <a:cubicBezTo>
                  <a:pt x="161" y="145"/>
                  <a:pt x="161" y="145"/>
                  <a:pt x="161" y="146"/>
                </a:cubicBezTo>
                <a:cubicBezTo>
                  <a:pt x="161" y="146"/>
                  <a:pt x="160" y="146"/>
                  <a:pt x="160" y="146"/>
                </a:cubicBezTo>
                <a:cubicBezTo>
                  <a:pt x="160" y="147"/>
                  <a:pt x="160" y="147"/>
                  <a:pt x="159" y="147"/>
                </a:cubicBezTo>
                <a:cubicBezTo>
                  <a:pt x="159" y="147"/>
                  <a:pt x="159" y="147"/>
                  <a:pt x="159" y="147"/>
                </a:cubicBezTo>
                <a:cubicBezTo>
                  <a:pt x="158" y="148"/>
                  <a:pt x="158" y="148"/>
                  <a:pt x="158" y="148"/>
                </a:cubicBezTo>
                <a:cubicBezTo>
                  <a:pt x="157" y="148"/>
                  <a:pt x="157" y="148"/>
                  <a:pt x="157" y="148"/>
                </a:cubicBezTo>
                <a:cubicBezTo>
                  <a:pt x="157" y="148"/>
                  <a:pt x="156" y="148"/>
                  <a:pt x="156" y="148"/>
                </a:cubicBezTo>
                <a:cubicBezTo>
                  <a:pt x="156" y="148"/>
                  <a:pt x="156" y="148"/>
                  <a:pt x="155" y="147"/>
                </a:cubicBezTo>
                <a:cubicBezTo>
                  <a:pt x="155" y="147"/>
                  <a:pt x="155" y="147"/>
                  <a:pt x="155" y="147"/>
                </a:cubicBezTo>
                <a:cubicBezTo>
                  <a:pt x="155" y="147"/>
                  <a:pt x="155" y="146"/>
                  <a:pt x="155" y="146"/>
                </a:cubicBezTo>
                <a:cubicBezTo>
                  <a:pt x="155" y="146"/>
                  <a:pt x="155" y="146"/>
                  <a:pt x="154" y="146"/>
                </a:cubicBezTo>
                <a:cubicBezTo>
                  <a:pt x="154" y="146"/>
                  <a:pt x="154" y="146"/>
                  <a:pt x="154" y="146"/>
                </a:cubicBezTo>
                <a:cubicBezTo>
                  <a:pt x="154" y="146"/>
                  <a:pt x="154" y="146"/>
                  <a:pt x="154" y="147"/>
                </a:cubicBezTo>
                <a:cubicBezTo>
                  <a:pt x="154" y="147"/>
                  <a:pt x="154" y="147"/>
                  <a:pt x="154" y="147"/>
                </a:cubicBezTo>
                <a:cubicBezTo>
                  <a:pt x="153" y="147"/>
                  <a:pt x="153" y="147"/>
                  <a:pt x="153" y="148"/>
                </a:cubicBezTo>
                <a:cubicBezTo>
                  <a:pt x="153" y="148"/>
                  <a:pt x="153" y="148"/>
                  <a:pt x="153" y="148"/>
                </a:cubicBezTo>
                <a:cubicBezTo>
                  <a:pt x="153" y="148"/>
                  <a:pt x="153" y="149"/>
                  <a:pt x="152" y="149"/>
                </a:cubicBezTo>
                <a:cubicBezTo>
                  <a:pt x="152" y="149"/>
                  <a:pt x="152" y="149"/>
                  <a:pt x="152" y="149"/>
                </a:cubicBezTo>
                <a:cubicBezTo>
                  <a:pt x="152" y="149"/>
                  <a:pt x="151" y="150"/>
                  <a:pt x="151" y="150"/>
                </a:cubicBezTo>
                <a:cubicBezTo>
                  <a:pt x="151" y="150"/>
                  <a:pt x="151" y="150"/>
                  <a:pt x="150" y="150"/>
                </a:cubicBezTo>
                <a:cubicBezTo>
                  <a:pt x="150" y="150"/>
                  <a:pt x="150" y="150"/>
                  <a:pt x="150" y="150"/>
                </a:cubicBezTo>
                <a:cubicBezTo>
                  <a:pt x="149" y="150"/>
                  <a:pt x="149" y="150"/>
                  <a:pt x="149" y="150"/>
                </a:cubicBezTo>
                <a:cubicBezTo>
                  <a:pt x="149" y="150"/>
                  <a:pt x="149" y="150"/>
                  <a:pt x="149" y="150"/>
                </a:cubicBezTo>
                <a:cubicBezTo>
                  <a:pt x="149" y="150"/>
                  <a:pt x="149" y="151"/>
                  <a:pt x="149" y="151"/>
                </a:cubicBezTo>
                <a:cubicBezTo>
                  <a:pt x="149" y="151"/>
                  <a:pt x="150" y="151"/>
                  <a:pt x="150" y="151"/>
                </a:cubicBezTo>
                <a:cubicBezTo>
                  <a:pt x="150" y="151"/>
                  <a:pt x="150" y="151"/>
                  <a:pt x="150" y="151"/>
                </a:cubicBezTo>
                <a:cubicBezTo>
                  <a:pt x="151" y="151"/>
                  <a:pt x="151" y="151"/>
                  <a:pt x="151" y="151"/>
                </a:cubicBezTo>
                <a:cubicBezTo>
                  <a:pt x="151" y="150"/>
                  <a:pt x="152" y="150"/>
                  <a:pt x="152" y="150"/>
                </a:cubicBezTo>
                <a:cubicBezTo>
                  <a:pt x="152" y="150"/>
                  <a:pt x="152" y="150"/>
                  <a:pt x="152" y="150"/>
                </a:cubicBezTo>
                <a:cubicBezTo>
                  <a:pt x="152" y="150"/>
                  <a:pt x="153" y="150"/>
                  <a:pt x="153" y="149"/>
                </a:cubicBezTo>
                <a:cubicBezTo>
                  <a:pt x="153" y="149"/>
                  <a:pt x="153" y="149"/>
                  <a:pt x="153" y="149"/>
                </a:cubicBezTo>
                <a:cubicBezTo>
                  <a:pt x="154" y="149"/>
                  <a:pt x="154" y="149"/>
                  <a:pt x="154" y="150"/>
                </a:cubicBezTo>
                <a:cubicBezTo>
                  <a:pt x="154" y="150"/>
                  <a:pt x="154" y="150"/>
                  <a:pt x="154" y="150"/>
                </a:cubicBezTo>
                <a:cubicBezTo>
                  <a:pt x="154" y="150"/>
                  <a:pt x="154" y="150"/>
                  <a:pt x="154" y="151"/>
                </a:cubicBezTo>
                <a:cubicBezTo>
                  <a:pt x="155" y="151"/>
                  <a:pt x="154" y="151"/>
                  <a:pt x="154" y="152"/>
                </a:cubicBezTo>
                <a:cubicBezTo>
                  <a:pt x="154" y="152"/>
                  <a:pt x="154" y="152"/>
                  <a:pt x="154" y="152"/>
                </a:cubicBezTo>
                <a:cubicBezTo>
                  <a:pt x="154" y="153"/>
                  <a:pt x="154" y="153"/>
                  <a:pt x="154" y="153"/>
                </a:cubicBezTo>
                <a:cubicBezTo>
                  <a:pt x="154" y="154"/>
                  <a:pt x="154" y="154"/>
                  <a:pt x="154" y="154"/>
                </a:cubicBezTo>
                <a:cubicBezTo>
                  <a:pt x="154" y="155"/>
                  <a:pt x="154" y="155"/>
                  <a:pt x="154" y="155"/>
                </a:cubicBezTo>
                <a:cubicBezTo>
                  <a:pt x="154" y="155"/>
                  <a:pt x="154" y="155"/>
                  <a:pt x="154" y="155"/>
                </a:cubicBezTo>
                <a:cubicBezTo>
                  <a:pt x="153" y="156"/>
                  <a:pt x="153" y="156"/>
                  <a:pt x="153" y="156"/>
                </a:cubicBezTo>
                <a:cubicBezTo>
                  <a:pt x="153" y="156"/>
                  <a:pt x="153" y="156"/>
                  <a:pt x="153" y="156"/>
                </a:cubicBezTo>
                <a:cubicBezTo>
                  <a:pt x="152" y="157"/>
                  <a:pt x="152" y="157"/>
                  <a:pt x="152" y="157"/>
                </a:cubicBezTo>
                <a:cubicBezTo>
                  <a:pt x="152" y="157"/>
                  <a:pt x="151" y="157"/>
                  <a:pt x="151" y="158"/>
                </a:cubicBezTo>
                <a:cubicBezTo>
                  <a:pt x="151" y="158"/>
                  <a:pt x="151" y="158"/>
                  <a:pt x="151" y="158"/>
                </a:cubicBezTo>
                <a:cubicBezTo>
                  <a:pt x="150" y="158"/>
                  <a:pt x="150" y="158"/>
                  <a:pt x="150" y="158"/>
                </a:cubicBezTo>
                <a:cubicBezTo>
                  <a:pt x="150" y="158"/>
                  <a:pt x="149" y="158"/>
                  <a:pt x="149" y="158"/>
                </a:cubicBezTo>
                <a:cubicBezTo>
                  <a:pt x="149" y="158"/>
                  <a:pt x="148" y="158"/>
                  <a:pt x="148" y="158"/>
                </a:cubicBezTo>
                <a:cubicBezTo>
                  <a:pt x="148" y="158"/>
                  <a:pt x="148" y="158"/>
                  <a:pt x="148" y="158"/>
                </a:cubicBezTo>
                <a:cubicBezTo>
                  <a:pt x="148" y="158"/>
                  <a:pt x="148" y="158"/>
                  <a:pt x="147" y="158"/>
                </a:cubicBezTo>
                <a:cubicBezTo>
                  <a:pt x="147" y="158"/>
                  <a:pt x="147" y="158"/>
                  <a:pt x="147" y="158"/>
                </a:cubicBezTo>
                <a:cubicBezTo>
                  <a:pt x="146" y="158"/>
                  <a:pt x="146" y="159"/>
                  <a:pt x="146" y="159"/>
                </a:cubicBezTo>
                <a:cubicBezTo>
                  <a:pt x="146" y="159"/>
                  <a:pt x="145" y="159"/>
                  <a:pt x="145" y="159"/>
                </a:cubicBezTo>
                <a:cubicBezTo>
                  <a:pt x="145" y="159"/>
                  <a:pt x="144" y="159"/>
                  <a:pt x="144" y="159"/>
                </a:cubicBezTo>
                <a:cubicBezTo>
                  <a:pt x="144" y="159"/>
                  <a:pt x="144" y="159"/>
                  <a:pt x="144" y="159"/>
                </a:cubicBezTo>
                <a:cubicBezTo>
                  <a:pt x="144" y="159"/>
                  <a:pt x="143" y="160"/>
                  <a:pt x="143" y="160"/>
                </a:cubicBezTo>
                <a:cubicBezTo>
                  <a:pt x="143" y="160"/>
                  <a:pt x="143" y="160"/>
                  <a:pt x="143" y="160"/>
                </a:cubicBezTo>
                <a:cubicBezTo>
                  <a:pt x="143" y="160"/>
                  <a:pt x="143" y="161"/>
                  <a:pt x="143" y="161"/>
                </a:cubicBezTo>
                <a:cubicBezTo>
                  <a:pt x="143" y="161"/>
                  <a:pt x="143" y="161"/>
                  <a:pt x="143" y="161"/>
                </a:cubicBezTo>
                <a:cubicBezTo>
                  <a:pt x="143" y="161"/>
                  <a:pt x="143" y="161"/>
                  <a:pt x="143" y="161"/>
                </a:cubicBezTo>
                <a:cubicBezTo>
                  <a:pt x="143" y="160"/>
                  <a:pt x="143" y="160"/>
                  <a:pt x="144" y="160"/>
                </a:cubicBezTo>
                <a:cubicBezTo>
                  <a:pt x="144" y="160"/>
                  <a:pt x="144" y="160"/>
                  <a:pt x="144" y="160"/>
                </a:cubicBezTo>
                <a:cubicBezTo>
                  <a:pt x="144" y="160"/>
                  <a:pt x="145" y="159"/>
                  <a:pt x="145" y="159"/>
                </a:cubicBezTo>
                <a:cubicBezTo>
                  <a:pt x="145" y="159"/>
                  <a:pt x="146" y="159"/>
                  <a:pt x="146" y="159"/>
                </a:cubicBezTo>
                <a:cubicBezTo>
                  <a:pt x="146" y="159"/>
                  <a:pt x="147" y="159"/>
                  <a:pt x="147" y="159"/>
                </a:cubicBezTo>
                <a:cubicBezTo>
                  <a:pt x="148" y="159"/>
                  <a:pt x="148" y="159"/>
                  <a:pt x="148" y="159"/>
                </a:cubicBezTo>
                <a:cubicBezTo>
                  <a:pt x="148" y="159"/>
                  <a:pt x="148" y="160"/>
                  <a:pt x="149" y="160"/>
                </a:cubicBezTo>
                <a:cubicBezTo>
                  <a:pt x="149" y="160"/>
                  <a:pt x="149" y="160"/>
                  <a:pt x="149" y="160"/>
                </a:cubicBezTo>
                <a:cubicBezTo>
                  <a:pt x="149" y="160"/>
                  <a:pt x="150" y="160"/>
                  <a:pt x="150" y="160"/>
                </a:cubicBezTo>
                <a:cubicBezTo>
                  <a:pt x="150" y="161"/>
                  <a:pt x="150" y="161"/>
                  <a:pt x="150" y="161"/>
                </a:cubicBezTo>
                <a:cubicBezTo>
                  <a:pt x="149" y="161"/>
                  <a:pt x="149" y="161"/>
                  <a:pt x="149" y="161"/>
                </a:cubicBezTo>
                <a:cubicBezTo>
                  <a:pt x="149" y="161"/>
                  <a:pt x="149" y="161"/>
                  <a:pt x="149" y="161"/>
                </a:cubicBezTo>
                <a:cubicBezTo>
                  <a:pt x="149" y="161"/>
                  <a:pt x="148" y="161"/>
                  <a:pt x="148" y="161"/>
                </a:cubicBezTo>
                <a:cubicBezTo>
                  <a:pt x="148" y="161"/>
                  <a:pt x="148" y="161"/>
                  <a:pt x="148" y="161"/>
                </a:cubicBezTo>
                <a:cubicBezTo>
                  <a:pt x="148" y="161"/>
                  <a:pt x="148" y="161"/>
                  <a:pt x="148" y="162"/>
                </a:cubicBezTo>
                <a:cubicBezTo>
                  <a:pt x="147" y="162"/>
                  <a:pt x="147" y="162"/>
                  <a:pt x="147" y="162"/>
                </a:cubicBezTo>
                <a:cubicBezTo>
                  <a:pt x="147" y="162"/>
                  <a:pt x="147" y="162"/>
                  <a:pt x="147" y="162"/>
                </a:cubicBezTo>
                <a:cubicBezTo>
                  <a:pt x="147" y="162"/>
                  <a:pt x="147" y="162"/>
                  <a:pt x="147" y="163"/>
                </a:cubicBezTo>
                <a:cubicBezTo>
                  <a:pt x="147" y="163"/>
                  <a:pt x="147" y="163"/>
                  <a:pt x="147" y="163"/>
                </a:cubicBezTo>
                <a:cubicBezTo>
                  <a:pt x="147" y="163"/>
                  <a:pt x="147" y="163"/>
                  <a:pt x="148" y="163"/>
                </a:cubicBezTo>
                <a:cubicBezTo>
                  <a:pt x="148" y="163"/>
                  <a:pt x="148" y="163"/>
                  <a:pt x="148" y="163"/>
                </a:cubicBezTo>
                <a:cubicBezTo>
                  <a:pt x="148" y="163"/>
                  <a:pt x="149" y="163"/>
                  <a:pt x="149" y="163"/>
                </a:cubicBezTo>
                <a:cubicBezTo>
                  <a:pt x="149" y="163"/>
                  <a:pt x="149" y="163"/>
                  <a:pt x="149" y="163"/>
                </a:cubicBezTo>
                <a:cubicBezTo>
                  <a:pt x="149" y="163"/>
                  <a:pt x="149" y="163"/>
                  <a:pt x="149" y="163"/>
                </a:cubicBezTo>
                <a:cubicBezTo>
                  <a:pt x="149" y="162"/>
                  <a:pt x="149" y="162"/>
                  <a:pt x="149" y="162"/>
                </a:cubicBezTo>
                <a:cubicBezTo>
                  <a:pt x="149" y="162"/>
                  <a:pt x="149" y="162"/>
                  <a:pt x="149" y="162"/>
                </a:cubicBezTo>
                <a:cubicBezTo>
                  <a:pt x="150" y="162"/>
                  <a:pt x="150" y="162"/>
                  <a:pt x="150" y="162"/>
                </a:cubicBezTo>
                <a:cubicBezTo>
                  <a:pt x="150" y="163"/>
                  <a:pt x="150" y="163"/>
                  <a:pt x="150" y="163"/>
                </a:cubicBezTo>
                <a:cubicBezTo>
                  <a:pt x="150" y="163"/>
                  <a:pt x="151" y="163"/>
                  <a:pt x="151" y="163"/>
                </a:cubicBezTo>
                <a:cubicBezTo>
                  <a:pt x="151" y="164"/>
                  <a:pt x="151" y="164"/>
                  <a:pt x="152" y="164"/>
                </a:cubicBezTo>
                <a:cubicBezTo>
                  <a:pt x="152" y="164"/>
                  <a:pt x="152" y="164"/>
                  <a:pt x="152" y="164"/>
                </a:cubicBezTo>
                <a:cubicBezTo>
                  <a:pt x="153" y="164"/>
                  <a:pt x="153" y="164"/>
                  <a:pt x="153" y="164"/>
                </a:cubicBezTo>
                <a:cubicBezTo>
                  <a:pt x="154" y="164"/>
                  <a:pt x="154" y="164"/>
                  <a:pt x="154" y="164"/>
                </a:cubicBezTo>
                <a:cubicBezTo>
                  <a:pt x="154" y="164"/>
                  <a:pt x="155" y="164"/>
                  <a:pt x="155" y="164"/>
                </a:cubicBezTo>
                <a:cubicBezTo>
                  <a:pt x="155" y="164"/>
                  <a:pt x="155" y="164"/>
                  <a:pt x="155" y="164"/>
                </a:cubicBezTo>
                <a:cubicBezTo>
                  <a:pt x="156" y="164"/>
                  <a:pt x="156" y="164"/>
                  <a:pt x="156" y="163"/>
                </a:cubicBezTo>
                <a:cubicBezTo>
                  <a:pt x="156" y="163"/>
                  <a:pt x="157" y="163"/>
                  <a:pt x="157" y="163"/>
                </a:cubicBezTo>
                <a:cubicBezTo>
                  <a:pt x="157" y="163"/>
                  <a:pt x="157" y="163"/>
                  <a:pt x="158" y="163"/>
                </a:cubicBezTo>
                <a:cubicBezTo>
                  <a:pt x="158" y="163"/>
                  <a:pt x="158" y="163"/>
                  <a:pt x="159" y="163"/>
                </a:cubicBezTo>
                <a:cubicBezTo>
                  <a:pt x="159" y="163"/>
                  <a:pt x="159" y="162"/>
                  <a:pt x="159" y="162"/>
                </a:cubicBezTo>
                <a:cubicBezTo>
                  <a:pt x="160" y="162"/>
                  <a:pt x="160" y="162"/>
                  <a:pt x="160" y="162"/>
                </a:cubicBezTo>
                <a:cubicBezTo>
                  <a:pt x="160" y="162"/>
                  <a:pt x="161" y="162"/>
                  <a:pt x="161" y="162"/>
                </a:cubicBezTo>
                <a:cubicBezTo>
                  <a:pt x="161" y="162"/>
                  <a:pt x="162" y="162"/>
                  <a:pt x="162" y="162"/>
                </a:cubicBezTo>
                <a:cubicBezTo>
                  <a:pt x="162" y="162"/>
                  <a:pt x="163" y="162"/>
                  <a:pt x="163" y="162"/>
                </a:cubicBezTo>
                <a:cubicBezTo>
                  <a:pt x="163" y="162"/>
                  <a:pt x="164" y="162"/>
                  <a:pt x="164" y="162"/>
                </a:cubicBezTo>
                <a:cubicBezTo>
                  <a:pt x="164" y="162"/>
                  <a:pt x="164" y="162"/>
                  <a:pt x="165" y="162"/>
                </a:cubicBezTo>
                <a:cubicBezTo>
                  <a:pt x="165" y="162"/>
                  <a:pt x="165" y="161"/>
                  <a:pt x="165" y="161"/>
                </a:cubicBezTo>
                <a:cubicBezTo>
                  <a:pt x="166" y="161"/>
                  <a:pt x="166" y="161"/>
                  <a:pt x="166" y="162"/>
                </a:cubicBezTo>
                <a:cubicBezTo>
                  <a:pt x="167" y="162"/>
                  <a:pt x="167" y="162"/>
                  <a:pt x="167" y="162"/>
                </a:cubicBezTo>
                <a:cubicBezTo>
                  <a:pt x="167" y="163"/>
                  <a:pt x="166" y="163"/>
                  <a:pt x="166" y="163"/>
                </a:cubicBezTo>
                <a:cubicBezTo>
                  <a:pt x="166" y="164"/>
                  <a:pt x="166" y="164"/>
                  <a:pt x="166" y="164"/>
                </a:cubicBezTo>
                <a:cubicBezTo>
                  <a:pt x="166" y="164"/>
                  <a:pt x="165" y="164"/>
                  <a:pt x="165" y="164"/>
                </a:cubicBezTo>
                <a:cubicBezTo>
                  <a:pt x="165" y="164"/>
                  <a:pt x="165" y="165"/>
                  <a:pt x="165" y="165"/>
                </a:cubicBezTo>
                <a:cubicBezTo>
                  <a:pt x="165" y="165"/>
                  <a:pt x="166" y="165"/>
                  <a:pt x="166" y="166"/>
                </a:cubicBezTo>
                <a:cubicBezTo>
                  <a:pt x="166" y="166"/>
                  <a:pt x="166" y="166"/>
                  <a:pt x="166" y="167"/>
                </a:cubicBezTo>
                <a:cubicBezTo>
                  <a:pt x="166" y="167"/>
                  <a:pt x="166" y="167"/>
                  <a:pt x="166" y="168"/>
                </a:cubicBezTo>
                <a:cubicBezTo>
                  <a:pt x="166" y="168"/>
                  <a:pt x="166" y="168"/>
                  <a:pt x="166" y="169"/>
                </a:cubicBezTo>
                <a:cubicBezTo>
                  <a:pt x="166" y="169"/>
                  <a:pt x="166" y="170"/>
                  <a:pt x="166" y="170"/>
                </a:cubicBezTo>
                <a:cubicBezTo>
                  <a:pt x="166" y="170"/>
                  <a:pt x="166" y="171"/>
                  <a:pt x="166" y="171"/>
                </a:cubicBezTo>
                <a:cubicBezTo>
                  <a:pt x="165" y="171"/>
                  <a:pt x="165" y="172"/>
                  <a:pt x="165" y="172"/>
                </a:cubicBezTo>
                <a:cubicBezTo>
                  <a:pt x="164" y="172"/>
                  <a:pt x="164" y="172"/>
                  <a:pt x="163" y="172"/>
                </a:cubicBezTo>
                <a:cubicBezTo>
                  <a:pt x="163" y="173"/>
                  <a:pt x="162" y="173"/>
                  <a:pt x="162" y="173"/>
                </a:cubicBezTo>
                <a:cubicBezTo>
                  <a:pt x="162" y="173"/>
                  <a:pt x="162" y="173"/>
                  <a:pt x="161" y="173"/>
                </a:cubicBezTo>
                <a:cubicBezTo>
                  <a:pt x="161" y="173"/>
                  <a:pt x="161" y="174"/>
                  <a:pt x="161" y="174"/>
                </a:cubicBezTo>
                <a:cubicBezTo>
                  <a:pt x="160" y="174"/>
                  <a:pt x="160" y="174"/>
                  <a:pt x="160" y="174"/>
                </a:cubicBezTo>
                <a:cubicBezTo>
                  <a:pt x="159" y="174"/>
                  <a:pt x="159" y="174"/>
                  <a:pt x="159" y="174"/>
                </a:cubicBezTo>
                <a:cubicBezTo>
                  <a:pt x="159" y="174"/>
                  <a:pt x="159" y="175"/>
                  <a:pt x="158" y="175"/>
                </a:cubicBezTo>
                <a:cubicBezTo>
                  <a:pt x="158" y="175"/>
                  <a:pt x="158" y="176"/>
                  <a:pt x="158" y="176"/>
                </a:cubicBezTo>
                <a:cubicBezTo>
                  <a:pt x="158" y="176"/>
                  <a:pt x="157" y="176"/>
                  <a:pt x="157" y="176"/>
                </a:cubicBezTo>
                <a:cubicBezTo>
                  <a:pt x="157" y="176"/>
                  <a:pt x="157" y="177"/>
                  <a:pt x="157" y="177"/>
                </a:cubicBezTo>
                <a:cubicBezTo>
                  <a:pt x="157" y="177"/>
                  <a:pt x="157" y="177"/>
                  <a:pt x="157" y="178"/>
                </a:cubicBezTo>
                <a:cubicBezTo>
                  <a:pt x="157" y="178"/>
                  <a:pt x="157" y="178"/>
                  <a:pt x="157" y="178"/>
                </a:cubicBezTo>
                <a:cubicBezTo>
                  <a:pt x="157" y="179"/>
                  <a:pt x="157" y="179"/>
                  <a:pt x="157" y="179"/>
                </a:cubicBezTo>
                <a:cubicBezTo>
                  <a:pt x="157" y="180"/>
                  <a:pt x="157" y="180"/>
                  <a:pt x="157" y="180"/>
                </a:cubicBezTo>
                <a:cubicBezTo>
                  <a:pt x="157" y="180"/>
                  <a:pt x="156" y="180"/>
                  <a:pt x="156" y="180"/>
                </a:cubicBezTo>
                <a:cubicBezTo>
                  <a:pt x="156" y="180"/>
                  <a:pt x="156" y="180"/>
                  <a:pt x="156" y="180"/>
                </a:cubicBezTo>
                <a:cubicBezTo>
                  <a:pt x="156" y="180"/>
                  <a:pt x="156" y="180"/>
                  <a:pt x="156" y="180"/>
                </a:cubicBezTo>
                <a:cubicBezTo>
                  <a:pt x="156" y="180"/>
                  <a:pt x="156" y="180"/>
                  <a:pt x="156" y="180"/>
                </a:cubicBezTo>
                <a:cubicBezTo>
                  <a:pt x="156" y="180"/>
                  <a:pt x="156" y="180"/>
                  <a:pt x="155" y="180"/>
                </a:cubicBezTo>
                <a:cubicBezTo>
                  <a:pt x="155" y="180"/>
                  <a:pt x="155" y="180"/>
                  <a:pt x="155" y="180"/>
                </a:cubicBezTo>
                <a:cubicBezTo>
                  <a:pt x="155" y="180"/>
                  <a:pt x="155" y="180"/>
                  <a:pt x="155" y="180"/>
                </a:cubicBezTo>
                <a:cubicBezTo>
                  <a:pt x="155" y="180"/>
                  <a:pt x="155" y="180"/>
                  <a:pt x="155" y="180"/>
                </a:cubicBezTo>
                <a:cubicBezTo>
                  <a:pt x="155" y="180"/>
                  <a:pt x="154" y="180"/>
                  <a:pt x="154" y="180"/>
                </a:cubicBezTo>
                <a:cubicBezTo>
                  <a:pt x="154" y="180"/>
                  <a:pt x="153" y="180"/>
                  <a:pt x="153" y="180"/>
                </a:cubicBezTo>
                <a:cubicBezTo>
                  <a:pt x="153" y="180"/>
                  <a:pt x="153" y="180"/>
                  <a:pt x="152" y="180"/>
                </a:cubicBezTo>
                <a:cubicBezTo>
                  <a:pt x="152" y="180"/>
                  <a:pt x="152" y="181"/>
                  <a:pt x="152" y="181"/>
                </a:cubicBezTo>
                <a:cubicBezTo>
                  <a:pt x="151" y="182"/>
                  <a:pt x="151" y="182"/>
                  <a:pt x="151" y="182"/>
                </a:cubicBezTo>
                <a:cubicBezTo>
                  <a:pt x="150" y="182"/>
                  <a:pt x="150" y="182"/>
                  <a:pt x="150" y="183"/>
                </a:cubicBezTo>
                <a:cubicBezTo>
                  <a:pt x="149" y="183"/>
                  <a:pt x="149" y="183"/>
                  <a:pt x="149" y="183"/>
                </a:cubicBezTo>
                <a:cubicBezTo>
                  <a:pt x="148" y="183"/>
                  <a:pt x="148" y="183"/>
                  <a:pt x="148" y="183"/>
                </a:cubicBezTo>
                <a:cubicBezTo>
                  <a:pt x="148" y="184"/>
                  <a:pt x="147" y="184"/>
                  <a:pt x="147" y="184"/>
                </a:cubicBezTo>
                <a:cubicBezTo>
                  <a:pt x="147" y="184"/>
                  <a:pt x="146" y="184"/>
                  <a:pt x="146" y="184"/>
                </a:cubicBezTo>
                <a:cubicBezTo>
                  <a:pt x="146" y="184"/>
                  <a:pt x="146" y="184"/>
                  <a:pt x="145" y="184"/>
                </a:cubicBezTo>
                <a:cubicBezTo>
                  <a:pt x="145" y="185"/>
                  <a:pt x="145" y="185"/>
                  <a:pt x="145" y="185"/>
                </a:cubicBezTo>
                <a:cubicBezTo>
                  <a:pt x="144" y="185"/>
                  <a:pt x="144" y="185"/>
                  <a:pt x="144" y="185"/>
                </a:cubicBezTo>
                <a:cubicBezTo>
                  <a:pt x="144" y="185"/>
                  <a:pt x="143" y="185"/>
                  <a:pt x="143" y="186"/>
                </a:cubicBezTo>
                <a:cubicBezTo>
                  <a:pt x="143" y="186"/>
                  <a:pt x="143" y="186"/>
                  <a:pt x="142" y="186"/>
                </a:cubicBezTo>
                <a:cubicBezTo>
                  <a:pt x="142" y="186"/>
                  <a:pt x="142" y="187"/>
                  <a:pt x="142" y="187"/>
                </a:cubicBezTo>
                <a:cubicBezTo>
                  <a:pt x="142" y="187"/>
                  <a:pt x="142" y="187"/>
                  <a:pt x="141" y="187"/>
                </a:cubicBezTo>
                <a:cubicBezTo>
                  <a:pt x="141" y="188"/>
                  <a:pt x="141" y="188"/>
                  <a:pt x="141" y="188"/>
                </a:cubicBezTo>
                <a:cubicBezTo>
                  <a:pt x="141" y="188"/>
                  <a:pt x="140" y="188"/>
                  <a:pt x="140" y="188"/>
                </a:cubicBezTo>
                <a:cubicBezTo>
                  <a:pt x="140" y="188"/>
                  <a:pt x="140" y="188"/>
                  <a:pt x="140" y="188"/>
                </a:cubicBezTo>
                <a:cubicBezTo>
                  <a:pt x="140" y="188"/>
                  <a:pt x="139" y="188"/>
                  <a:pt x="139" y="188"/>
                </a:cubicBezTo>
                <a:cubicBezTo>
                  <a:pt x="139" y="188"/>
                  <a:pt x="139" y="188"/>
                  <a:pt x="138" y="188"/>
                </a:cubicBezTo>
                <a:cubicBezTo>
                  <a:pt x="138" y="188"/>
                  <a:pt x="138" y="188"/>
                  <a:pt x="138" y="188"/>
                </a:cubicBezTo>
                <a:cubicBezTo>
                  <a:pt x="137" y="188"/>
                  <a:pt x="137" y="187"/>
                  <a:pt x="137" y="187"/>
                </a:cubicBezTo>
                <a:cubicBezTo>
                  <a:pt x="136" y="187"/>
                  <a:pt x="136" y="187"/>
                  <a:pt x="136" y="187"/>
                </a:cubicBezTo>
                <a:cubicBezTo>
                  <a:pt x="135" y="187"/>
                  <a:pt x="135" y="187"/>
                  <a:pt x="135" y="187"/>
                </a:cubicBezTo>
                <a:cubicBezTo>
                  <a:pt x="134" y="187"/>
                  <a:pt x="133" y="186"/>
                  <a:pt x="133" y="186"/>
                </a:cubicBezTo>
                <a:cubicBezTo>
                  <a:pt x="133" y="186"/>
                  <a:pt x="133" y="186"/>
                  <a:pt x="132" y="186"/>
                </a:cubicBezTo>
                <a:cubicBezTo>
                  <a:pt x="132" y="186"/>
                  <a:pt x="132" y="186"/>
                  <a:pt x="131" y="186"/>
                </a:cubicBezTo>
                <a:cubicBezTo>
                  <a:pt x="131" y="186"/>
                  <a:pt x="131" y="186"/>
                  <a:pt x="130" y="186"/>
                </a:cubicBezTo>
                <a:cubicBezTo>
                  <a:pt x="130" y="186"/>
                  <a:pt x="130" y="186"/>
                  <a:pt x="130" y="186"/>
                </a:cubicBezTo>
                <a:cubicBezTo>
                  <a:pt x="130" y="186"/>
                  <a:pt x="130" y="186"/>
                  <a:pt x="130" y="186"/>
                </a:cubicBezTo>
                <a:cubicBezTo>
                  <a:pt x="130" y="186"/>
                  <a:pt x="129" y="186"/>
                  <a:pt x="129" y="186"/>
                </a:cubicBezTo>
                <a:cubicBezTo>
                  <a:pt x="129" y="186"/>
                  <a:pt x="128" y="186"/>
                  <a:pt x="128" y="186"/>
                </a:cubicBezTo>
                <a:cubicBezTo>
                  <a:pt x="128" y="186"/>
                  <a:pt x="128" y="186"/>
                  <a:pt x="127" y="186"/>
                </a:cubicBezTo>
                <a:cubicBezTo>
                  <a:pt x="127" y="186"/>
                  <a:pt x="127" y="187"/>
                  <a:pt x="126" y="187"/>
                </a:cubicBezTo>
                <a:cubicBezTo>
                  <a:pt x="125" y="187"/>
                  <a:pt x="125" y="187"/>
                  <a:pt x="125" y="187"/>
                </a:cubicBezTo>
                <a:cubicBezTo>
                  <a:pt x="125" y="187"/>
                  <a:pt x="124" y="187"/>
                  <a:pt x="124" y="187"/>
                </a:cubicBezTo>
                <a:cubicBezTo>
                  <a:pt x="124" y="187"/>
                  <a:pt x="124" y="187"/>
                  <a:pt x="123" y="187"/>
                </a:cubicBezTo>
                <a:cubicBezTo>
                  <a:pt x="123" y="187"/>
                  <a:pt x="123" y="187"/>
                  <a:pt x="122" y="187"/>
                </a:cubicBezTo>
                <a:cubicBezTo>
                  <a:pt x="122" y="187"/>
                  <a:pt x="122" y="187"/>
                  <a:pt x="121" y="187"/>
                </a:cubicBezTo>
                <a:cubicBezTo>
                  <a:pt x="121" y="187"/>
                  <a:pt x="121" y="187"/>
                  <a:pt x="120" y="188"/>
                </a:cubicBezTo>
                <a:cubicBezTo>
                  <a:pt x="119" y="188"/>
                  <a:pt x="119" y="188"/>
                  <a:pt x="119" y="188"/>
                </a:cubicBezTo>
                <a:cubicBezTo>
                  <a:pt x="119" y="188"/>
                  <a:pt x="119" y="188"/>
                  <a:pt x="118" y="188"/>
                </a:cubicBezTo>
                <a:cubicBezTo>
                  <a:pt x="118" y="189"/>
                  <a:pt x="117" y="189"/>
                  <a:pt x="117" y="189"/>
                </a:cubicBezTo>
                <a:cubicBezTo>
                  <a:pt x="117" y="189"/>
                  <a:pt x="117" y="189"/>
                  <a:pt x="117" y="189"/>
                </a:cubicBezTo>
                <a:cubicBezTo>
                  <a:pt x="117" y="189"/>
                  <a:pt x="117" y="189"/>
                  <a:pt x="117" y="190"/>
                </a:cubicBezTo>
                <a:cubicBezTo>
                  <a:pt x="117" y="190"/>
                  <a:pt x="116" y="190"/>
                  <a:pt x="116" y="190"/>
                </a:cubicBezTo>
                <a:cubicBezTo>
                  <a:pt x="116" y="190"/>
                  <a:pt x="116" y="190"/>
                  <a:pt x="116" y="190"/>
                </a:cubicBezTo>
                <a:cubicBezTo>
                  <a:pt x="116" y="190"/>
                  <a:pt x="115" y="190"/>
                  <a:pt x="115" y="190"/>
                </a:cubicBezTo>
                <a:cubicBezTo>
                  <a:pt x="115" y="190"/>
                  <a:pt x="115" y="190"/>
                  <a:pt x="115" y="189"/>
                </a:cubicBezTo>
                <a:cubicBezTo>
                  <a:pt x="114" y="189"/>
                  <a:pt x="114" y="189"/>
                  <a:pt x="114" y="189"/>
                </a:cubicBezTo>
                <a:cubicBezTo>
                  <a:pt x="114" y="189"/>
                  <a:pt x="113" y="188"/>
                  <a:pt x="114" y="188"/>
                </a:cubicBezTo>
                <a:cubicBezTo>
                  <a:pt x="114" y="188"/>
                  <a:pt x="114" y="188"/>
                  <a:pt x="114" y="188"/>
                </a:cubicBezTo>
                <a:cubicBezTo>
                  <a:pt x="114" y="188"/>
                  <a:pt x="114" y="187"/>
                  <a:pt x="114" y="187"/>
                </a:cubicBezTo>
                <a:cubicBezTo>
                  <a:pt x="114" y="187"/>
                  <a:pt x="114" y="187"/>
                  <a:pt x="114" y="187"/>
                </a:cubicBezTo>
                <a:cubicBezTo>
                  <a:pt x="114" y="187"/>
                  <a:pt x="114" y="187"/>
                  <a:pt x="114" y="187"/>
                </a:cubicBezTo>
                <a:cubicBezTo>
                  <a:pt x="114" y="187"/>
                  <a:pt x="113" y="187"/>
                  <a:pt x="113" y="187"/>
                </a:cubicBezTo>
                <a:cubicBezTo>
                  <a:pt x="113" y="187"/>
                  <a:pt x="113" y="187"/>
                  <a:pt x="113" y="187"/>
                </a:cubicBezTo>
                <a:cubicBezTo>
                  <a:pt x="113" y="187"/>
                  <a:pt x="113" y="186"/>
                  <a:pt x="112" y="186"/>
                </a:cubicBezTo>
                <a:cubicBezTo>
                  <a:pt x="112" y="186"/>
                  <a:pt x="112" y="186"/>
                  <a:pt x="112" y="186"/>
                </a:cubicBezTo>
                <a:cubicBezTo>
                  <a:pt x="112" y="186"/>
                  <a:pt x="111" y="186"/>
                  <a:pt x="111" y="187"/>
                </a:cubicBezTo>
                <a:cubicBezTo>
                  <a:pt x="111" y="187"/>
                  <a:pt x="111" y="187"/>
                  <a:pt x="111" y="187"/>
                </a:cubicBezTo>
                <a:cubicBezTo>
                  <a:pt x="111" y="187"/>
                  <a:pt x="111" y="188"/>
                  <a:pt x="110" y="188"/>
                </a:cubicBezTo>
                <a:cubicBezTo>
                  <a:pt x="110" y="188"/>
                  <a:pt x="110" y="189"/>
                  <a:pt x="110" y="189"/>
                </a:cubicBezTo>
                <a:cubicBezTo>
                  <a:pt x="109" y="189"/>
                  <a:pt x="109" y="188"/>
                  <a:pt x="109" y="188"/>
                </a:cubicBezTo>
                <a:cubicBezTo>
                  <a:pt x="109" y="188"/>
                  <a:pt x="109" y="187"/>
                  <a:pt x="109" y="187"/>
                </a:cubicBezTo>
                <a:cubicBezTo>
                  <a:pt x="109" y="187"/>
                  <a:pt x="109" y="187"/>
                  <a:pt x="109" y="186"/>
                </a:cubicBezTo>
                <a:cubicBezTo>
                  <a:pt x="109" y="186"/>
                  <a:pt x="108" y="186"/>
                  <a:pt x="108" y="186"/>
                </a:cubicBezTo>
                <a:cubicBezTo>
                  <a:pt x="108" y="186"/>
                  <a:pt x="108" y="186"/>
                  <a:pt x="108" y="186"/>
                </a:cubicBezTo>
                <a:cubicBezTo>
                  <a:pt x="108" y="186"/>
                  <a:pt x="108" y="186"/>
                  <a:pt x="108" y="186"/>
                </a:cubicBezTo>
                <a:cubicBezTo>
                  <a:pt x="108" y="186"/>
                  <a:pt x="108" y="187"/>
                  <a:pt x="108" y="187"/>
                </a:cubicBezTo>
                <a:cubicBezTo>
                  <a:pt x="108" y="187"/>
                  <a:pt x="108" y="187"/>
                  <a:pt x="108" y="188"/>
                </a:cubicBezTo>
                <a:cubicBezTo>
                  <a:pt x="108" y="188"/>
                  <a:pt x="108" y="188"/>
                  <a:pt x="108" y="188"/>
                </a:cubicBezTo>
                <a:cubicBezTo>
                  <a:pt x="108" y="189"/>
                  <a:pt x="108" y="189"/>
                  <a:pt x="107" y="189"/>
                </a:cubicBezTo>
                <a:cubicBezTo>
                  <a:pt x="107" y="189"/>
                  <a:pt x="107" y="188"/>
                  <a:pt x="107" y="188"/>
                </a:cubicBezTo>
                <a:cubicBezTo>
                  <a:pt x="107" y="188"/>
                  <a:pt x="106" y="188"/>
                  <a:pt x="106" y="188"/>
                </a:cubicBezTo>
                <a:cubicBezTo>
                  <a:pt x="106" y="187"/>
                  <a:pt x="106" y="187"/>
                  <a:pt x="105" y="187"/>
                </a:cubicBezTo>
                <a:cubicBezTo>
                  <a:pt x="105" y="187"/>
                  <a:pt x="105" y="187"/>
                  <a:pt x="105" y="187"/>
                </a:cubicBezTo>
                <a:cubicBezTo>
                  <a:pt x="104" y="187"/>
                  <a:pt x="104" y="186"/>
                  <a:pt x="104" y="186"/>
                </a:cubicBezTo>
                <a:cubicBezTo>
                  <a:pt x="104" y="186"/>
                  <a:pt x="103" y="186"/>
                  <a:pt x="103" y="186"/>
                </a:cubicBezTo>
                <a:cubicBezTo>
                  <a:pt x="103" y="185"/>
                  <a:pt x="102" y="185"/>
                  <a:pt x="102" y="185"/>
                </a:cubicBezTo>
                <a:cubicBezTo>
                  <a:pt x="102" y="185"/>
                  <a:pt x="102" y="185"/>
                  <a:pt x="102" y="185"/>
                </a:cubicBezTo>
                <a:cubicBezTo>
                  <a:pt x="102" y="185"/>
                  <a:pt x="102" y="185"/>
                  <a:pt x="102" y="185"/>
                </a:cubicBezTo>
                <a:cubicBezTo>
                  <a:pt x="102" y="185"/>
                  <a:pt x="102" y="185"/>
                  <a:pt x="102" y="185"/>
                </a:cubicBezTo>
                <a:cubicBezTo>
                  <a:pt x="102" y="185"/>
                  <a:pt x="102" y="186"/>
                  <a:pt x="102" y="186"/>
                </a:cubicBezTo>
                <a:cubicBezTo>
                  <a:pt x="103" y="186"/>
                  <a:pt x="103" y="186"/>
                  <a:pt x="103" y="186"/>
                </a:cubicBezTo>
                <a:cubicBezTo>
                  <a:pt x="103" y="187"/>
                  <a:pt x="104" y="187"/>
                  <a:pt x="104" y="187"/>
                </a:cubicBezTo>
                <a:cubicBezTo>
                  <a:pt x="104" y="187"/>
                  <a:pt x="104" y="187"/>
                  <a:pt x="104" y="188"/>
                </a:cubicBezTo>
                <a:cubicBezTo>
                  <a:pt x="104" y="188"/>
                  <a:pt x="104" y="188"/>
                  <a:pt x="103" y="188"/>
                </a:cubicBezTo>
                <a:cubicBezTo>
                  <a:pt x="103" y="189"/>
                  <a:pt x="103" y="189"/>
                  <a:pt x="103" y="189"/>
                </a:cubicBezTo>
                <a:cubicBezTo>
                  <a:pt x="102" y="189"/>
                  <a:pt x="102" y="189"/>
                  <a:pt x="102" y="189"/>
                </a:cubicBezTo>
                <a:cubicBezTo>
                  <a:pt x="102" y="189"/>
                  <a:pt x="102" y="189"/>
                  <a:pt x="102" y="189"/>
                </a:cubicBezTo>
                <a:cubicBezTo>
                  <a:pt x="102" y="189"/>
                  <a:pt x="102" y="189"/>
                  <a:pt x="101" y="189"/>
                </a:cubicBezTo>
                <a:cubicBezTo>
                  <a:pt x="101" y="189"/>
                  <a:pt x="101" y="190"/>
                  <a:pt x="101" y="190"/>
                </a:cubicBezTo>
                <a:cubicBezTo>
                  <a:pt x="101" y="190"/>
                  <a:pt x="101" y="190"/>
                  <a:pt x="100" y="190"/>
                </a:cubicBezTo>
                <a:cubicBezTo>
                  <a:pt x="100" y="190"/>
                  <a:pt x="100" y="190"/>
                  <a:pt x="100" y="190"/>
                </a:cubicBezTo>
                <a:cubicBezTo>
                  <a:pt x="99" y="190"/>
                  <a:pt x="99" y="190"/>
                  <a:pt x="99" y="190"/>
                </a:cubicBezTo>
                <a:cubicBezTo>
                  <a:pt x="99" y="190"/>
                  <a:pt x="99" y="191"/>
                  <a:pt x="99" y="191"/>
                </a:cubicBezTo>
                <a:cubicBezTo>
                  <a:pt x="99" y="191"/>
                  <a:pt x="99" y="191"/>
                  <a:pt x="99" y="191"/>
                </a:cubicBezTo>
                <a:cubicBezTo>
                  <a:pt x="99" y="192"/>
                  <a:pt x="98" y="192"/>
                  <a:pt x="98" y="192"/>
                </a:cubicBezTo>
                <a:cubicBezTo>
                  <a:pt x="98" y="192"/>
                  <a:pt x="98" y="192"/>
                  <a:pt x="98" y="192"/>
                </a:cubicBezTo>
                <a:cubicBezTo>
                  <a:pt x="98" y="192"/>
                  <a:pt x="98" y="192"/>
                  <a:pt x="97" y="192"/>
                </a:cubicBezTo>
                <a:cubicBezTo>
                  <a:pt x="97" y="191"/>
                  <a:pt x="97" y="191"/>
                  <a:pt x="97" y="191"/>
                </a:cubicBezTo>
                <a:cubicBezTo>
                  <a:pt x="97" y="191"/>
                  <a:pt x="97" y="191"/>
                  <a:pt x="96" y="191"/>
                </a:cubicBezTo>
                <a:cubicBezTo>
                  <a:pt x="96" y="191"/>
                  <a:pt x="96" y="191"/>
                  <a:pt x="96" y="191"/>
                </a:cubicBezTo>
                <a:cubicBezTo>
                  <a:pt x="96" y="191"/>
                  <a:pt x="96" y="191"/>
                  <a:pt x="96" y="191"/>
                </a:cubicBezTo>
                <a:cubicBezTo>
                  <a:pt x="96" y="191"/>
                  <a:pt x="96" y="191"/>
                  <a:pt x="96" y="191"/>
                </a:cubicBezTo>
                <a:cubicBezTo>
                  <a:pt x="95" y="191"/>
                  <a:pt x="95" y="191"/>
                  <a:pt x="95" y="191"/>
                </a:cubicBezTo>
                <a:cubicBezTo>
                  <a:pt x="94" y="191"/>
                  <a:pt x="94" y="192"/>
                  <a:pt x="94" y="192"/>
                </a:cubicBezTo>
                <a:cubicBezTo>
                  <a:pt x="94" y="192"/>
                  <a:pt x="93" y="192"/>
                  <a:pt x="93" y="192"/>
                </a:cubicBezTo>
                <a:cubicBezTo>
                  <a:pt x="93" y="192"/>
                  <a:pt x="93" y="192"/>
                  <a:pt x="93" y="192"/>
                </a:cubicBezTo>
                <a:cubicBezTo>
                  <a:pt x="92" y="192"/>
                  <a:pt x="92" y="192"/>
                  <a:pt x="92" y="192"/>
                </a:cubicBezTo>
                <a:cubicBezTo>
                  <a:pt x="92" y="192"/>
                  <a:pt x="91" y="192"/>
                  <a:pt x="91" y="192"/>
                </a:cubicBezTo>
                <a:cubicBezTo>
                  <a:pt x="91" y="192"/>
                  <a:pt x="91" y="192"/>
                  <a:pt x="91" y="192"/>
                </a:cubicBezTo>
                <a:cubicBezTo>
                  <a:pt x="91" y="192"/>
                  <a:pt x="91" y="192"/>
                  <a:pt x="90" y="192"/>
                </a:cubicBezTo>
                <a:cubicBezTo>
                  <a:pt x="90" y="193"/>
                  <a:pt x="90" y="193"/>
                  <a:pt x="90" y="193"/>
                </a:cubicBezTo>
                <a:cubicBezTo>
                  <a:pt x="90" y="193"/>
                  <a:pt x="90" y="193"/>
                  <a:pt x="90" y="193"/>
                </a:cubicBezTo>
                <a:cubicBezTo>
                  <a:pt x="89" y="193"/>
                  <a:pt x="89" y="193"/>
                  <a:pt x="89" y="193"/>
                </a:cubicBezTo>
                <a:cubicBezTo>
                  <a:pt x="89" y="193"/>
                  <a:pt x="89" y="193"/>
                  <a:pt x="89" y="192"/>
                </a:cubicBezTo>
                <a:cubicBezTo>
                  <a:pt x="89" y="192"/>
                  <a:pt x="89" y="192"/>
                  <a:pt x="88" y="192"/>
                </a:cubicBezTo>
                <a:cubicBezTo>
                  <a:pt x="88" y="192"/>
                  <a:pt x="88" y="192"/>
                  <a:pt x="88" y="192"/>
                </a:cubicBezTo>
                <a:cubicBezTo>
                  <a:pt x="88" y="192"/>
                  <a:pt x="88" y="192"/>
                  <a:pt x="88" y="192"/>
                </a:cubicBezTo>
                <a:cubicBezTo>
                  <a:pt x="88" y="192"/>
                  <a:pt x="87" y="192"/>
                  <a:pt x="87" y="192"/>
                </a:cubicBezTo>
                <a:cubicBezTo>
                  <a:pt x="87" y="192"/>
                  <a:pt x="87" y="192"/>
                  <a:pt x="87" y="192"/>
                </a:cubicBezTo>
                <a:cubicBezTo>
                  <a:pt x="87" y="192"/>
                  <a:pt x="87" y="192"/>
                  <a:pt x="87" y="192"/>
                </a:cubicBezTo>
                <a:cubicBezTo>
                  <a:pt x="87" y="192"/>
                  <a:pt x="87" y="192"/>
                  <a:pt x="87" y="192"/>
                </a:cubicBezTo>
                <a:cubicBezTo>
                  <a:pt x="87" y="192"/>
                  <a:pt x="87" y="192"/>
                  <a:pt x="87" y="192"/>
                </a:cubicBezTo>
                <a:cubicBezTo>
                  <a:pt x="87" y="192"/>
                  <a:pt x="87" y="192"/>
                  <a:pt x="87" y="192"/>
                </a:cubicBezTo>
                <a:cubicBezTo>
                  <a:pt x="87" y="192"/>
                  <a:pt x="87" y="192"/>
                  <a:pt x="87" y="193"/>
                </a:cubicBezTo>
                <a:cubicBezTo>
                  <a:pt x="87" y="193"/>
                  <a:pt x="87" y="193"/>
                  <a:pt x="88" y="193"/>
                </a:cubicBezTo>
                <a:cubicBezTo>
                  <a:pt x="88" y="193"/>
                  <a:pt x="88" y="193"/>
                  <a:pt x="88" y="193"/>
                </a:cubicBezTo>
                <a:cubicBezTo>
                  <a:pt x="88" y="194"/>
                  <a:pt x="89" y="194"/>
                  <a:pt x="89" y="194"/>
                </a:cubicBezTo>
                <a:cubicBezTo>
                  <a:pt x="89" y="194"/>
                  <a:pt x="89" y="194"/>
                  <a:pt x="89" y="194"/>
                </a:cubicBezTo>
                <a:cubicBezTo>
                  <a:pt x="89" y="194"/>
                  <a:pt x="89" y="195"/>
                  <a:pt x="89" y="195"/>
                </a:cubicBezTo>
                <a:cubicBezTo>
                  <a:pt x="90" y="195"/>
                  <a:pt x="89" y="195"/>
                  <a:pt x="89" y="195"/>
                </a:cubicBezTo>
                <a:cubicBezTo>
                  <a:pt x="89" y="196"/>
                  <a:pt x="89" y="196"/>
                  <a:pt x="89" y="196"/>
                </a:cubicBezTo>
                <a:cubicBezTo>
                  <a:pt x="89" y="196"/>
                  <a:pt x="89" y="196"/>
                  <a:pt x="89" y="197"/>
                </a:cubicBezTo>
                <a:cubicBezTo>
                  <a:pt x="89" y="197"/>
                  <a:pt x="88" y="197"/>
                  <a:pt x="88" y="197"/>
                </a:cubicBezTo>
                <a:cubicBezTo>
                  <a:pt x="88" y="197"/>
                  <a:pt x="88" y="197"/>
                  <a:pt x="87" y="197"/>
                </a:cubicBezTo>
                <a:cubicBezTo>
                  <a:pt x="87" y="197"/>
                  <a:pt x="87" y="197"/>
                  <a:pt x="87" y="197"/>
                </a:cubicBezTo>
                <a:cubicBezTo>
                  <a:pt x="86" y="197"/>
                  <a:pt x="86" y="197"/>
                  <a:pt x="85" y="197"/>
                </a:cubicBezTo>
                <a:cubicBezTo>
                  <a:pt x="85" y="196"/>
                  <a:pt x="85" y="196"/>
                  <a:pt x="84" y="196"/>
                </a:cubicBezTo>
                <a:cubicBezTo>
                  <a:pt x="84" y="196"/>
                  <a:pt x="84" y="196"/>
                  <a:pt x="84" y="196"/>
                </a:cubicBezTo>
                <a:cubicBezTo>
                  <a:pt x="84" y="196"/>
                  <a:pt x="83" y="196"/>
                  <a:pt x="83" y="196"/>
                </a:cubicBezTo>
                <a:cubicBezTo>
                  <a:pt x="83" y="196"/>
                  <a:pt x="82" y="196"/>
                  <a:pt x="82" y="196"/>
                </a:cubicBezTo>
                <a:cubicBezTo>
                  <a:pt x="81" y="196"/>
                  <a:pt x="81" y="196"/>
                  <a:pt x="81" y="196"/>
                </a:cubicBezTo>
                <a:cubicBezTo>
                  <a:pt x="80" y="196"/>
                  <a:pt x="80" y="196"/>
                  <a:pt x="80" y="195"/>
                </a:cubicBezTo>
                <a:cubicBezTo>
                  <a:pt x="79" y="195"/>
                  <a:pt x="79" y="195"/>
                  <a:pt x="79" y="195"/>
                </a:cubicBezTo>
                <a:cubicBezTo>
                  <a:pt x="79" y="195"/>
                  <a:pt x="79" y="195"/>
                  <a:pt x="78" y="196"/>
                </a:cubicBezTo>
                <a:cubicBezTo>
                  <a:pt x="78" y="196"/>
                  <a:pt x="78" y="196"/>
                  <a:pt x="78" y="196"/>
                </a:cubicBezTo>
                <a:cubicBezTo>
                  <a:pt x="78" y="197"/>
                  <a:pt x="77" y="197"/>
                  <a:pt x="77" y="197"/>
                </a:cubicBezTo>
                <a:cubicBezTo>
                  <a:pt x="77" y="197"/>
                  <a:pt x="77" y="197"/>
                  <a:pt x="78" y="197"/>
                </a:cubicBezTo>
                <a:cubicBezTo>
                  <a:pt x="78" y="198"/>
                  <a:pt x="78" y="198"/>
                  <a:pt x="78" y="198"/>
                </a:cubicBezTo>
                <a:cubicBezTo>
                  <a:pt x="78" y="198"/>
                  <a:pt x="78" y="199"/>
                  <a:pt x="78" y="199"/>
                </a:cubicBezTo>
                <a:cubicBezTo>
                  <a:pt x="78" y="199"/>
                  <a:pt x="78" y="199"/>
                  <a:pt x="78" y="199"/>
                </a:cubicBezTo>
                <a:cubicBezTo>
                  <a:pt x="78" y="199"/>
                  <a:pt x="77" y="199"/>
                  <a:pt x="77" y="199"/>
                </a:cubicBezTo>
                <a:cubicBezTo>
                  <a:pt x="77" y="199"/>
                  <a:pt x="77" y="199"/>
                  <a:pt x="77" y="199"/>
                </a:cubicBezTo>
                <a:cubicBezTo>
                  <a:pt x="77" y="198"/>
                  <a:pt x="77" y="198"/>
                  <a:pt x="77" y="198"/>
                </a:cubicBezTo>
                <a:cubicBezTo>
                  <a:pt x="76" y="197"/>
                  <a:pt x="76" y="197"/>
                  <a:pt x="76" y="197"/>
                </a:cubicBezTo>
                <a:cubicBezTo>
                  <a:pt x="76" y="197"/>
                  <a:pt x="76" y="197"/>
                  <a:pt x="75" y="197"/>
                </a:cubicBezTo>
                <a:cubicBezTo>
                  <a:pt x="75" y="196"/>
                  <a:pt x="75" y="196"/>
                  <a:pt x="74" y="196"/>
                </a:cubicBezTo>
                <a:cubicBezTo>
                  <a:pt x="74" y="196"/>
                  <a:pt x="74" y="195"/>
                  <a:pt x="74" y="195"/>
                </a:cubicBezTo>
                <a:cubicBezTo>
                  <a:pt x="73" y="195"/>
                  <a:pt x="73" y="195"/>
                  <a:pt x="73" y="195"/>
                </a:cubicBezTo>
                <a:cubicBezTo>
                  <a:pt x="72" y="194"/>
                  <a:pt x="72" y="194"/>
                  <a:pt x="72" y="194"/>
                </a:cubicBezTo>
                <a:cubicBezTo>
                  <a:pt x="71" y="194"/>
                  <a:pt x="71" y="194"/>
                  <a:pt x="71" y="194"/>
                </a:cubicBezTo>
                <a:cubicBezTo>
                  <a:pt x="70" y="193"/>
                  <a:pt x="70" y="193"/>
                  <a:pt x="69" y="193"/>
                </a:cubicBezTo>
                <a:cubicBezTo>
                  <a:pt x="69" y="193"/>
                  <a:pt x="69" y="193"/>
                  <a:pt x="69" y="193"/>
                </a:cubicBezTo>
                <a:cubicBezTo>
                  <a:pt x="68" y="193"/>
                  <a:pt x="68" y="193"/>
                  <a:pt x="68" y="193"/>
                </a:cubicBezTo>
                <a:cubicBezTo>
                  <a:pt x="67" y="193"/>
                  <a:pt x="67" y="192"/>
                  <a:pt x="67" y="192"/>
                </a:cubicBezTo>
                <a:cubicBezTo>
                  <a:pt x="67" y="192"/>
                  <a:pt x="67" y="192"/>
                  <a:pt x="66" y="192"/>
                </a:cubicBezTo>
                <a:cubicBezTo>
                  <a:pt x="66" y="192"/>
                  <a:pt x="66" y="192"/>
                  <a:pt x="66" y="192"/>
                </a:cubicBezTo>
                <a:cubicBezTo>
                  <a:pt x="66" y="192"/>
                  <a:pt x="66" y="192"/>
                  <a:pt x="66" y="192"/>
                </a:cubicBezTo>
                <a:cubicBezTo>
                  <a:pt x="66" y="192"/>
                  <a:pt x="66" y="192"/>
                  <a:pt x="66" y="192"/>
                </a:cubicBezTo>
                <a:cubicBezTo>
                  <a:pt x="66" y="192"/>
                  <a:pt x="66" y="192"/>
                  <a:pt x="66" y="192"/>
                </a:cubicBezTo>
                <a:cubicBezTo>
                  <a:pt x="66" y="193"/>
                  <a:pt x="65" y="193"/>
                  <a:pt x="65" y="193"/>
                </a:cubicBezTo>
                <a:cubicBezTo>
                  <a:pt x="65" y="193"/>
                  <a:pt x="65" y="193"/>
                  <a:pt x="65" y="193"/>
                </a:cubicBezTo>
                <a:cubicBezTo>
                  <a:pt x="64" y="193"/>
                  <a:pt x="64" y="193"/>
                  <a:pt x="64" y="193"/>
                </a:cubicBezTo>
                <a:cubicBezTo>
                  <a:pt x="63" y="193"/>
                  <a:pt x="63" y="193"/>
                  <a:pt x="63" y="193"/>
                </a:cubicBezTo>
                <a:cubicBezTo>
                  <a:pt x="63" y="193"/>
                  <a:pt x="63" y="193"/>
                  <a:pt x="62" y="193"/>
                </a:cubicBezTo>
                <a:cubicBezTo>
                  <a:pt x="62" y="194"/>
                  <a:pt x="62" y="194"/>
                  <a:pt x="62" y="194"/>
                </a:cubicBezTo>
                <a:cubicBezTo>
                  <a:pt x="62" y="194"/>
                  <a:pt x="61" y="194"/>
                  <a:pt x="61" y="194"/>
                </a:cubicBezTo>
                <a:cubicBezTo>
                  <a:pt x="61" y="194"/>
                  <a:pt x="61" y="194"/>
                  <a:pt x="60" y="194"/>
                </a:cubicBezTo>
                <a:cubicBezTo>
                  <a:pt x="60" y="194"/>
                  <a:pt x="60" y="194"/>
                  <a:pt x="60" y="194"/>
                </a:cubicBezTo>
                <a:cubicBezTo>
                  <a:pt x="59" y="194"/>
                  <a:pt x="59" y="195"/>
                  <a:pt x="59" y="195"/>
                </a:cubicBezTo>
                <a:cubicBezTo>
                  <a:pt x="58" y="195"/>
                  <a:pt x="58" y="195"/>
                  <a:pt x="58" y="195"/>
                </a:cubicBezTo>
                <a:cubicBezTo>
                  <a:pt x="58" y="195"/>
                  <a:pt x="58" y="196"/>
                  <a:pt x="57" y="196"/>
                </a:cubicBezTo>
                <a:cubicBezTo>
                  <a:pt x="57" y="196"/>
                  <a:pt x="57" y="196"/>
                  <a:pt x="57" y="196"/>
                </a:cubicBezTo>
                <a:cubicBezTo>
                  <a:pt x="56" y="196"/>
                  <a:pt x="56" y="196"/>
                  <a:pt x="56" y="196"/>
                </a:cubicBezTo>
                <a:cubicBezTo>
                  <a:pt x="56" y="197"/>
                  <a:pt x="56" y="197"/>
                  <a:pt x="55" y="197"/>
                </a:cubicBezTo>
                <a:cubicBezTo>
                  <a:pt x="55" y="197"/>
                  <a:pt x="55" y="197"/>
                  <a:pt x="54" y="196"/>
                </a:cubicBezTo>
                <a:cubicBezTo>
                  <a:pt x="54" y="196"/>
                  <a:pt x="54" y="196"/>
                  <a:pt x="54" y="195"/>
                </a:cubicBezTo>
                <a:cubicBezTo>
                  <a:pt x="54" y="195"/>
                  <a:pt x="54" y="195"/>
                  <a:pt x="54" y="195"/>
                </a:cubicBezTo>
                <a:cubicBezTo>
                  <a:pt x="54" y="195"/>
                  <a:pt x="54" y="195"/>
                  <a:pt x="54" y="195"/>
                </a:cubicBezTo>
                <a:cubicBezTo>
                  <a:pt x="54" y="196"/>
                  <a:pt x="54" y="196"/>
                  <a:pt x="54" y="196"/>
                </a:cubicBezTo>
                <a:cubicBezTo>
                  <a:pt x="54" y="197"/>
                  <a:pt x="54" y="197"/>
                  <a:pt x="54" y="197"/>
                </a:cubicBezTo>
                <a:cubicBezTo>
                  <a:pt x="54" y="198"/>
                  <a:pt x="54" y="198"/>
                  <a:pt x="53" y="198"/>
                </a:cubicBezTo>
                <a:cubicBezTo>
                  <a:pt x="53" y="199"/>
                  <a:pt x="53" y="199"/>
                  <a:pt x="53" y="200"/>
                </a:cubicBezTo>
                <a:cubicBezTo>
                  <a:pt x="53" y="200"/>
                  <a:pt x="53" y="200"/>
                  <a:pt x="53" y="200"/>
                </a:cubicBezTo>
                <a:cubicBezTo>
                  <a:pt x="53" y="201"/>
                  <a:pt x="53" y="201"/>
                  <a:pt x="53" y="201"/>
                </a:cubicBezTo>
                <a:cubicBezTo>
                  <a:pt x="53" y="202"/>
                  <a:pt x="53" y="202"/>
                  <a:pt x="53" y="202"/>
                </a:cubicBezTo>
                <a:cubicBezTo>
                  <a:pt x="53" y="202"/>
                  <a:pt x="53" y="202"/>
                  <a:pt x="53" y="202"/>
                </a:cubicBezTo>
                <a:cubicBezTo>
                  <a:pt x="53" y="203"/>
                  <a:pt x="53" y="203"/>
                  <a:pt x="53" y="203"/>
                </a:cubicBezTo>
                <a:cubicBezTo>
                  <a:pt x="53" y="203"/>
                  <a:pt x="52" y="203"/>
                  <a:pt x="52" y="203"/>
                </a:cubicBezTo>
                <a:cubicBezTo>
                  <a:pt x="52" y="203"/>
                  <a:pt x="52" y="203"/>
                  <a:pt x="52" y="203"/>
                </a:cubicBezTo>
                <a:cubicBezTo>
                  <a:pt x="52" y="203"/>
                  <a:pt x="52" y="204"/>
                  <a:pt x="52" y="204"/>
                </a:cubicBezTo>
                <a:cubicBezTo>
                  <a:pt x="52" y="204"/>
                  <a:pt x="52" y="204"/>
                  <a:pt x="52" y="204"/>
                </a:cubicBezTo>
                <a:cubicBezTo>
                  <a:pt x="52" y="204"/>
                  <a:pt x="52" y="204"/>
                  <a:pt x="52" y="204"/>
                </a:cubicBezTo>
                <a:cubicBezTo>
                  <a:pt x="52" y="204"/>
                  <a:pt x="53" y="205"/>
                  <a:pt x="53" y="205"/>
                </a:cubicBezTo>
                <a:cubicBezTo>
                  <a:pt x="53" y="205"/>
                  <a:pt x="53" y="206"/>
                  <a:pt x="53" y="206"/>
                </a:cubicBezTo>
                <a:cubicBezTo>
                  <a:pt x="53" y="206"/>
                  <a:pt x="52" y="206"/>
                  <a:pt x="52" y="206"/>
                </a:cubicBezTo>
                <a:cubicBezTo>
                  <a:pt x="52" y="207"/>
                  <a:pt x="52" y="207"/>
                  <a:pt x="52" y="207"/>
                </a:cubicBezTo>
                <a:cubicBezTo>
                  <a:pt x="51" y="207"/>
                  <a:pt x="51" y="207"/>
                  <a:pt x="51" y="207"/>
                </a:cubicBezTo>
                <a:cubicBezTo>
                  <a:pt x="51" y="207"/>
                  <a:pt x="51" y="208"/>
                  <a:pt x="51" y="208"/>
                </a:cubicBezTo>
                <a:cubicBezTo>
                  <a:pt x="50" y="208"/>
                  <a:pt x="50" y="208"/>
                  <a:pt x="50" y="208"/>
                </a:cubicBezTo>
                <a:cubicBezTo>
                  <a:pt x="50" y="208"/>
                  <a:pt x="50" y="209"/>
                  <a:pt x="50" y="209"/>
                </a:cubicBezTo>
                <a:cubicBezTo>
                  <a:pt x="50" y="209"/>
                  <a:pt x="49" y="209"/>
                  <a:pt x="49" y="210"/>
                </a:cubicBezTo>
                <a:cubicBezTo>
                  <a:pt x="49" y="210"/>
                  <a:pt x="49" y="210"/>
                  <a:pt x="49" y="210"/>
                </a:cubicBezTo>
                <a:cubicBezTo>
                  <a:pt x="49" y="211"/>
                  <a:pt x="49" y="211"/>
                  <a:pt x="49" y="211"/>
                </a:cubicBezTo>
                <a:cubicBezTo>
                  <a:pt x="49" y="211"/>
                  <a:pt x="49" y="212"/>
                  <a:pt x="48" y="212"/>
                </a:cubicBezTo>
                <a:cubicBezTo>
                  <a:pt x="48" y="212"/>
                  <a:pt x="48" y="212"/>
                  <a:pt x="47" y="212"/>
                </a:cubicBezTo>
                <a:cubicBezTo>
                  <a:pt x="47" y="212"/>
                  <a:pt x="47" y="212"/>
                  <a:pt x="47" y="212"/>
                </a:cubicBezTo>
                <a:cubicBezTo>
                  <a:pt x="47" y="212"/>
                  <a:pt x="47" y="212"/>
                  <a:pt x="47" y="212"/>
                </a:cubicBezTo>
                <a:cubicBezTo>
                  <a:pt x="46" y="212"/>
                  <a:pt x="46" y="212"/>
                  <a:pt x="46" y="212"/>
                </a:cubicBezTo>
                <a:cubicBezTo>
                  <a:pt x="46" y="212"/>
                  <a:pt x="46" y="212"/>
                  <a:pt x="45" y="212"/>
                </a:cubicBezTo>
                <a:cubicBezTo>
                  <a:pt x="45" y="212"/>
                  <a:pt x="44" y="211"/>
                  <a:pt x="44" y="211"/>
                </a:cubicBezTo>
                <a:cubicBezTo>
                  <a:pt x="44" y="211"/>
                  <a:pt x="44" y="210"/>
                  <a:pt x="44" y="210"/>
                </a:cubicBezTo>
                <a:cubicBezTo>
                  <a:pt x="44" y="210"/>
                  <a:pt x="43" y="209"/>
                  <a:pt x="43" y="209"/>
                </a:cubicBezTo>
                <a:cubicBezTo>
                  <a:pt x="43" y="209"/>
                  <a:pt x="43" y="209"/>
                  <a:pt x="43" y="209"/>
                </a:cubicBezTo>
                <a:cubicBezTo>
                  <a:pt x="42" y="209"/>
                  <a:pt x="42" y="208"/>
                  <a:pt x="42" y="208"/>
                </a:cubicBezTo>
                <a:cubicBezTo>
                  <a:pt x="42" y="208"/>
                  <a:pt x="42" y="208"/>
                  <a:pt x="41" y="208"/>
                </a:cubicBezTo>
                <a:cubicBezTo>
                  <a:pt x="41" y="208"/>
                  <a:pt x="41" y="209"/>
                  <a:pt x="41" y="209"/>
                </a:cubicBezTo>
                <a:cubicBezTo>
                  <a:pt x="40" y="209"/>
                  <a:pt x="40" y="209"/>
                  <a:pt x="40" y="209"/>
                </a:cubicBezTo>
                <a:cubicBezTo>
                  <a:pt x="40" y="209"/>
                  <a:pt x="39" y="209"/>
                  <a:pt x="39" y="208"/>
                </a:cubicBezTo>
                <a:cubicBezTo>
                  <a:pt x="39" y="208"/>
                  <a:pt x="39" y="208"/>
                  <a:pt x="38" y="208"/>
                </a:cubicBezTo>
                <a:cubicBezTo>
                  <a:pt x="38" y="207"/>
                  <a:pt x="38" y="207"/>
                  <a:pt x="38" y="207"/>
                </a:cubicBezTo>
                <a:cubicBezTo>
                  <a:pt x="38" y="207"/>
                  <a:pt x="38" y="207"/>
                  <a:pt x="38" y="206"/>
                </a:cubicBezTo>
                <a:cubicBezTo>
                  <a:pt x="38" y="206"/>
                  <a:pt x="37" y="206"/>
                  <a:pt x="37" y="206"/>
                </a:cubicBezTo>
                <a:cubicBezTo>
                  <a:pt x="37" y="206"/>
                  <a:pt x="36" y="206"/>
                  <a:pt x="36" y="206"/>
                </a:cubicBezTo>
                <a:cubicBezTo>
                  <a:pt x="36" y="205"/>
                  <a:pt x="36" y="205"/>
                  <a:pt x="36" y="205"/>
                </a:cubicBezTo>
                <a:cubicBezTo>
                  <a:pt x="36" y="204"/>
                  <a:pt x="36" y="204"/>
                  <a:pt x="37" y="204"/>
                </a:cubicBezTo>
                <a:cubicBezTo>
                  <a:pt x="37" y="204"/>
                  <a:pt x="37" y="203"/>
                  <a:pt x="37" y="203"/>
                </a:cubicBezTo>
                <a:cubicBezTo>
                  <a:pt x="37" y="203"/>
                  <a:pt x="37" y="203"/>
                  <a:pt x="36" y="203"/>
                </a:cubicBezTo>
                <a:cubicBezTo>
                  <a:pt x="36" y="203"/>
                  <a:pt x="36" y="203"/>
                  <a:pt x="36" y="203"/>
                </a:cubicBezTo>
                <a:cubicBezTo>
                  <a:pt x="36" y="203"/>
                  <a:pt x="36" y="203"/>
                  <a:pt x="36" y="203"/>
                </a:cubicBezTo>
                <a:cubicBezTo>
                  <a:pt x="36" y="204"/>
                  <a:pt x="36" y="204"/>
                  <a:pt x="36" y="204"/>
                </a:cubicBezTo>
                <a:cubicBezTo>
                  <a:pt x="36" y="204"/>
                  <a:pt x="36" y="204"/>
                  <a:pt x="36" y="204"/>
                </a:cubicBezTo>
                <a:cubicBezTo>
                  <a:pt x="36" y="204"/>
                  <a:pt x="36" y="204"/>
                  <a:pt x="36" y="204"/>
                </a:cubicBezTo>
                <a:cubicBezTo>
                  <a:pt x="36" y="204"/>
                  <a:pt x="36" y="205"/>
                  <a:pt x="35" y="205"/>
                </a:cubicBezTo>
                <a:cubicBezTo>
                  <a:pt x="35" y="205"/>
                  <a:pt x="35" y="205"/>
                  <a:pt x="35" y="205"/>
                </a:cubicBezTo>
                <a:cubicBezTo>
                  <a:pt x="35" y="205"/>
                  <a:pt x="35" y="205"/>
                  <a:pt x="35" y="205"/>
                </a:cubicBezTo>
                <a:cubicBezTo>
                  <a:pt x="35" y="205"/>
                  <a:pt x="35" y="205"/>
                  <a:pt x="35" y="205"/>
                </a:cubicBezTo>
                <a:cubicBezTo>
                  <a:pt x="35" y="205"/>
                  <a:pt x="35" y="205"/>
                  <a:pt x="35" y="205"/>
                </a:cubicBezTo>
                <a:cubicBezTo>
                  <a:pt x="36" y="205"/>
                  <a:pt x="36" y="206"/>
                  <a:pt x="36" y="206"/>
                </a:cubicBezTo>
                <a:cubicBezTo>
                  <a:pt x="36" y="206"/>
                  <a:pt x="36" y="206"/>
                  <a:pt x="36" y="206"/>
                </a:cubicBezTo>
                <a:cubicBezTo>
                  <a:pt x="36" y="206"/>
                  <a:pt x="36" y="206"/>
                  <a:pt x="36" y="207"/>
                </a:cubicBezTo>
                <a:cubicBezTo>
                  <a:pt x="36" y="207"/>
                  <a:pt x="36" y="207"/>
                  <a:pt x="36" y="207"/>
                </a:cubicBezTo>
                <a:cubicBezTo>
                  <a:pt x="36" y="207"/>
                  <a:pt x="36" y="207"/>
                  <a:pt x="36" y="207"/>
                </a:cubicBezTo>
                <a:cubicBezTo>
                  <a:pt x="36" y="207"/>
                  <a:pt x="36" y="208"/>
                  <a:pt x="36" y="208"/>
                </a:cubicBezTo>
                <a:cubicBezTo>
                  <a:pt x="36" y="208"/>
                  <a:pt x="36" y="208"/>
                  <a:pt x="35" y="208"/>
                </a:cubicBezTo>
                <a:cubicBezTo>
                  <a:pt x="35" y="207"/>
                  <a:pt x="35" y="207"/>
                  <a:pt x="35" y="207"/>
                </a:cubicBezTo>
                <a:cubicBezTo>
                  <a:pt x="35" y="207"/>
                  <a:pt x="34" y="207"/>
                  <a:pt x="34" y="207"/>
                </a:cubicBezTo>
                <a:cubicBezTo>
                  <a:pt x="34" y="207"/>
                  <a:pt x="33" y="207"/>
                  <a:pt x="33" y="207"/>
                </a:cubicBezTo>
                <a:cubicBezTo>
                  <a:pt x="33" y="207"/>
                  <a:pt x="33" y="207"/>
                  <a:pt x="32" y="207"/>
                </a:cubicBezTo>
                <a:cubicBezTo>
                  <a:pt x="32" y="207"/>
                  <a:pt x="32" y="207"/>
                  <a:pt x="31" y="207"/>
                </a:cubicBezTo>
                <a:cubicBezTo>
                  <a:pt x="31" y="207"/>
                  <a:pt x="31" y="207"/>
                  <a:pt x="31" y="207"/>
                </a:cubicBezTo>
                <a:cubicBezTo>
                  <a:pt x="31" y="207"/>
                  <a:pt x="30" y="208"/>
                  <a:pt x="30" y="208"/>
                </a:cubicBezTo>
                <a:cubicBezTo>
                  <a:pt x="30" y="208"/>
                  <a:pt x="29" y="208"/>
                  <a:pt x="29" y="208"/>
                </a:cubicBezTo>
                <a:cubicBezTo>
                  <a:pt x="28" y="208"/>
                  <a:pt x="28" y="208"/>
                  <a:pt x="27" y="208"/>
                </a:cubicBezTo>
                <a:cubicBezTo>
                  <a:pt x="27" y="208"/>
                  <a:pt x="26" y="208"/>
                  <a:pt x="26" y="208"/>
                </a:cubicBezTo>
                <a:cubicBezTo>
                  <a:pt x="26" y="208"/>
                  <a:pt x="26" y="208"/>
                  <a:pt x="25" y="208"/>
                </a:cubicBezTo>
                <a:cubicBezTo>
                  <a:pt x="25" y="208"/>
                  <a:pt x="25" y="208"/>
                  <a:pt x="25" y="208"/>
                </a:cubicBezTo>
                <a:cubicBezTo>
                  <a:pt x="24" y="208"/>
                  <a:pt x="24" y="208"/>
                  <a:pt x="24" y="208"/>
                </a:cubicBezTo>
                <a:cubicBezTo>
                  <a:pt x="24" y="208"/>
                  <a:pt x="24" y="208"/>
                  <a:pt x="24" y="208"/>
                </a:cubicBezTo>
                <a:cubicBezTo>
                  <a:pt x="24" y="208"/>
                  <a:pt x="23" y="208"/>
                  <a:pt x="23" y="208"/>
                </a:cubicBezTo>
                <a:cubicBezTo>
                  <a:pt x="23" y="208"/>
                  <a:pt x="23" y="208"/>
                  <a:pt x="23" y="209"/>
                </a:cubicBezTo>
                <a:cubicBezTo>
                  <a:pt x="23" y="209"/>
                  <a:pt x="23" y="209"/>
                  <a:pt x="23" y="209"/>
                </a:cubicBezTo>
                <a:cubicBezTo>
                  <a:pt x="22" y="210"/>
                  <a:pt x="22" y="210"/>
                  <a:pt x="22" y="210"/>
                </a:cubicBezTo>
                <a:cubicBezTo>
                  <a:pt x="22" y="211"/>
                  <a:pt x="22" y="211"/>
                  <a:pt x="22" y="211"/>
                </a:cubicBezTo>
                <a:cubicBezTo>
                  <a:pt x="22" y="211"/>
                  <a:pt x="22" y="211"/>
                  <a:pt x="22" y="211"/>
                </a:cubicBezTo>
                <a:cubicBezTo>
                  <a:pt x="22" y="212"/>
                  <a:pt x="21" y="212"/>
                  <a:pt x="21" y="212"/>
                </a:cubicBezTo>
                <a:cubicBezTo>
                  <a:pt x="21" y="212"/>
                  <a:pt x="21" y="212"/>
                  <a:pt x="21" y="212"/>
                </a:cubicBezTo>
                <a:cubicBezTo>
                  <a:pt x="20" y="212"/>
                  <a:pt x="20" y="212"/>
                  <a:pt x="20" y="212"/>
                </a:cubicBezTo>
                <a:cubicBezTo>
                  <a:pt x="20" y="212"/>
                  <a:pt x="20" y="212"/>
                  <a:pt x="19" y="213"/>
                </a:cubicBezTo>
                <a:cubicBezTo>
                  <a:pt x="19" y="213"/>
                  <a:pt x="19" y="213"/>
                  <a:pt x="19" y="213"/>
                </a:cubicBezTo>
                <a:cubicBezTo>
                  <a:pt x="19" y="213"/>
                  <a:pt x="19" y="213"/>
                  <a:pt x="19" y="213"/>
                </a:cubicBezTo>
                <a:cubicBezTo>
                  <a:pt x="19" y="213"/>
                  <a:pt x="18" y="213"/>
                  <a:pt x="18" y="213"/>
                </a:cubicBezTo>
                <a:cubicBezTo>
                  <a:pt x="18" y="213"/>
                  <a:pt x="18" y="214"/>
                  <a:pt x="18" y="214"/>
                </a:cubicBezTo>
                <a:cubicBezTo>
                  <a:pt x="18" y="214"/>
                  <a:pt x="17" y="214"/>
                  <a:pt x="17" y="214"/>
                </a:cubicBezTo>
                <a:cubicBezTo>
                  <a:pt x="17" y="214"/>
                  <a:pt x="17" y="214"/>
                  <a:pt x="17" y="214"/>
                </a:cubicBezTo>
                <a:cubicBezTo>
                  <a:pt x="16" y="214"/>
                  <a:pt x="16" y="214"/>
                  <a:pt x="16" y="214"/>
                </a:cubicBezTo>
                <a:cubicBezTo>
                  <a:pt x="16" y="213"/>
                  <a:pt x="16" y="213"/>
                  <a:pt x="16" y="213"/>
                </a:cubicBezTo>
                <a:cubicBezTo>
                  <a:pt x="16" y="213"/>
                  <a:pt x="16" y="213"/>
                  <a:pt x="16" y="213"/>
                </a:cubicBezTo>
                <a:cubicBezTo>
                  <a:pt x="16" y="213"/>
                  <a:pt x="16" y="213"/>
                  <a:pt x="16" y="213"/>
                </a:cubicBezTo>
                <a:cubicBezTo>
                  <a:pt x="16" y="213"/>
                  <a:pt x="16" y="213"/>
                  <a:pt x="16" y="214"/>
                </a:cubicBezTo>
                <a:cubicBezTo>
                  <a:pt x="16" y="214"/>
                  <a:pt x="16" y="214"/>
                  <a:pt x="16" y="214"/>
                </a:cubicBezTo>
                <a:cubicBezTo>
                  <a:pt x="16" y="214"/>
                  <a:pt x="16" y="214"/>
                  <a:pt x="16" y="214"/>
                </a:cubicBezTo>
                <a:cubicBezTo>
                  <a:pt x="16" y="215"/>
                  <a:pt x="16" y="215"/>
                  <a:pt x="16" y="215"/>
                </a:cubicBezTo>
                <a:cubicBezTo>
                  <a:pt x="16" y="215"/>
                  <a:pt x="16" y="215"/>
                  <a:pt x="16" y="215"/>
                </a:cubicBezTo>
                <a:cubicBezTo>
                  <a:pt x="16" y="215"/>
                  <a:pt x="15" y="215"/>
                  <a:pt x="15" y="215"/>
                </a:cubicBezTo>
                <a:cubicBezTo>
                  <a:pt x="15" y="216"/>
                  <a:pt x="15" y="216"/>
                  <a:pt x="15" y="216"/>
                </a:cubicBezTo>
                <a:cubicBezTo>
                  <a:pt x="15" y="216"/>
                  <a:pt x="15" y="216"/>
                  <a:pt x="15" y="216"/>
                </a:cubicBezTo>
                <a:cubicBezTo>
                  <a:pt x="15" y="216"/>
                  <a:pt x="15" y="216"/>
                  <a:pt x="15" y="216"/>
                </a:cubicBezTo>
                <a:cubicBezTo>
                  <a:pt x="15" y="217"/>
                  <a:pt x="15" y="217"/>
                  <a:pt x="15" y="217"/>
                </a:cubicBezTo>
                <a:cubicBezTo>
                  <a:pt x="15" y="217"/>
                  <a:pt x="16" y="218"/>
                  <a:pt x="16" y="218"/>
                </a:cubicBezTo>
                <a:cubicBezTo>
                  <a:pt x="16" y="218"/>
                  <a:pt x="16" y="218"/>
                  <a:pt x="16" y="218"/>
                </a:cubicBezTo>
                <a:cubicBezTo>
                  <a:pt x="16" y="218"/>
                  <a:pt x="16" y="218"/>
                  <a:pt x="15" y="218"/>
                </a:cubicBezTo>
                <a:cubicBezTo>
                  <a:pt x="15" y="218"/>
                  <a:pt x="15" y="219"/>
                  <a:pt x="15" y="219"/>
                </a:cubicBezTo>
                <a:cubicBezTo>
                  <a:pt x="15" y="219"/>
                  <a:pt x="15" y="220"/>
                  <a:pt x="15" y="220"/>
                </a:cubicBezTo>
                <a:cubicBezTo>
                  <a:pt x="15" y="220"/>
                  <a:pt x="14" y="220"/>
                  <a:pt x="14" y="220"/>
                </a:cubicBezTo>
                <a:cubicBezTo>
                  <a:pt x="14" y="220"/>
                  <a:pt x="14" y="220"/>
                  <a:pt x="14" y="220"/>
                </a:cubicBezTo>
                <a:cubicBezTo>
                  <a:pt x="14" y="220"/>
                  <a:pt x="14" y="220"/>
                  <a:pt x="14" y="220"/>
                </a:cubicBezTo>
                <a:cubicBezTo>
                  <a:pt x="13" y="220"/>
                  <a:pt x="13" y="220"/>
                  <a:pt x="13" y="221"/>
                </a:cubicBezTo>
                <a:cubicBezTo>
                  <a:pt x="13" y="221"/>
                  <a:pt x="13" y="221"/>
                  <a:pt x="13" y="221"/>
                </a:cubicBezTo>
                <a:cubicBezTo>
                  <a:pt x="13" y="221"/>
                  <a:pt x="12" y="221"/>
                  <a:pt x="12" y="221"/>
                </a:cubicBezTo>
                <a:cubicBezTo>
                  <a:pt x="12" y="221"/>
                  <a:pt x="12" y="221"/>
                  <a:pt x="12" y="221"/>
                </a:cubicBezTo>
                <a:cubicBezTo>
                  <a:pt x="12" y="221"/>
                  <a:pt x="11" y="221"/>
                  <a:pt x="11" y="221"/>
                </a:cubicBezTo>
                <a:cubicBezTo>
                  <a:pt x="11" y="220"/>
                  <a:pt x="11" y="220"/>
                  <a:pt x="11" y="220"/>
                </a:cubicBezTo>
                <a:cubicBezTo>
                  <a:pt x="11" y="219"/>
                  <a:pt x="11" y="219"/>
                  <a:pt x="11" y="219"/>
                </a:cubicBezTo>
                <a:cubicBezTo>
                  <a:pt x="10" y="218"/>
                  <a:pt x="10" y="218"/>
                  <a:pt x="10" y="218"/>
                </a:cubicBezTo>
                <a:cubicBezTo>
                  <a:pt x="10" y="218"/>
                  <a:pt x="10" y="218"/>
                  <a:pt x="10" y="217"/>
                </a:cubicBezTo>
                <a:cubicBezTo>
                  <a:pt x="9" y="217"/>
                  <a:pt x="9" y="217"/>
                  <a:pt x="9" y="217"/>
                </a:cubicBezTo>
                <a:cubicBezTo>
                  <a:pt x="8" y="217"/>
                  <a:pt x="8" y="216"/>
                  <a:pt x="8" y="216"/>
                </a:cubicBezTo>
                <a:cubicBezTo>
                  <a:pt x="7" y="216"/>
                  <a:pt x="7" y="216"/>
                  <a:pt x="7" y="216"/>
                </a:cubicBezTo>
                <a:cubicBezTo>
                  <a:pt x="6" y="216"/>
                  <a:pt x="6" y="216"/>
                  <a:pt x="6" y="216"/>
                </a:cubicBezTo>
                <a:cubicBezTo>
                  <a:pt x="5" y="216"/>
                  <a:pt x="5" y="216"/>
                  <a:pt x="5" y="216"/>
                </a:cubicBezTo>
                <a:cubicBezTo>
                  <a:pt x="5" y="216"/>
                  <a:pt x="5" y="216"/>
                  <a:pt x="5" y="216"/>
                </a:cubicBezTo>
                <a:cubicBezTo>
                  <a:pt x="4" y="216"/>
                  <a:pt x="4" y="216"/>
                  <a:pt x="4" y="216"/>
                </a:cubicBezTo>
                <a:cubicBezTo>
                  <a:pt x="4" y="217"/>
                  <a:pt x="4" y="217"/>
                  <a:pt x="4" y="217"/>
                </a:cubicBezTo>
                <a:cubicBezTo>
                  <a:pt x="4" y="217"/>
                  <a:pt x="4" y="218"/>
                  <a:pt x="4" y="218"/>
                </a:cubicBezTo>
                <a:cubicBezTo>
                  <a:pt x="3" y="218"/>
                  <a:pt x="3" y="218"/>
                  <a:pt x="3" y="218"/>
                </a:cubicBezTo>
                <a:cubicBezTo>
                  <a:pt x="2" y="218"/>
                  <a:pt x="2" y="218"/>
                  <a:pt x="2" y="218"/>
                </a:cubicBezTo>
                <a:cubicBezTo>
                  <a:pt x="1" y="218"/>
                  <a:pt x="1" y="218"/>
                  <a:pt x="1" y="218"/>
                </a:cubicBezTo>
                <a:cubicBezTo>
                  <a:pt x="0" y="218"/>
                  <a:pt x="0" y="218"/>
                  <a:pt x="0" y="218"/>
                </a:cubicBezTo>
                <a:cubicBezTo>
                  <a:pt x="0" y="218"/>
                  <a:pt x="0" y="217"/>
                  <a:pt x="0" y="217"/>
                </a:cubicBezTo>
                <a:cubicBezTo>
                  <a:pt x="0" y="217"/>
                  <a:pt x="0" y="216"/>
                  <a:pt x="0" y="216"/>
                </a:cubicBezTo>
                <a:cubicBezTo>
                  <a:pt x="0" y="216"/>
                  <a:pt x="0" y="215"/>
                  <a:pt x="0" y="215"/>
                </a:cubicBezTo>
                <a:cubicBezTo>
                  <a:pt x="0" y="215"/>
                  <a:pt x="1" y="214"/>
                  <a:pt x="1" y="214"/>
                </a:cubicBezTo>
                <a:cubicBezTo>
                  <a:pt x="1" y="214"/>
                  <a:pt x="2" y="213"/>
                  <a:pt x="2" y="213"/>
                </a:cubicBezTo>
                <a:cubicBezTo>
                  <a:pt x="3" y="213"/>
                  <a:pt x="3" y="212"/>
                  <a:pt x="4" y="212"/>
                </a:cubicBezTo>
                <a:cubicBezTo>
                  <a:pt x="4" y="212"/>
                  <a:pt x="4" y="212"/>
                  <a:pt x="5" y="212"/>
                </a:cubicBezTo>
                <a:cubicBezTo>
                  <a:pt x="5" y="212"/>
                  <a:pt x="5" y="212"/>
                  <a:pt x="6" y="212"/>
                </a:cubicBezTo>
                <a:cubicBezTo>
                  <a:pt x="6" y="212"/>
                  <a:pt x="6" y="212"/>
                  <a:pt x="6" y="212"/>
                </a:cubicBezTo>
                <a:cubicBezTo>
                  <a:pt x="6" y="212"/>
                  <a:pt x="7" y="212"/>
                  <a:pt x="7" y="212"/>
                </a:cubicBezTo>
                <a:cubicBezTo>
                  <a:pt x="7" y="212"/>
                  <a:pt x="7" y="212"/>
                  <a:pt x="8" y="211"/>
                </a:cubicBezTo>
                <a:cubicBezTo>
                  <a:pt x="8" y="211"/>
                  <a:pt x="8" y="211"/>
                  <a:pt x="9" y="211"/>
                </a:cubicBezTo>
                <a:cubicBezTo>
                  <a:pt x="9" y="211"/>
                  <a:pt x="9" y="210"/>
                  <a:pt x="10" y="210"/>
                </a:cubicBezTo>
                <a:cubicBezTo>
                  <a:pt x="10" y="210"/>
                  <a:pt x="10" y="210"/>
                  <a:pt x="10" y="209"/>
                </a:cubicBezTo>
                <a:cubicBezTo>
                  <a:pt x="11" y="209"/>
                  <a:pt x="11" y="209"/>
                  <a:pt x="11" y="209"/>
                </a:cubicBezTo>
                <a:cubicBezTo>
                  <a:pt x="11" y="209"/>
                  <a:pt x="12" y="208"/>
                  <a:pt x="12" y="208"/>
                </a:cubicBezTo>
                <a:cubicBezTo>
                  <a:pt x="12" y="208"/>
                  <a:pt x="12" y="208"/>
                  <a:pt x="13" y="207"/>
                </a:cubicBezTo>
                <a:cubicBezTo>
                  <a:pt x="13" y="207"/>
                  <a:pt x="13" y="207"/>
                  <a:pt x="13" y="207"/>
                </a:cubicBezTo>
                <a:cubicBezTo>
                  <a:pt x="13" y="206"/>
                  <a:pt x="14" y="206"/>
                  <a:pt x="13" y="206"/>
                </a:cubicBezTo>
                <a:cubicBezTo>
                  <a:pt x="13" y="205"/>
                  <a:pt x="14" y="205"/>
                  <a:pt x="14" y="205"/>
                </a:cubicBezTo>
                <a:cubicBezTo>
                  <a:pt x="14" y="205"/>
                  <a:pt x="14" y="204"/>
                  <a:pt x="15" y="204"/>
                </a:cubicBezTo>
                <a:cubicBezTo>
                  <a:pt x="15" y="204"/>
                  <a:pt x="15" y="204"/>
                  <a:pt x="15" y="204"/>
                </a:cubicBezTo>
                <a:cubicBezTo>
                  <a:pt x="15" y="204"/>
                  <a:pt x="16" y="204"/>
                  <a:pt x="16" y="204"/>
                </a:cubicBezTo>
                <a:cubicBezTo>
                  <a:pt x="16" y="203"/>
                  <a:pt x="16" y="203"/>
                  <a:pt x="16" y="202"/>
                </a:cubicBezTo>
                <a:cubicBezTo>
                  <a:pt x="16" y="202"/>
                  <a:pt x="16" y="202"/>
                  <a:pt x="16" y="202"/>
                </a:cubicBezTo>
                <a:cubicBezTo>
                  <a:pt x="16" y="201"/>
                  <a:pt x="16" y="201"/>
                  <a:pt x="16" y="201"/>
                </a:cubicBezTo>
                <a:cubicBezTo>
                  <a:pt x="16" y="200"/>
                  <a:pt x="17" y="200"/>
                  <a:pt x="17" y="200"/>
                </a:cubicBezTo>
                <a:cubicBezTo>
                  <a:pt x="17" y="200"/>
                  <a:pt x="17" y="199"/>
                  <a:pt x="17" y="199"/>
                </a:cubicBezTo>
                <a:cubicBezTo>
                  <a:pt x="18" y="199"/>
                  <a:pt x="18" y="199"/>
                  <a:pt x="18" y="199"/>
                </a:cubicBezTo>
                <a:cubicBezTo>
                  <a:pt x="18" y="199"/>
                  <a:pt x="18" y="199"/>
                  <a:pt x="18" y="199"/>
                </a:cubicBezTo>
                <a:cubicBezTo>
                  <a:pt x="19" y="200"/>
                  <a:pt x="19" y="200"/>
                  <a:pt x="19" y="200"/>
                </a:cubicBezTo>
                <a:cubicBezTo>
                  <a:pt x="19" y="200"/>
                  <a:pt x="19" y="200"/>
                  <a:pt x="20" y="200"/>
                </a:cubicBezTo>
                <a:cubicBezTo>
                  <a:pt x="20" y="200"/>
                  <a:pt x="20" y="200"/>
                  <a:pt x="20" y="200"/>
                </a:cubicBezTo>
                <a:cubicBezTo>
                  <a:pt x="20" y="200"/>
                  <a:pt x="20" y="200"/>
                  <a:pt x="20" y="200"/>
                </a:cubicBezTo>
                <a:cubicBezTo>
                  <a:pt x="20" y="200"/>
                  <a:pt x="19" y="200"/>
                  <a:pt x="19" y="200"/>
                </a:cubicBezTo>
                <a:cubicBezTo>
                  <a:pt x="19" y="200"/>
                  <a:pt x="19" y="199"/>
                  <a:pt x="19" y="199"/>
                </a:cubicBezTo>
                <a:cubicBezTo>
                  <a:pt x="19" y="199"/>
                  <a:pt x="19" y="199"/>
                  <a:pt x="19" y="199"/>
                </a:cubicBezTo>
                <a:cubicBezTo>
                  <a:pt x="19" y="198"/>
                  <a:pt x="19" y="198"/>
                  <a:pt x="20" y="198"/>
                </a:cubicBezTo>
                <a:cubicBezTo>
                  <a:pt x="20" y="198"/>
                  <a:pt x="20" y="198"/>
                  <a:pt x="21" y="198"/>
                </a:cubicBezTo>
                <a:cubicBezTo>
                  <a:pt x="21" y="198"/>
                  <a:pt x="21" y="198"/>
                  <a:pt x="22" y="198"/>
                </a:cubicBezTo>
                <a:cubicBezTo>
                  <a:pt x="22" y="198"/>
                  <a:pt x="22" y="197"/>
                  <a:pt x="22" y="197"/>
                </a:cubicBezTo>
                <a:cubicBezTo>
                  <a:pt x="23" y="197"/>
                  <a:pt x="23" y="196"/>
                  <a:pt x="23" y="196"/>
                </a:cubicBezTo>
                <a:cubicBezTo>
                  <a:pt x="23" y="195"/>
                  <a:pt x="23" y="195"/>
                  <a:pt x="24" y="195"/>
                </a:cubicBezTo>
                <a:cubicBezTo>
                  <a:pt x="24" y="194"/>
                  <a:pt x="24" y="194"/>
                  <a:pt x="25" y="194"/>
                </a:cubicBezTo>
                <a:cubicBezTo>
                  <a:pt x="25" y="194"/>
                  <a:pt x="25" y="193"/>
                  <a:pt x="25" y="193"/>
                </a:cubicBezTo>
                <a:cubicBezTo>
                  <a:pt x="25" y="192"/>
                  <a:pt x="26" y="192"/>
                  <a:pt x="26" y="192"/>
                </a:cubicBezTo>
                <a:cubicBezTo>
                  <a:pt x="27" y="191"/>
                  <a:pt x="27" y="191"/>
                  <a:pt x="27" y="191"/>
                </a:cubicBezTo>
                <a:cubicBezTo>
                  <a:pt x="27" y="191"/>
                  <a:pt x="27" y="191"/>
                  <a:pt x="27" y="191"/>
                </a:cubicBezTo>
                <a:cubicBezTo>
                  <a:pt x="27" y="191"/>
                  <a:pt x="28" y="190"/>
                  <a:pt x="28" y="190"/>
                </a:cubicBezTo>
                <a:cubicBezTo>
                  <a:pt x="28" y="190"/>
                  <a:pt x="28" y="189"/>
                  <a:pt x="28" y="189"/>
                </a:cubicBezTo>
                <a:cubicBezTo>
                  <a:pt x="28" y="188"/>
                  <a:pt x="28" y="188"/>
                  <a:pt x="28" y="188"/>
                </a:cubicBezTo>
                <a:cubicBezTo>
                  <a:pt x="28" y="188"/>
                  <a:pt x="28" y="188"/>
                  <a:pt x="28" y="188"/>
                </a:cubicBezTo>
                <a:cubicBezTo>
                  <a:pt x="28" y="188"/>
                  <a:pt x="27" y="187"/>
                  <a:pt x="27" y="187"/>
                </a:cubicBezTo>
                <a:cubicBezTo>
                  <a:pt x="27" y="187"/>
                  <a:pt x="27" y="186"/>
                  <a:pt x="27" y="186"/>
                </a:cubicBezTo>
                <a:cubicBezTo>
                  <a:pt x="27" y="186"/>
                  <a:pt x="27" y="186"/>
                  <a:pt x="27" y="185"/>
                </a:cubicBezTo>
                <a:cubicBezTo>
                  <a:pt x="28" y="185"/>
                  <a:pt x="28" y="185"/>
                  <a:pt x="28" y="185"/>
                </a:cubicBezTo>
                <a:cubicBezTo>
                  <a:pt x="28" y="185"/>
                  <a:pt x="28" y="185"/>
                  <a:pt x="28" y="185"/>
                </a:cubicBezTo>
                <a:cubicBezTo>
                  <a:pt x="28" y="184"/>
                  <a:pt x="28" y="184"/>
                  <a:pt x="28" y="184"/>
                </a:cubicBezTo>
                <a:cubicBezTo>
                  <a:pt x="28" y="184"/>
                  <a:pt x="28" y="184"/>
                  <a:pt x="28" y="184"/>
                </a:cubicBezTo>
                <a:cubicBezTo>
                  <a:pt x="28" y="184"/>
                  <a:pt x="28" y="184"/>
                  <a:pt x="28" y="183"/>
                </a:cubicBezTo>
                <a:cubicBezTo>
                  <a:pt x="28" y="183"/>
                  <a:pt x="28" y="183"/>
                  <a:pt x="28" y="183"/>
                </a:cubicBezTo>
                <a:cubicBezTo>
                  <a:pt x="28" y="182"/>
                  <a:pt x="28" y="182"/>
                  <a:pt x="28" y="182"/>
                </a:cubicBezTo>
                <a:cubicBezTo>
                  <a:pt x="28" y="182"/>
                  <a:pt x="28" y="182"/>
                  <a:pt x="29" y="182"/>
                </a:cubicBezTo>
                <a:cubicBezTo>
                  <a:pt x="29" y="181"/>
                  <a:pt x="29" y="181"/>
                  <a:pt x="30" y="181"/>
                </a:cubicBezTo>
                <a:cubicBezTo>
                  <a:pt x="30" y="181"/>
                  <a:pt x="30" y="182"/>
                  <a:pt x="31" y="182"/>
                </a:cubicBezTo>
                <a:cubicBezTo>
                  <a:pt x="31" y="182"/>
                  <a:pt x="31" y="182"/>
                  <a:pt x="31" y="182"/>
                </a:cubicBezTo>
                <a:cubicBezTo>
                  <a:pt x="31" y="182"/>
                  <a:pt x="32" y="182"/>
                  <a:pt x="32" y="182"/>
                </a:cubicBezTo>
                <a:cubicBezTo>
                  <a:pt x="32" y="182"/>
                  <a:pt x="32" y="182"/>
                  <a:pt x="32" y="182"/>
                </a:cubicBezTo>
                <a:cubicBezTo>
                  <a:pt x="32" y="182"/>
                  <a:pt x="33" y="182"/>
                  <a:pt x="33" y="182"/>
                </a:cubicBezTo>
                <a:cubicBezTo>
                  <a:pt x="33" y="182"/>
                  <a:pt x="33" y="182"/>
                  <a:pt x="34" y="182"/>
                </a:cubicBezTo>
                <a:cubicBezTo>
                  <a:pt x="34" y="182"/>
                  <a:pt x="34" y="181"/>
                  <a:pt x="34" y="181"/>
                </a:cubicBezTo>
                <a:cubicBezTo>
                  <a:pt x="34" y="181"/>
                  <a:pt x="34" y="181"/>
                  <a:pt x="35" y="180"/>
                </a:cubicBezTo>
                <a:cubicBezTo>
                  <a:pt x="35" y="180"/>
                  <a:pt x="35" y="180"/>
                  <a:pt x="35" y="180"/>
                </a:cubicBezTo>
                <a:cubicBezTo>
                  <a:pt x="35" y="180"/>
                  <a:pt x="35" y="180"/>
                  <a:pt x="36" y="179"/>
                </a:cubicBezTo>
                <a:cubicBezTo>
                  <a:pt x="36" y="179"/>
                  <a:pt x="36" y="179"/>
                  <a:pt x="36" y="179"/>
                </a:cubicBezTo>
                <a:cubicBezTo>
                  <a:pt x="35" y="179"/>
                  <a:pt x="35" y="179"/>
                  <a:pt x="35" y="178"/>
                </a:cubicBezTo>
                <a:cubicBezTo>
                  <a:pt x="35" y="178"/>
                  <a:pt x="35" y="178"/>
                  <a:pt x="35" y="178"/>
                </a:cubicBezTo>
                <a:cubicBezTo>
                  <a:pt x="35" y="178"/>
                  <a:pt x="35" y="178"/>
                  <a:pt x="35" y="177"/>
                </a:cubicBezTo>
                <a:cubicBezTo>
                  <a:pt x="35" y="177"/>
                  <a:pt x="35" y="177"/>
                  <a:pt x="35" y="177"/>
                </a:cubicBezTo>
                <a:cubicBezTo>
                  <a:pt x="35" y="177"/>
                  <a:pt x="35" y="176"/>
                  <a:pt x="35" y="176"/>
                </a:cubicBezTo>
                <a:cubicBezTo>
                  <a:pt x="35" y="176"/>
                  <a:pt x="35" y="176"/>
                  <a:pt x="35" y="176"/>
                </a:cubicBezTo>
                <a:cubicBezTo>
                  <a:pt x="35" y="176"/>
                  <a:pt x="35" y="176"/>
                  <a:pt x="35" y="176"/>
                </a:cubicBezTo>
                <a:cubicBezTo>
                  <a:pt x="35" y="175"/>
                  <a:pt x="35" y="175"/>
                  <a:pt x="35" y="175"/>
                </a:cubicBezTo>
                <a:cubicBezTo>
                  <a:pt x="36" y="175"/>
                  <a:pt x="36" y="175"/>
                  <a:pt x="36" y="175"/>
                </a:cubicBezTo>
                <a:cubicBezTo>
                  <a:pt x="36" y="174"/>
                  <a:pt x="36" y="174"/>
                  <a:pt x="37" y="174"/>
                </a:cubicBezTo>
                <a:cubicBezTo>
                  <a:pt x="37" y="174"/>
                  <a:pt x="37" y="174"/>
                  <a:pt x="37" y="174"/>
                </a:cubicBezTo>
                <a:cubicBezTo>
                  <a:pt x="38" y="174"/>
                  <a:pt x="38" y="174"/>
                  <a:pt x="38" y="174"/>
                </a:cubicBezTo>
                <a:cubicBezTo>
                  <a:pt x="38" y="174"/>
                  <a:pt x="39" y="174"/>
                  <a:pt x="39" y="174"/>
                </a:cubicBezTo>
                <a:cubicBezTo>
                  <a:pt x="39" y="174"/>
                  <a:pt x="39" y="174"/>
                  <a:pt x="39" y="174"/>
                </a:cubicBezTo>
                <a:cubicBezTo>
                  <a:pt x="39" y="174"/>
                  <a:pt x="40" y="174"/>
                  <a:pt x="40" y="174"/>
                </a:cubicBezTo>
                <a:cubicBezTo>
                  <a:pt x="40" y="174"/>
                  <a:pt x="40" y="174"/>
                  <a:pt x="41" y="174"/>
                </a:cubicBezTo>
                <a:cubicBezTo>
                  <a:pt x="41" y="174"/>
                  <a:pt x="41" y="174"/>
                  <a:pt x="41" y="174"/>
                </a:cubicBezTo>
                <a:cubicBezTo>
                  <a:pt x="41" y="174"/>
                  <a:pt x="42" y="174"/>
                  <a:pt x="42" y="173"/>
                </a:cubicBezTo>
                <a:cubicBezTo>
                  <a:pt x="42" y="173"/>
                  <a:pt x="42" y="173"/>
                  <a:pt x="43" y="173"/>
                </a:cubicBezTo>
                <a:cubicBezTo>
                  <a:pt x="43" y="173"/>
                  <a:pt x="43" y="173"/>
                  <a:pt x="43" y="173"/>
                </a:cubicBezTo>
                <a:cubicBezTo>
                  <a:pt x="43" y="173"/>
                  <a:pt x="44" y="173"/>
                  <a:pt x="44" y="173"/>
                </a:cubicBezTo>
                <a:cubicBezTo>
                  <a:pt x="44" y="173"/>
                  <a:pt x="44" y="173"/>
                  <a:pt x="45" y="173"/>
                </a:cubicBezTo>
                <a:cubicBezTo>
                  <a:pt x="45" y="173"/>
                  <a:pt x="45" y="173"/>
                  <a:pt x="45" y="173"/>
                </a:cubicBezTo>
                <a:cubicBezTo>
                  <a:pt x="45" y="173"/>
                  <a:pt x="45" y="173"/>
                  <a:pt x="46" y="173"/>
                </a:cubicBezTo>
                <a:cubicBezTo>
                  <a:pt x="46" y="173"/>
                  <a:pt x="46" y="173"/>
                  <a:pt x="46" y="173"/>
                </a:cubicBezTo>
                <a:cubicBezTo>
                  <a:pt x="47" y="173"/>
                  <a:pt x="47" y="173"/>
                  <a:pt x="47" y="173"/>
                </a:cubicBezTo>
                <a:cubicBezTo>
                  <a:pt x="47" y="173"/>
                  <a:pt x="47" y="173"/>
                  <a:pt x="47" y="173"/>
                </a:cubicBezTo>
                <a:cubicBezTo>
                  <a:pt x="47" y="173"/>
                  <a:pt x="48" y="173"/>
                  <a:pt x="48" y="173"/>
                </a:cubicBezTo>
                <a:cubicBezTo>
                  <a:pt x="48" y="173"/>
                  <a:pt x="48" y="173"/>
                  <a:pt x="48" y="173"/>
                </a:cubicBezTo>
                <a:cubicBezTo>
                  <a:pt x="48" y="173"/>
                  <a:pt x="48" y="173"/>
                  <a:pt x="48" y="173"/>
                </a:cubicBezTo>
                <a:cubicBezTo>
                  <a:pt x="48" y="173"/>
                  <a:pt x="49" y="173"/>
                  <a:pt x="49" y="173"/>
                </a:cubicBezTo>
                <a:cubicBezTo>
                  <a:pt x="49" y="174"/>
                  <a:pt x="49" y="174"/>
                  <a:pt x="50" y="174"/>
                </a:cubicBezTo>
                <a:cubicBezTo>
                  <a:pt x="50" y="174"/>
                  <a:pt x="50" y="174"/>
                  <a:pt x="50" y="173"/>
                </a:cubicBezTo>
                <a:cubicBezTo>
                  <a:pt x="50" y="173"/>
                  <a:pt x="50" y="173"/>
                  <a:pt x="51" y="173"/>
                </a:cubicBezTo>
                <a:cubicBezTo>
                  <a:pt x="51" y="173"/>
                  <a:pt x="51" y="173"/>
                  <a:pt x="51" y="173"/>
                </a:cubicBezTo>
                <a:cubicBezTo>
                  <a:pt x="52" y="173"/>
                  <a:pt x="52" y="173"/>
                  <a:pt x="52" y="173"/>
                </a:cubicBezTo>
                <a:cubicBezTo>
                  <a:pt x="52" y="174"/>
                  <a:pt x="52" y="174"/>
                  <a:pt x="53" y="174"/>
                </a:cubicBezTo>
                <a:cubicBezTo>
                  <a:pt x="53" y="174"/>
                  <a:pt x="53" y="174"/>
                  <a:pt x="53" y="174"/>
                </a:cubicBezTo>
                <a:cubicBezTo>
                  <a:pt x="53" y="174"/>
                  <a:pt x="54" y="174"/>
                  <a:pt x="54" y="174"/>
                </a:cubicBezTo>
                <a:cubicBezTo>
                  <a:pt x="54" y="174"/>
                  <a:pt x="54" y="174"/>
                  <a:pt x="54" y="175"/>
                </a:cubicBezTo>
                <a:cubicBezTo>
                  <a:pt x="54" y="175"/>
                  <a:pt x="55" y="175"/>
                  <a:pt x="55" y="175"/>
                </a:cubicBezTo>
                <a:cubicBezTo>
                  <a:pt x="55" y="175"/>
                  <a:pt x="55" y="175"/>
                  <a:pt x="55" y="175"/>
                </a:cubicBezTo>
                <a:cubicBezTo>
                  <a:pt x="56" y="175"/>
                  <a:pt x="56" y="175"/>
                  <a:pt x="56" y="175"/>
                </a:cubicBezTo>
                <a:cubicBezTo>
                  <a:pt x="56" y="175"/>
                  <a:pt x="56" y="175"/>
                  <a:pt x="56" y="175"/>
                </a:cubicBezTo>
                <a:cubicBezTo>
                  <a:pt x="56" y="175"/>
                  <a:pt x="57" y="175"/>
                  <a:pt x="57" y="175"/>
                </a:cubicBezTo>
                <a:cubicBezTo>
                  <a:pt x="57" y="175"/>
                  <a:pt x="57" y="175"/>
                  <a:pt x="58" y="175"/>
                </a:cubicBezTo>
                <a:cubicBezTo>
                  <a:pt x="58" y="175"/>
                  <a:pt x="58" y="175"/>
                  <a:pt x="59" y="175"/>
                </a:cubicBezTo>
                <a:cubicBezTo>
                  <a:pt x="59" y="174"/>
                  <a:pt x="59" y="174"/>
                  <a:pt x="59" y="174"/>
                </a:cubicBezTo>
                <a:cubicBezTo>
                  <a:pt x="60" y="174"/>
                  <a:pt x="60" y="174"/>
                  <a:pt x="60" y="174"/>
                </a:cubicBezTo>
                <a:cubicBezTo>
                  <a:pt x="62" y="174"/>
                  <a:pt x="62" y="174"/>
                  <a:pt x="62" y="174"/>
                </a:cubicBezTo>
                <a:cubicBezTo>
                  <a:pt x="62" y="174"/>
                  <a:pt x="63" y="174"/>
                  <a:pt x="63" y="174"/>
                </a:cubicBezTo>
                <a:cubicBezTo>
                  <a:pt x="63" y="174"/>
                  <a:pt x="63" y="174"/>
                  <a:pt x="63" y="174"/>
                </a:cubicBezTo>
                <a:cubicBezTo>
                  <a:pt x="63" y="174"/>
                  <a:pt x="63" y="174"/>
                  <a:pt x="63" y="174"/>
                </a:cubicBezTo>
                <a:cubicBezTo>
                  <a:pt x="63" y="174"/>
                  <a:pt x="63" y="174"/>
                  <a:pt x="63" y="174"/>
                </a:cubicBezTo>
                <a:cubicBezTo>
                  <a:pt x="64" y="173"/>
                  <a:pt x="64" y="173"/>
                  <a:pt x="63" y="173"/>
                </a:cubicBezTo>
                <a:cubicBezTo>
                  <a:pt x="63" y="172"/>
                  <a:pt x="63" y="172"/>
                  <a:pt x="63" y="172"/>
                </a:cubicBezTo>
                <a:cubicBezTo>
                  <a:pt x="63" y="171"/>
                  <a:pt x="63" y="171"/>
                  <a:pt x="63" y="171"/>
                </a:cubicBezTo>
                <a:cubicBezTo>
                  <a:pt x="63" y="170"/>
                  <a:pt x="63" y="170"/>
                  <a:pt x="64" y="170"/>
                </a:cubicBezTo>
                <a:cubicBezTo>
                  <a:pt x="64" y="170"/>
                  <a:pt x="64" y="169"/>
                  <a:pt x="64" y="169"/>
                </a:cubicBezTo>
                <a:cubicBezTo>
                  <a:pt x="64" y="169"/>
                  <a:pt x="64" y="169"/>
                  <a:pt x="64" y="169"/>
                </a:cubicBezTo>
                <a:cubicBezTo>
                  <a:pt x="64" y="169"/>
                  <a:pt x="64" y="169"/>
                  <a:pt x="64" y="169"/>
                </a:cubicBezTo>
                <a:cubicBezTo>
                  <a:pt x="64" y="169"/>
                  <a:pt x="64" y="169"/>
                  <a:pt x="64" y="168"/>
                </a:cubicBezTo>
                <a:cubicBezTo>
                  <a:pt x="64" y="168"/>
                  <a:pt x="64" y="168"/>
                  <a:pt x="64" y="168"/>
                </a:cubicBezTo>
                <a:cubicBezTo>
                  <a:pt x="64" y="168"/>
                  <a:pt x="64" y="168"/>
                  <a:pt x="64" y="168"/>
                </a:cubicBezTo>
                <a:cubicBezTo>
                  <a:pt x="65" y="167"/>
                  <a:pt x="65" y="167"/>
                  <a:pt x="65" y="167"/>
                </a:cubicBezTo>
                <a:cubicBezTo>
                  <a:pt x="65" y="167"/>
                  <a:pt x="65" y="167"/>
                  <a:pt x="66" y="167"/>
                </a:cubicBezTo>
                <a:cubicBezTo>
                  <a:pt x="66" y="166"/>
                  <a:pt x="66" y="166"/>
                  <a:pt x="66" y="166"/>
                </a:cubicBezTo>
                <a:cubicBezTo>
                  <a:pt x="66" y="166"/>
                  <a:pt x="67" y="166"/>
                  <a:pt x="67" y="165"/>
                </a:cubicBezTo>
                <a:cubicBezTo>
                  <a:pt x="67" y="165"/>
                  <a:pt x="67" y="165"/>
                  <a:pt x="67" y="165"/>
                </a:cubicBezTo>
                <a:cubicBezTo>
                  <a:pt x="68" y="164"/>
                  <a:pt x="68" y="164"/>
                  <a:pt x="68" y="164"/>
                </a:cubicBezTo>
                <a:cubicBezTo>
                  <a:pt x="68" y="164"/>
                  <a:pt x="68" y="164"/>
                  <a:pt x="69" y="163"/>
                </a:cubicBezTo>
                <a:cubicBezTo>
                  <a:pt x="69" y="163"/>
                  <a:pt x="69" y="163"/>
                  <a:pt x="69" y="163"/>
                </a:cubicBezTo>
                <a:cubicBezTo>
                  <a:pt x="69" y="163"/>
                  <a:pt x="70" y="163"/>
                  <a:pt x="70" y="163"/>
                </a:cubicBezTo>
                <a:cubicBezTo>
                  <a:pt x="70" y="163"/>
                  <a:pt x="70" y="163"/>
                  <a:pt x="70" y="163"/>
                </a:cubicBezTo>
                <a:cubicBezTo>
                  <a:pt x="71" y="162"/>
                  <a:pt x="71" y="162"/>
                  <a:pt x="71" y="162"/>
                </a:cubicBezTo>
                <a:cubicBezTo>
                  <a:pt x="71" y="162"/>
                  <a:pt x="71" y="161"/>
                  <a:pt x="71" y="161"/>
                </a:cubicBezTo>
                <a:cubicBezTo>
                  <a:pt x="71" y="161"/>
                  <a:pt x="71" y="160"/>
                  <a:pt x="72" y="160"/>
                </a:cubicBezTo>
                <a:cubicBezTo>
                  <a:pt x="72" y="160"/>
                  <a:pt x="72" y="160"/>
                  <a:pt x="72" y="159"/>
                </a:cubicBezTo>
                <a:cubicBezTo>
                  <a:pt x="72" y="159"/>
                  <a:pt x="72" y="159"/>
                  <a:pt x="73" y="159"/>
                </a:cubicBezTo>
                <a:cubicBezTo>
                  <a:pt x="73" y="158"/>
                  <a:pt x="73" y="158"/>
                  <a:pt x="73" y="158"/>
                </a:cubicBezTo>
                <a:cubicBezTo>
                  <a:pt x="73" y="158"/>
                  <a:pt x="73" y="158"/>
                  <a:pt x="73" y="157"/>
                </a:cubicBezTo>
                <a:cubicBezTo>
                  <a:pt x="73" y="157"/>
                  <a:pt x="74" y="157"/>
                  <a:pt x="74" y="157"/>
                </a:cubicBezTo>
                <a:cubicBezTo>
                  <a:pt x="74" y="156"/>
                  <a:pt x="74" y="156"/>
                  <a:pt x="74" y="156"/>
                </a:cubicBezTo>
                <a:cubicBezTo>
                  <a:pt x="74" y="156"/>
                  <a:pt x="74" y="156"/>
                  <a:pt x="74" y="156"/>
                </a:cubicBezTo>
                <a:cubicBezTo>
                  <a:pt x="74" y="156"/>
                  <a:pt x="74" y="156"/>
                  <a:pt x="75" y="156"/>
                </a:cubicBezTo>
                <a:cubicBezTo>
                  <a:pt x="75" y="156"/>
                  <a:pt x="75" y="155"/>
                  <a:pt x="75" y="155"/>
                </a:cubicBezTo>
                <a:cubicBezTo>
                  <a:pt x="75" y="155"/>
                  <a:pt x="75" y="155"/>
                  <a:pt x="75" y="155"/>
                </a:cubicBezTo>
                <a:cubicBezTo>
                  <a:pt x="75" y="155"/>
                  <a:pt x="75" y="155"/>
                  <a:pt x="75" y="155"/>
                </a:cubicBezTo>
                <a:cubicBezTo>
                  <a:pt x="75" y="155"/>
                  <a:pt x="75" y="154"/>
                  <a:pt x="76" y="154"/>
                </a:cubicBezTo>
                <a:cubicBezTo>
                  <a:pt x="76" y="154"/>
                  <a:pt x="76" y="154"/>
                  <a:pt x="76" y="154"/>
                </a:cubicBezTo>
                <a:cubicBezTo>
                  <a:pt x="76" y="154"/>
                  <a:pt x="77" y="154"/>
                  <a:pt x="77" y="154"/>
                </a:cubicBezTo>
                <a:cubicBezTo>
                  <a:pt x="77" y="153"/>
                  <a:pt x="77" y="153"/>
                  <a:pt x="77" y="153"/>
                </a:cubicBezTo>
                <a:cubicBezTo>
                  <a:pt x="77" y="153"/>
                  <a:pt x="77" y="153"/>
                  <a:pt x="77" y="153"/>
                </a:cubicBezTo>
                <a:cubicBezTo>
                  <a:pt x="77" y="153"/>
                  <a:pt x="76" y="153"/>
                  <a:pt x="76" y="153"/>
                </a:cubicBezTo>
                <a:cubicBezTo>
                  <a:pt x="76" y="154"/>
                  <a:pt x="76" y="154"/>
                  <a:pt x="75" y="154"/>
                </a:cubicBezTo>
                <a:cubicBezTo>
                  <a:pt x="75" y="154"/>
                  <a:pt x="75" y="154"/>
                  <a:pt x="75" y="155"/>
                </a:cubicBezTo>
                <a:cubicBezTo>
                  <a:pt x="75" y="155"/>
                  <a:pt x="75" y="155"/>
                  <a:pt x="74" y="155"/>
                </a:cubicBezTo>
                <a:cubicBezTo>
                  <a:pt x="74" y="156"/>
                  <a:pt x="74" y="156"/>
                  <a:pt x="74" y="156"/>
                </a:cubicBezTo>
                <a:cubicBezTo>
                  <a:pt x="73" y="156"/>
                  <a:pt x="73" y="157"/>
                  <a:pt x="73" y="157"/>
                </a:cubicBezTo>
                <a:cubicBezTo>
                  <a:pt x="73" y="157"/>
                  <a:pt x="72" y="157"/>
                  <a:pt x="72" y="157"/>
                </a:cubicBezTo>
                <a:cubicBezTo>
                  <a:pt x="72" y="158"/>
                  <a:pt x="72" y="158"/>
                  <a:pt x="72" y="158"/>
                </a:cubicBezTo>
                <a:cubicBezTo>
                  <a:pt x="72" y="158"/>
                  <a:pt x="72" y="158"/>
                  <a:pt x="72" y="158"/>
                </a:cubicBezTo>
                <a:cubicBezTo>
                  <a:pt x="72" y="158"/>
                  <a:pt x="71" y="159"/>
                  <a:pt x="71" y="159"/>
                </a:cubicBezTo>
                <a:cubicBezTo>
                  <a:pt x="71" y="159"/>
                  <a:pt x="71" y="159"/>
                  <a:pt x="71" y="159"/>
                </a:cubicBezTo>
                <a:cubicBezTo>
                  <a:pt x="71" y="159"/>
                  <a:pt x="71" y="158"/>
                  <a:pt x="71" y="158"/>
                </a:cubicBezTo>
                <a:cubicBezTo>
                  <a:pt x="71" y="158"/>
                  <a:pt x="71" y="158"/>
                  <a:pt x="71" y="158"/>
                </a:cubicBezTo>
                <a:cubicBezTo>
                  <a:pt x="71" y="158"/>
                  <a:pt x="71" y="158"/>
                  <a:pt x="71" y="158"/>
                </a:cubicBezTo>
                <a:cubicBezTo>
                  <a:pt x="71" y="157"/>
                  <a:pt x="71" y="157"/>
                  <a:pt x="71" y="157"/>
                </a:cubicBezTo>
                <a:cubicBezTo>
                  <a:pt x="71" y="157"/>
                  <a:pt x="71" y="157"/>
                  <a:pt x="71" y="157"/>
                </a:cubicBezTo>
                <a:cubicBezTo>
                  <a:pt x="71" y="156"/>
                  <a:pt x="71" y="156"/>
                  <a:pt x="71" y="156"/>
                </a:cubicBezTo>
                <a:cubicBezTo>
                  <a:pt x="71" y="156"/>
                  <a:pt x="71" y="156"/>
                  <a:pt x="71" y="156"/>
                </a:cubicBezTo>
                <a:cubicBezTo>
                  <a:pt x="71" y="156"/>
                  <a:pt x="71" y="156"/>
                  <a:pt x="71" y="155"/>
                </a:cubicBezTo>
                <a:cubicBezTo>
                  <a:pt x="71" y="155"/>
                  <a:pt x="71" y="155"/>
                  <a:pt x="71" y="155"/>
                </a:cubicBezTo>
                <a:cubicBezTo>
                  <a:pt x="70" y="155"/>
                  <a:pt x="70" y="154"/>
                  <a:pt x="71" y="154"/>
                </a:cubicBezTo>
                <a:cubicBezTo>
                  <a:pt x="71" y="154"/>
                  <a:pt x="71" y="154"/>
                  <a:pt x="71" y="154"/>
                </a:cubicBezTo>
                <a:cubicBezTo>
                  <a:pt x="71" y="154"/>
                  <a:pt x="71" y="154"/>
                  <a:pt x="71" y="154"/>
                </a:cubicBezTo>
                <a:cubicBezTo>
                  <a:pt x="71" y="153"/>
                  <a:pt x="71" y="153"/>
                  <a:pt x="71" y="153"/>
                </a:cubicBezTo>
                <a:cubicBezTo>
                  <a:pt x="71" y="153"/>
                  <a:pt x="71" y="153"/>
                  <a:pt x="71" y="152"/>
                </a:cubicBezTo>
                <a:cubicBezTo>
                  <a:pt x="71" y="152"/>
                  <a:pt x="70" y="152"/>
                  <a:pt x="70" y="152"/>
                </a:cubicBezTo>
                <a:cubicBezTo>
                  <a:pt x="70" y="152"/>
                  <a:pt x="70" y="152"/>
                  <a:pt x="70" y="151"/>
                </a:cubicBezTo>
                <a:cubicBezTo>
                  <a:pt x="70" y="151"/>
                  <a:pt x="70" y="151"/>
                  <a:pt x="71" y="151"/>
                </a:cubicBezTo>
                <a:cubicBezTo>
                  <a:pt x="71" y="151"/>
                  <a:pt x="71" y="151"/>
                  <a:pt x="71" y="151"/>
                </a:cubicBezTo>
                <a:cubicBezTo>
                  <a:pt x="71" y="151"/>
                  <a:pt x="71" y="151"/>
                  <a:pt x="71" y="151"/>
                </a:cubicBezTo>
                <a:cubicBezTo>
                  <a:pt x="70" y="150"/>
                  <a:pt x="70" y="150"/>
                  <a:pt x="70" y="150"/>
                </a:cubicBezTo>
                <a:cubicBezTo>
                  <a:pt x="69" y="150"/>
                  <a:pt x="69" y="150"/>
                  <a:pt x="69" y="149"/>
                </a:cubicBezTo>
                <a:cubicBezTo>
                  <a:pt x="69" y="149"/>
                  <a:pt x="68" y="149"/>
                  <a:pt x="68" y="149"/>
                </a:cubicBezTo>
                <a:cubicBezTo>
                  <a:pt x="68" y="148"/>
                  <a:pt x="67" y="148"/>
                  <a:pt x="67" y="148"/>
                </a:cubicBezTo>
                <a:cubicBezTo>
                  <a:pt x="67" y="147"/>
                  <a:pt x="67" y="147"/>
                  <a:pt x="66" y="147"/>
                </a:cubicBezTo>
                <a:cubicBezTo>
                  <a:pt x="66" y="147"/>
                  <a:pt x="66" y="147"/>
                  <a:pt x="66" y="147"/>
                </a:cubicBezTo>
                <a:cubicBezTo>
                  <a:pt x="65" y="147"/>
                  <a:pt x="65" y="147"/>
                  <a:pt x="65" y="147"/>
                </a:cubicBezTo>
                <a:cubicBezTo>
                  <a:pt x="64" y="147"/>
                  <a:pt x="64" y="147"/>
                  <a:pt x="64" y="147"/>
                </a:cubicBezTo>
                <a:cubicBezTo>
                  <a:pt x="63" y="147"/>
                  <a:pt x="63" y="146"/>
                  <a:pt x="63" y="146"/>
                </a:cubicBezTo>
                <a:cubicBezTo>
                  <a:pt x="62" y="145"/>
                  <a:pt x="62" y="145"/>
                  <a:pt x="62" y="145"/>
                </a:cubicBezTo>
                <a:cubicBezTo>
                  <a:pt x="62" y="145"/>
                  <a:pt x="61" y="144"/>
                  <a:pt x="61" y="144"/>
                </a:cubicBezTo>
                <a:cubicBezTo>
                  <a:pt x="61" y="143"/>
                  <a:pt x="61" y="143"/>
                  <a:pt x="61" y="143"/>
                </a:cubicBezTo>
                <a:cubicBezTo>
                  <a:pt x="61" y="142"/>
                  <a:pt x="61" y="142"/>
                  <a:pt x="60" y="141"/>
                </a:cubicBezTo>
                <a:cubicBezTo>
                  <a:pt x="60" y="141"/>
                  <a:pt x="60" y="140"/>
                  <a:pt x="60" y="140"/>
                </a:cubicBezTo>
                <a:cubicBezTo>
                  <a:pt x="60" y="140"/>
                  <a:pt x="60" y="139"/>
                  <a:pt x="61" y="139"/>
                </a:cubicBezTo>
                <a:cubicBezTo>
                  <a:pt x="61" y="139"/>
                  <a:pt x="61" y="138"/>
                  <a:pt x="61" y="138"/>
                </a:cubicBezTo>
                <a:cubicBezTo>
                  <a:pt x="60" y="138"/>
                  <a:pt x="60" y="137"/>
                  <a:pt x="60" y="137"/>
                </a:cubicBezTo>
                <a:cubicBezTo>
                  <a:pt x="61" y="137"/>
                  <a:pt x="61" y="137"/>
                  <a:pt x="61" y="136"/>
                </a:cubicBezTo>
                <a:cubicBezTo>
                  <a:pt x="61" y="136"/>
                  <a:pt x="61" y="136"/>
                  <a:pt x="62" y="135"/>
                </a:cubicBezTo>
                <a:cubicBezTo>
                  <a:pt x="62" y="135"/>
                  <a:pt x="62" y="135"/>
                  <a:pt x="62" y="135"/>
                </a:cubicBezTo>
                <a:cubicBezTo>
                  <a:pt x="63" y="134"/>
                  <a:pt x="63" y="134"/>
                  <a:pt x="63" y="134"/>
                </a:cubicBezTo>
                <a:cubicBezTo>
                  <a:pt x="63" y="133"/>
                  <a:pt x="63" y="133"/>
                  <a:pt x="63" y="133"/>
                </a:cubicBezTo>
                <a:cubicBezTo>
                  <a:pt x="63" y="133"/>
                  <a:pt x="63" y="132"/>
                  <a:pt x="63" y="132"/>
                </a:cubicBezTo>
                <a:cubicBezTo>
                  <a:pt x="63" y="132"/>
                  <a:pt x="63" y="132"/>
                  <a:pt x="63" y="132"/>
                </a:cubicBezTo>
                <a:cubicBezTo>
                  <a:pt x="63" y="132"/>
                  <a:pt x="63" y="132"/>
                  <a:pt x="63" y="132"/>
                </a:cubicBezTo>
                <a:cubicBezTo>
                  <a:pt x="63" y="132"/>
                  <a:pt x="63" y="131"/>
                  <a:pt x="63" y="131"/>
                </a:cubicBezTo>
                <a:cubicBezTo>
                  <a:pt x="63" y="131"/>
                  <a:pt x="62" y="131"/>
                  <a:pt x="62" y="132"/>
                </a:cubicBezTo>
                <a:cubicBezTo>
                  <a:pt x="62" y="132"/>
                  <a:pt x="61" y="131"/>
                  <a:pt x="61" y="131"/>
                </a:cubicBezTo>
                <a:cubicBezTo>
                  <a:pt x="61" y="131"/>
                  <a:pt x="61" y="131"/>
                  <a:pt x="60" y="131"/>
                </a:cubicBezTo>
                <a:cubicBezTo>
                  <a:pt x="60" y="130"/>
                  <a:pt x="60" y="130"/>
                  <a:pt x="59" y="130"/>
                </a:cubicBezTo>
                <a:cubicBezTo>
                  <a:pt x="59" y="130"/>
                  <a:pt x="59" y="129"/>
                  <a:pt x="58" y="129"/>
                </a:cubicBezTo>
                <a:cubicBezTo>
                  <a:pt x="58" y="129"/>
                  <a:pt x="58" y="128"/>
                  <a:pt x="58" y="128"/>
                </a:cubicBezTo>
                <a:cubicBezTo>
                  <a:pt x="58" y="128"/>
                  <a:pt x="58" y="127"/>
                  <a:pt x="58" y="127"/>
                </a:cubicBezTo>
                <a:cubicBezTo>
                  <a:pt x="58" y="127"/>
                  <a:pt x="59" y="126"/>
                  <a:pt x="59" y="126"/>
                </a:cubicBezTo>
                <a:cubicBezTo>
                  <a:pt x="59" y="126"/>
                  <a:pt x="60" y="126"/>
                  <a:pt x="60" y="125"/>
                </a:cubicBezTo>
                <a:cubicBezTo>
                  <a:pt x="62" y="125"/>
                  <a:pt x="62" y="125"/>
                  <a:pt x="62" y="125"/>
                </a:cubicBezTo>
                <a:cubicBezTo>
                  <a:pt x="62" y="125"/>
                  <a:pt x="62" y="125"/>
                  <a:pt x="62" y="124"/>
                </a:cubicBezTo>
                <a:cubicBezTo>
                  <a:pt x="63" y="124"/>
                  <a:pt x="63" y="124"/>
                  <a:pt x="62" y="124"/>
                </a:cubicBezTo>
                <a:cubicBezTo>
                  <a:pt x="62" y="123"/>
                  <a:pt x="62" y="123"/>
                  <a:pt x="62" y="123"/>
                </a:cubicBezTo>
                <a:cubicBezTo>
                  <a:pt x="61" y="124"/>
                  <a:pt x="61" y="124"/>
                  <a:pt x="61" y="124"/>
                </a:cubicBezTo>
                <a:cubicBezTo>
                  <a:pt x="61" y="124"/>
                  <a:pt x="60" y="124"/>
                  <a:pt x="60" y="124"/>
                </a:cubicBezTo>
                <a:cubicBezTo>
                  <a:pt x="60" y="123"/>
                  <a:pt x="60" y="123"/>
                  <a:pt x="60" y="123"/>
                </a:cubicBezTo>
                <a:cubicBezTo>
                  <a:pt x="60" y="122"/>
                  <a:pt x="60" y="122"/>
                  <a:pt x="60" y="122"/>
                </a:cubicBezTo>
                <a:cubicBezTo>
                  <a:pt x="60" y="121"/>
                  <a:pt x="61" y="121"/>
                  <a:pt x="61" y="121"/>
                </a:cubicBezTo>
                <a:cubicBezTo>
                  <a:pt x="61" y="120"/>
                  <a:pt x="61" y="120"/>
                  <a:pt x="61" y="120"/>
                </a:cubicBezTo>
                <a:cubicBezTo>
                  <a:pt x="61" y="119"/>
                  <a:pt x="62" y="119"/>
                  <a:pt x="62" y="119"/>
                </a:cubicBezTo>
                <a:cubicBezTo>
                  <a:pt x="62" y="118"/>
                  <a:pt x="62" y="118"/>
                  <a:pt x="62" y="117"/>
                </a:cubicBezTo>
                <a:cubicBezTo>
                  <a:pt x="63" y="117"/>
                  <a:pt x="63" y="117"/>
                  <a:pt x="63" y="117"/>
                </a:cubicBezTo>
                <a:cubicBezTo>
                  <a:pt x="63" y="117"/>
                  <a:pt x="63" y="116"/>
                  <a:pt x="62" y="116"/>
                </a:cubicBezTo>
                <a:cubicBezTo>
                  <a:pt x="62" y="116"/>
                  <a:pt x="61" y="116"/>
                  <a:pt x="61" y="115"/>
                </a:cubicBezTo>
                <a:cubicBezTo>
                  <a:pt x="61" y="115"/>
                  <a:pt x="60" y="115"/>
                  <a:pt x="60" y="115"/>
                </a:cubicBezTo>
                <a:cubicBezTo>
                  <a:pt x="59" y="115"/>
                  <a:pt x="59" y="115"/>
                  <a:pt x="59" y="115"/>
                </a:cubicBezTo>
                <a:cubicBezTo>
                  <a:pt x="59" y="115"/>
                  <a:pt x="59" y="114"/>
                  <a:pt x="59" y="114"/>
                </a:cubicBezTo>
                <a:cubicBezTo>
                  <a:pt x="59" y="114"/>
                  <a:pt x="59" y="114"/>
                  <a:pt x="59" y="114"/>
                </a:cubicBezTo>
                <a:cubicBezTo>
                  <a:pt x="59" y="113"/>
                  <a:pt x="59" y="113"/>
                  <a:pt x="59" y="113"/>
                </a:cubicBezTo>
                <a:cubicBezTo>
                  <a:pt x="59" y="112"/>
                  <a:pt x="59" y="112"/>
                  <a:pt x="59" y="112"/>
                </a:cubicBezTo>
                <a:cubicBezTo>
                  <a:pt x="59" y="111"/>
                  <a:pt x="59" y="111"/>
                  <a:pt x="60" y="111"/>
                </a:cubicBezTo>
                <a:cubicBezTo>
                  <a:pt x="61" y="109"/>
                  <a:pt x="61" y="109"/>
                  <a:pt x="61" y="109"/>
                </a:cubicBezTo>
                <a:cubicBezTo>
                  <a:pt x="61" y="109"/>
                  <a:pt x="62" y="109"/>
                  <a:pt x="62" y="109"/>
                </a:cubicBezTo>
                <a:cubicBezTo>
                  <a:pt x="63" y="109"/>
                  <a:pt x="63" y="109"/>
                  <a:pt x="64" y="109"/>
                </a:cubicBezTo>
                <a:cubicBezTo>
                  <a:pt x="64" y="109"/>
                  <a:pt x="65" y="109"/>
                  <a:pt x="65" y="109"/>
                </a:cubicBezTo>
                <a:cubicBezTo>
                  <a:pt x="65" y="109"/>
                  <a:pt x="66" y="109"/>
                  <a:pt x="66" y="110"/>
                </a:cubicBezTo>
                <a:cubicBezTo>
                  <a:pt x="67" y="110"/>
                  <a:pt x="67" y="110"/>
                  <a:pt x="68" y="110"/>
                </a:cubicBezTo>
                <a:cubicBezTo>
                  <a:pt x="68" y="110"/>
                  <a:pt x="68" y="109"/>
                  <a:pt x="68" y="109"/>
                </a:cubicBezTo>
                <a:cubicBezTo>
                  <a:pt x="68" y="108"/>
                  <a:pt x="68" y="108"/>
                  <a:pt x="68" y="108"/>
                </a:cubicBezTo>
                <a:cubicBezTo>
                  <a:pt x="68" y="108"/>
                  <a:pt x="68" y="108"/>
                  <a:pt x="68" y="108"/>
                </a:cubicBezTo>
                <a:cubicBezTo>
                  <a:pt x="68" y="108"/>
                  <a:pt x="67" y="107"/>
                  <a:pt x="67" y="107"/>
                </a:cubicBezTo>
                <a:cubicBezTo>
                  <a:pt x="67" y="107"/>
                  <a:pt x="66" y="107"/>
                  <a:pt x="66" y="107"/>
                </a:cubicBezTo>
                <a:cubicBezTo>
                  <a:pt x="66" y="107"/>
                  <a:pt x="65" y="106"/>
                  <a:pt x="65" y="106"/>
                </a:cubicBezTo>
                <a:cubicBezTo>
                  <a:pt x="65" y="105"/>
                  <a:pt x="65" y="105"/>
                  <a:pt x="65" y="104"/>
                </a:cubicBezTo>
                <a:cubicBezTo>
                  <a:pt x="65" y="104"/>
                  <a:pt x="65" y="103"/>
                  <a:pt x="64" y="103"/>
                </a:cubicBezTo>
                <a:cubicBezTo>
                  <a:pt x="64" y="102"/>
                  <a:pt x="64" y="102"/>
                  <a:pt x="64" y="101"/>
                </a:cubicBezTo>
                <a:cubicBezTo>
                  <a:pt x="64" y="101"/>
                  <a:pt x="64" y="100"/>
                  <a:pt x="64" y="100"/>
                </a:cubicBezTo>
                <a:cubicBezTo>
                  <a:pt x="64" y="100"/>
                  <a:pt x="63" y="99"/>
                  <a:pt x="63" y="99"/>
                </a:cubicBezTo>
                <a:cubicBezTo>
                  <a:pt x="63" y="99"/>
                  <a:pt x="62" y="98"/>
                  <a:pt x="62" y="98"/>
                </a:cubicBezTo>
                <a:cubicBezTo>
                  <a:pt x="62" y="98"/>
                  <a:pt x="61" y="97"/>
                  <a:pt x="61" y="97"/>
                </a:cubicBezTo>
                <a:cubicBezTo>
                  <a:pt x="60" y="97"/>
                  <a:pt x="60" y="97"/>
                  <a:pt x="60" y="97"/>
                </a:cubicBezTo>
                <a:cubicBezTo>
                  <a:pt x="60" y="97"/>
                  <a:pt x="60" y="97"/>
                  <a:pt x="60" y="97"/>
                </a:cubicBezTo>
                <a:cubicBezTo>
                  <a:pt x="60" y="97"/>
                  <a:pt x="60" y="97"/>
                  <a:pt x="60" y="97"/>
                </a:cubicBezTo>
                <a:cubicBezTo>
                  <a:pt x="60" y="97"/>
                  <a:pt x="60" y="97"/>
                  <a:pt x="60" y="97"/>
                </a:cubicBezTo>
                <a:cubicBezTo>
                  <a:pt x="60" y="96"/>
                  <a:pt x="60" y="96"/>
                  <a:pt x="60" y="96"/>
                </a:cubicBezTo>
                <a:cubicBezTo>
                  <a:pt x="60" y="96"/>
                  <a:pt x="60" y="96"/>
                  <a:pt x="60" y="96"/>
                </a:cubicBezTo>
                <a:cubicBezTo>
                  <a:pt x="60" y="96"/>
                  <a:pt x="59" y="95"/>
                  <a:pt x="59" y="95"/>
                </a:cubicBezTo>
                <a:cubicBezTo>
                  <a:pt x="59" y="95"/>
                  <a:pt x="59" y="95"/>
                  <a:pt x="59" y="95"/>
                </a:cubicBezTo>
                <a:cubicBezTo>
                  <a:pt x="59" y="94"/>
                  <a:pt x="58" y="94"/>
                  <a:pt x="58" y="94"/>
                </a:cubicBezTo>
                <a:cubicBezTo>
                  <a:pt x="58" y="93"/>
                  <a:pt x="58" y="93"/>
                  <a:pt x="58" y="93"/>
                </a:cubicBezTo>
                <a:cubicBezTo>
                  <a:pt x="58" y="92"/>
                  <a:pt x="58" y="92"/>
                  <a:pt x="58" y="92"/>
                </a:cubicBezTo>
                <a:cubicBezTo>
                  <a:pt x="58" y="92"/>
                  <a:pt x="59" y="91"/>
                  <a:pt x="59" y="91"/>
                </a:cubicBezTo>
                <a:cubicBezTo>
                  <a:pt x="60" y="91"/>
                  <a:pt x="60" y="91"/>
                  <a:pt x="60" y="91"/>
                </a:cubicBezTo>
                <a:cubicBezTo>
                  <a:pt x="60" y="91"/>
                  <a:pt x="60" y="91"/>
                  <a:pt x="60" y="91"/>
                </a:cubicBezTo>
                <a:cubicBezTo>
                  <a:pt x="61" y="91"/>
                  <a:pt x="61" y="91"/>
                  <a:pt x="61" y="91"/>
                </a:cubicBezTo>
                <a:cubicBezTo>
                  <a:pt x="62" y="91"/>
                  <a:pt x="62" y="91"/>
                  <a:pt x="62" y="92"/>
                </a:cubicBezTo>
                <a:cubicBezTo>
                  <a:pt x="62" y="92"/>
                  <a:pt x="62" y="92"/>
                  <a:pt x="62" y="92"/>
                </a:cubicBezTo>
                <a:cubicBezTo>
                  <a:pt x="63" y="93"/>
                  <a:pt x="63" y="93"/>
                  <a:pt x="63" y="93"/>
                </a:cubicBezTo>
                <a:cubicBezTo>
                  <a:pt x="63" y="94"/>
                  <a:pt x="63" y="94"/>
                  <a:pt x="63" y="94"/>
                </a:cubicBezTo>
                <a:cubicBezTo>
                  <a:pt x="63" y="94"/>
                  <a:pt x="63" y="95"/>
                  <a:pt x="64" y="95"/>
                </a:cubicBezTo>
                <a:cubicBezTo>
                  <a:pt x="64" y="95"/>
                  <a:pt x="64" y="95"/>
                  <a:pt x="64" y="95"/>
                </a:cubicBezTo>
                <a:cubicBezTo>
                  <a:pt x="64" y="95"/>
                  <a:pt x="64" y="95"/>
                  <a:pt x="64" y="95"/>
                </a:cubicBezTo>
                <a:cubicBezTo>
                  <a:pt x="64" y="95"/>
                  <a:pt x="64" y="96"/>
                  <a:pt x="64" y="96"/>
                </a:cubicBezTo>
                <a:cubicBezTo>
                  <a:pt x="64" y="96"/>
                  <a:pt x="65" y="96"/>
                  <a:pt x="65" y="96"/>
                </a:cubicBezTo>
                <a:cubicBezTo>
                  <a:pt x="65" y="96"/>
                  <a:pt x="65" y="96"/>
                  <a:pt x="65" y="96"/>
                </a:cubicBezTo>
                <a:cubicBezTo>
                  <a:pt x="65" y="96"/>
                  <a:pt x="66" y="96"/>
                  <a:pt x="66" y="96"/>
                </a:cubicBezTo>
                <a:cubicBezTo>
                  <a:pt x="66" y="96"/>
                  <a:pt x="66" y="96"/>
                  <a:pt x="66" y="96"/>
                </a:cubicBezTo>
                <a:cubicBezTo>
                  <a:pt x="67" y="96"/>
                  <a:pt x="67" y="96"/>
                  <a:pt x="67" y="96"/>
                </a:cubicBezTo>
                <a:cubicBezTo>
                  <a:pt x="67" y="96"/>
                  <a:pt x="67" y="95"/>
                  <a:pt x="67" y="95"/>
                </a:cubicBezTo>
                <a:cubicBezTo>
                  <a:pt x="67" y="95"/>
                  <a:pt x="67" y="95"/>
                  <a:pt x="68" y="95"/>
                </a:cubicBezTo>
                <a:cubicBezTo>
                  <a:pt x="68" y="94"/>
                  <a:pt x="68" y="94"/>
                  <a:pt x="68" y="94"/>
                </a:cubicBezTo>
                <a:cubicBezTo>
                  <a:pt x="68" y="94"/>
                  <a:pt x="68" y="94"/>
                  <a:pt x="68" y="94"/>
                </a:cubicBezTo>
                <a:cubicBezTo>
                  <a:pt x="68" y="94"/>
                  <a:pt x="68" y="94"/>
                  <a:pt x="68" y="94"/>
                </a:cubicBezTo>
                <a:cubicBezTo>
                  <a:pt x="68" y="94"/>
                  <a:pt x="68" y="94"/>
                  <a:pt x="68" y="94"/>
                </a:cubicBezTo>
                <a:cubicBezTo>
                  <a:pt x="68" y="94"/>
                  <a:pt x="67" y="94"/>
                  <a:pt x="67" y="94"/>
                </a:cubicBezTo>
                <a:cubicBezTo>
                  <a:pt x="67" y="94"/>
                  <a:pt x="67" y="94"/>
                  <a:pt x="67" y="94"/>
                </a:cubicBezTo>
                <a:cubicBezTo>
                  <a:pt x="67" y="94"/>
                  <a:pt x="67" y="95"/>
                  <a:pt x="67" y="95"/>
                </a:cubicBezTo>
                <a:cubicBezTo>
                  <a:pt x="66" y="95"/>
                  <a:pt x="66" y="95"/>
                  <a:pt x="66" y="95"/>
                </a:cubicBezTo>
                <a:cubicBezTo>
                  <a:pt x="66" y="95"/>
                  <a:pt x="66" y="95"/>
                  <a:pt x="66" y="95"/>
                </a:cubicBezTo>
                <a:cubicBezTo>
                  <a:pt x="65" y="95"/>
                  <a:pt x="65" y="95"/>
                  <a:pt x="65" y="95"/>
                </a:cubicBezTo>
                <a:cubicBezTo>
                  <a:pt x="64" y="94"/>
                  <a:pt x="64" y="94"/>
                  <a:pt x="64" y="94"/>
                </a:cubicBezTo>
                <a:cubicBezTo>
                  <a:pt x="64" y="94"/>
                  <a:pt x="63" y="94"/>
                  <a:pt x="63" y="93"/>
                </a:cubicBezTo>
                <a:cubicBezTo>
                  <a:pt x="63" y="93"/>
                  <a:pt x="63" y="93"/>
                  <a:pt x="63" y="92"/>
                </a:cubicBezTo>
                <a:cubicBezTo>
                  <a:pt x="63" y="92"/>
                  <a:pt x="62" y="92"/>
                  <a:pt x="62" y="92"/>
                </a:cubicBezTo>
                <a:cubicBezTo>
                  <a:pt x="62" y="92"/>
                  <a:pt x="62" y="91"/>
                  <a:pt x="62" y="91"/>
                </a:cubicBezTo>
                <a:cubicBezTo>
                  <a:pt x="62" y="91"/>
                  <a:pt x="62" y="90"/>
                  <a:pt x="61" y="90"/>
                </a:cubicBezTo>
                <a:cubicBezTo>
                  <a:pt x="61" y="90"/>
                  <a:pt x="61" y="89"/>
                  <a:pt x="61" y="89"/>
                </a:cubicBezTo>
                <a:cubicBezTo>
                  <a:pt x="61" y="89"/>
                  <a:pt x="60" y="88"/>
                  <a:pt x="60" y="88"/>
                </a:cubicBezTo>
                <a:cubicBezTo>
                  <a:pt x="60" y="88"/>
                  <a:pt x="60" y="87"/>
                  <a:pt x="60" y="87"/>
                </a:cubicBezTo>
                <a:cubicBezTo>
                  <a:pt x="60" y="86"/>
                  <a:pt x="59" y="86"/>
                  <a:pt x="60" y="85"/>
                </a:cubicBezTo>
                <a:cubicBezTo>
                  <a:pt x="60" y="85"/>
                  <a:pt x="60" y="84"/>
                  <a:pt x="60" y="84"/>
                </a:cubicBezTo>
                <a:cubicBezTo>
                  <a:pt x="61" y="84"/>
                  <a:pt x="61" y="83"/>
                  <a:pt x="61" y="83"/>
                </a:cubicBezTo>
                <a:cubicBezTo>
                  <a:pt x="61" y="82"/>
                  <a:pt x="61" y="82"/>
                  <a:pt x="62" y="81"/>
                </a:cubicBezTo>
                <a:cubicBezTo>
                  <a:pt x="62" y="81"/>
                  <a:pt x="62" y="81"/>
                  <a:pt x="63" y="80"/>
                </a:cubicBezTo>
                <a:cubicBezTo>
                  <a:pt x="63" y="80"/>
                  <a:pt x="63" y="80"/>
                  <a:pt x="63" y="80"/>
                </a:cubicBezTo>
                <a:cubicBezTo>
                  <a:pt x="63" y="80"/>
                  <a:pt x="64" y="80"/>
                  <a:pt x="64" y="79"/>
                </a:cubicBezTo>
                <a:cubicBezTo>
                  <a:pt x="64" y="79"/>
                  <a:pt x="64" y="79"/>
                  <a:pt x="64" y="79"/>
                </a:cubicBezTo>
                <a:cubicBezTo>
                  <a:pt x="63" y="79"/>
                  <a:pt x="63" y="79"/>
                  <a:pt x="63" y="79"/>
                </a:cubicBezTo>
                <a:cubicBezTo>
                  <a:pt x="63" y="79"/>
                  <a:pt x="63" y="79"/>
                  <a:pt x="62" y="79"/>
                </a:cubicBezTo>
                <a:cubicBezTo>
                  <a:pt x="62" y="79"/>
                  <a:pt x="61" y="79"/>
                  <a:pt x="61" y="79"/>
                </a:cubicBezTo>
                <a:cubicBezTo>
                  <a:pt x="61" y="79"/>
                  <a:pt x="61" y="78"/>
                  <a:pt x="61" y="78"/>
                </a:cubicBezTo>
                <a:cubicBezTo>
                  <a:pt x="61" y="78"/>
                  <a:pt x="60" y="78"/>
                  <a:pt x="60" y="77"/>
                </a:cubicBezTo>
                <a:cubicBezTo>
                  <a:pt x="60" y="77"/>
                  <a:pt x="60" y="76"/>
                  <a:pt x="60" y="76"/>
                </a:cubicBezTo>
                <a:cubicBezTo>
                  <a:pt x="60" y="76"/>
                  <a:pt x="60" y="75"/>
                  <a:pt x="60" y="75"/>
                </a:cubicBezTo>
                <a:cubicBezTo>
                  <a:pt x="60" y="75"/>
                  <a:pt x="60" y="74"/>
                  <a:pt x="60" y="74"/>
                </a:cubicBezTo>
                <a:cubicBezTo>
                  <a:pt x="60" y="73"/>
                  <a:pt x="60" y="73"/>
                  <a:pt x="61" y="73"/>
                </a:cubicBezTo>
                <a:cubicBezTo>
                  <a:pt x="61" y="72"/>
                  <a:pt x="61" y="72"/>
                  <a:pt x="61" y="72"/>
                </a:cubicBezTo>
                <a:cubicBezTo>
                  <a:pt x="61" y="72"/>
                  <a:pt x="62" y="71"/>
                  <a:pt x="62" y="71"/>
                </a:cubicBezTo>
                <a:cubicBezTo>
                  <a:pt x="62" y="71"/>
                  <a:pt x="63" y="71"/>
                  <a:pt x="63" y="71"/>
                </a:cubicBezTo>
                <a:cubicBezTo>
                  <a:pt x="63" y="71"/>
                  <a:pt x="63" y="71"/>
                  <a:pt x="63" y="71"/>
                </a:cubicBezTo>
                <a:cubicBezTo>
                  <a:pt x="63" y="71"/>
                  <a:pt x="63" y="71"/>
                  <a:pt x="64" y="71"/>
                </a:cubicBezTo>
                <a:cubicBezTo>
                  <a:pt x="64" y="71"/>
                  <a:pt x="64" y="71"/>
                  <a:pt x="64" y="71"/>
                </a:cubicBezTo>
                <a:cubicBezTo>
                  <a:pt x="64" y="71"/>
                  <a:pt x="64" y="70"/>
                  <a:pt x="64" y="70"/>
                </a:cubicBezTo>
                <a:cubicBezTo>
                  <a:pt x="64" y="70"/>
                  <a:pt x="64" y="70"/>
                  <a:pt x="64" y="70"/>
                </a:cubicBezTo>
                <a:cubicBezTo>
                  <a:pt x="64" y="70"/>
                  <a:pt x="65" y="69"/>
                  <a:pt x="65" y="69"/>
                </a:cubicBezTo>
                <a:cubicBezTo>
                  <a:pt x="65" y="69"/>
                  <a:pt x="65" y="69"/>
                  <a:pt x="65" y="69"/>
                </a:cubicBezTo>
                <a:cubicBezTo>
                  <a:pt x="65" y="69"/>
                  <a:pt x="64" y="69"/>
                  <a:pt x="64" y="69"/>
                </a:cubicBezTo>
                <a:cubicBezTo>
                  <a:pt x="64" y="69"/>
                  <a:pt x="64" y="69"/>
                  <a:pt x="64" y="69"/>
                </a:cubicBezTo>
                <a:cubicBezTo>
                  <a:pt x="64" y="69"/>
                  <a:pt x="64" y="69"/>
                  <a:pt x="63" y="69"/>
                </a:cubicBezTo>
                <a:cubicBezTo>
                  <a:pt x="63" y="69"/>
                  <a:pt x="63" y="68"/>
                  <a:pt x="63" y="68"/>
                </a:cubicBezTo>
                <a:cubicBezTo>
                  <a:pt x="63" y="68"/>
                  <a:pt x="63" y="68"/>
                  <a:pt x="63" y="68"/>
                </a:cubicBezTo>
                <a:cubicBezTo>
                  <a:pt x="63" y="67"/>
                  <a:pt x="64" y="67"/>
                  <a:pt x="64" y="67"/>
                </a:cubicBezTo>
                <a:cubicBezTo>
                  <a:pt x="64" y="67"/>
                  <a:pt x="64" y="66"/>
                  <a:pt x="64" y="66"/>
                </a:cubicBezTo>
                <a:cubicBezTo>
                  <a:pt x="64" y="66"/>
                  <a:pt x="65" y="66"/>
                  <a:pt x="65" y="66"/>
                </a:cubicBezTo>
                <a:cubicBezTo>
                  <a:pt x="65" y="66"/>
                  <a:pt x="65" y="66"/>
                  <a:pt x="65" y="66"/>
                </a:cubicBezTo>
                <a:cubicBezTo>
                  <a:pt x="65" y="65"/>
                  <a:pt x="65" y="65"/>
                  <a:pt x="65" y="65"/>
                </a:cubicBezTo>
                <a:cubicBezTo>
                  <a:pt x="65" y="65"/>
                  <a:pt x="66" y="65"/>
                  <a:pt x="65" y="65"/>
                </a:cubicBezTo>
                <a:cubicBezTo>
                  <a:pt x="65" y="64"/>
                  <a:pt x="65" y="64"/>
                  <a:pt x="65" y="64"/>
                </a:cubicBezTo>
                <a:cubicBezTo>
                  <a:pt x="65" y="64"/>
                  <a:pt x="65" y="64"/>
                  <a:pt x="65" y="63"/>
                </a:cubicBezTo>
                <a:cubicBezTo>
                  <a:pt x="65" y="63"/>
                  <a:pt x="64" y="63"/>
                  <a:pt x="64" y="63"/>
                </a:cubicBezTo>
                <a:cubicBezTo>
                  <a:pt x="64" y="63"/>
                  <a:pt x="64" y="63"/>
                  <a:pt x="65" y="63"/>
                </a:cubicBezTo>
                <a:cubicBezTo>
                  <a:pt x="65" y="63"/>
                  <a:pt x="65" y="63"/>
                  <a:pt x="65" y="63"/>
                </a:cubicBezTo>
                <a:cubicBezTo>
                  <a:pt x="65" y="62"/>
                  <a:pt x="65" y="62"/>
                  <a:pt x="65" y="62"/>
                </a:cubicBezTo>
                <a:cubicBezTo>
                  <a:pt x="65" y="62"/>
                  <a:pt x="65" y="61"/>
                  <a:pt x="65" y="61"/>
                </a:cubicBezTo>
                <a:cubicBezTo>
                  <a:pt x="66" y="61"/>
                  <a:pt x="66" y="61"/>
                  <a:pt x="66" y="60"/>
                </a:cubicBezTo>
                <a:cubicBezTo>
                  <a:pt x="65" y="60"/>
                  <a:pt x="65" y="60"/>
                  <a:pt x="65" y="60"/>
                </a:cubicBezTo>
                <a:cubicBezTo>
                  <a:pt x="65" y="60"/>
                  <a:pt x="65" y="60"/>
                  <a:pt x="65" y="60"/>
                </a:cubicBezTo>
                <a:cubicBezTo>
                  <a:pt x="65" y="61"/>
                  <a:pt x="65" y="61"/>
                  <a:pt x="65" y="61"/>
                </a:cubicBezTo>
                <a:cubicBezTo>
                  <a:pt x="65" y="61"/>
                  <a:pt x="65" y="61"/>
                  <a:pt x="65" y="61"/>
                </a:cubicBezTo>
                <a:cubicBezTo>
                  <a:pt x="64" y="61"/>
                  <a:pt x="64" y="62"/>
                  <a:pt x="64" y="62"/>
                </a:cubicBezTo>
                <a:cubicBezTo>
                  <a:pt x="64" y="62"/>
                  <a:pt x="64" y="62"/>
                  <a:pt x="64" y="62"/>
                </a:cubicBezTo>
                <a:cubicBezTo>
                  <a:pt x="64" y="62"/>
                  <a:pt x="64" y="63"/>
                  <a:pt x="63" y="63"/>
                </a:cubicBezTo>
                <a:cubicBezTo>
                  <a:pt x="63" y="63"/>
                  <a:pt x="63" y="63"/>
                  <a:pt x="63" y="63"/>
                </a:cubicBezTo>
                <a:cubicBezTo>
                  <a:pt x="63" y="64"/>
                  <a:pt x="62" y="64"/>
                  <a:pt x="62" y="64"/>
                </a:cubicBezTo>
                <a:cubicBezTo>
                  <a:pt x="62" y="64"/>
                  <a:pt x="62" y="63"/>
                  <a:pt x="62" y="63"/>
                </a:cubicBezTo>
                <a:cubicBezTo>
                  <a:pt x="61" y="63"/>
                  <a:pt x="61" y="63"/>
                  <a:pt x="61" y="63"/>
                </a:cubicBezTo>
                <a:cubicBezTo>
                  <a:pt x="61" y="63"/>
                  <a:pt x="61" y="63"/>
                  <a:pt x="61" y="62"/>
                </a:cubicBezTo>
                <a:cubicBezTo>
                  <a:pt x="61" y="62"/>
                  <a:pt x="61" y="62"/>
                  <a:pt x="61" y="62"/>
                </a:cubicBezTo>
                <a:cubicBezTo>
                  <a:pt x="61" y="62"/>
                  <a:pt x="60" y="62"/>
                  <a:pt x="60" y="62"/>
                </a:cubicBezTo>
                <a:cubicBezTo>
                  <a:pt x="60" y="62"/>
                  <a:pt x="60" y="63"/>
                  <a:pt x="60" y="63"/>
                </a:cubicBezTo>
                <a:cubicBezTo>
                  <a:pt x="60" y="64"/>
                  <a:pt x="60" y="64"/>
                  <a:pt x="60" y="64"/>
                </a:cubicBezTo>
                <a:cubicBezTo>
                  <a:pt x="60" y="64"/>
                  <a:pt x="60" y="64"/>
                  <a:pt x="59" y="65"/>
                </a:cubicBezTo>
                <a:cubicBezTo>
                  <a:pt x="59" y="65"/>
                  <a:pt x="59" y="65"/>
                  <a:pt x="59" y="65"/>
                </a:cubicBezTo>
                <a:cubicBezTo>
                  <a:pt x="59" y="65"/>
                  <a:pt x="59" y="66"/>
                  <a:pt x="58" y="66"/>
                </a:cubicBezTo>
                <a:cubicBezTo>
                  <a:pt x="58" y="66"/>
                  <a:pt x="58" y="66"/>
                  <a:pt x="58" y="66"/>
                </a:cubicBezTo>
                <a:cubicBezTo>
                  <a:pt x="59" y="66"/>
                  <a:pt x="58" y="66"/>
                  <a:pt x="58" y="67"/>
                </a:cubicBezTo>
                <a:cubicBezTo>
                  <a:pt x="58" y="67"/>
                  <a:pt x="58" y="67"/>
                  <a:pt x="58" y="67"/>
                </a:cubicBezTo>
                <a:cubicBezTo>
                  <a:pt x="58" y="67"/>
                  <a:pt x="57" y="66"/>
                  <a:pt x="57" y="66"/>
                </a:cubicBezTo>
                <a:cubicBezTo>
                  <a:pt x="57" y="66"/>
                  <a:pt x="57" y="66"/>
                  <a:pt x="57" y="66"/>
                </a:cubicBezTo>
                <a:cubicBezTo>
                  <a:pt x="57" y="66"/>
                  <a:pt x="57" y="66"/>
                  <a:pt x="57" y="66"/>
                </a:cubicBezTo>
                <a:cubicBezTo>
                  <a:pt x="57" y="67"/>
                  <a:pt x="57" y="67"/>
                  <a:pt x="57" y="67"/>
                </a:cubicBezTo>
                <a:cubicBezTo>
                  <a:pt x="58" y="67"/>
                  <a:pt x="58" y="67"/>
                  <a:pt x="58" y="67"/>
                </a:cubicBezTo>
                <a:cubicBezTo>
                  <a:pt x="57" y="67"/>
                  <a:pt x="57" y="67"/>
                  <a:pt x="57" y="67"/>
                </a:cubicBezTo>
                <a:cubicBezTo>
                  <a:pt x="57" y="67"/>
                  <a:pt x="56" y="67"/>
                  <a:pt x="56" y="67"/>
                </a:cubicBezTo>
                <a:cubicBezTo>
                  <a:pt x="56" y="67"/>
                  <a:pt x="56" y="66"/>
                  <a:pt x="56" y="66"/>
                </a:cubicBezTo>
                <a:cubicBezTo>
                  <a:pt x="55" y="66"/>
                  <a:pt x="55" y="65"/>
                  <a:pt x="55" y="65"/>
                </a:cubicBezTo>
                <a:cubicBezTo>
                  <a:pt x="55" y="65"/>
                  <a:pt x="55" y="64"/>
                  <a:pt x="56" y="64"/>
                </a:cubicBezTo>
                <a:cubicBezTo>
                  <a:pt x="56" y="64"/>
                  <a:pt x="56" y="64"/>
                  <a:pt x="56" y="63"/>
                </a:cubicBezTo>
                <a:cubicBezTo>
                  <a:pt x="56" y="63"/>
                  <a:pt x="56" y="63"/>
                  <a:pt x="56" y="63"/>
                </a:cubicBezTo>
                <a:cubicBezTo>
                  <a:pt x="56" y="63"/>
                  <a:pt x="56" y="63"/>
                  <a:pt x="57" y="62"/>
                </a:cubicBezTo>
                <a:cubicBezTo>
                  <a:pt x="57" y="62"/>
                  <a:pt x="57" y="62"/>
                  <a:pt x="57" y="62"/>
                </a:cubicBezTo>
                <a:cubicBezTo>
                  <a:pt x="57" y="61"/>
                  <a:pt x="57" y="61"/>
                  <a:pt x="57" y="61"/>
                </a:cubicBezTo>
                <a:cubicBezTo>
                  <a:pt x="57" y="61"/>
                  <a:pt x="57" y="60"/>
                  <a:pt x="57" y="60"/>
                </a:cubicBezTo>
                <a:cubicBezTo>
                  <a:pt x="56" y="60"/>
                  <a:pt x="56" y="60"/>
                  <a:pt x="56" y="61"/>
                </a:cubicBezTo>
                <a:cubicBezTo>
                  <a:pt x="56" y="62"/>
                  <a:pt x="56" y="62"/>
                  <a:pt x="56" y="62"/>
                </a:cubicBezTo>
                <a:cubicBezTo>
                  <a:pt x="56" y="62"/>
                  <a:pt x="56" y="62"/>
                  <a:pt x="56" y="62"/>
                </a:cubicBezTo>
                <a:cubicBezTo>
                  <a:pt x="56" y="62"/>
                  <a:pt x="55" y="62"/>
                  <a:pt x="55" y="62"/>
                </a:cubicBezTo>
                <a:cubicBezTo>
                  <a:pt x="55" y="62"/>
                  <a:pt x="55" y="62"/>
                  <a:pt x="54" y="62"/>
                </a:cubicBezTo>
                <a:cubicBezTo>
                  <a:pt x="54" y="61"/>
                  <a:pt x="54" y="61"/>
                  <a:pt x="54" y="61"/>
                </a:cubicBezTo>
                <a:cubicBezTo>
                  <a:pt x="54" y="61"/>
                  <a:pt x="53" y="61"/>
                  <a:pt x="53" y="61"/>
                </a:cubicBezTo>
                <a:cubicBezTo>
                  <a:pt x="53" y="60"/>
                  <a:pt x="53" y="60"/>
                  <a:pt x="53" y="60"/>
                </a:cubicBezTo>
                <a:cubicBezTo>
                  <a:pt x="53" y="59"/>
                  <a:pt x="52" y="59"/>
                  <a:pt x="52" y="59"/>
                </a:cubicBezTo>
                <a:cubicBezTo>
                  <a:pt x="52" y="59"/>
                  <a:pt x="52" y="58"/>
                  <a:pt x="52" y="58"/>
                </a:cubicBezTo>
                <a:cubicBezTo>
                  <a:pt x="52" y="58"/>
                  <a:pt x="52" y="58"/>
                  <a:pt x="52" y="57"/>
                </a:cubicBezTo>
                <a:cubicBezTo>
                  <a:pt x="52" y="57"/>
                  <a:pt x="52" y="57"/>
                  <a:pt x="52" y="56"/>
                </a:cubicBezTo>
                <a:cubicBezTo>
                  <a:pt x="51" y="55"/>
                  <a:pt x="51" y="55"/>
                  <a:pt x="51" y="55"/>
                </a:cubicBezTo>
                <a:cubicBezTo>
                  <a:pt x="51" y="55"/>
                  <a:pt x="50" y="54"/>
                  <a:pt x="50" y="54"/>
                </a:cubicBezTo>
                <a:cubicBezTo>
                  <a:pt x="50" y="54"/>
                  <a:pt x="49" y="53"/>
                  <a:pt x="49" y="53"/>
                </a:cubicBezTo>
                <a:cubicBezTo>
                  <a:pt x="49" y="52"/>
                  <a:pt x="48" y="52"/>
                  <a:pt x="48" y="52"/>
                </a:cubicBezTo>
                <a:cubicBezTo>
                  <a:pt x="48" y="51"/>
                  <a:pt x="48" y="51"/>
                  <a:pt x="48" y="51"/>
                </a:cubicBezTo>
                <a:cubicBezTo>
                  <a:pt x="48" y="51"/>
                  <a:pt x="47" y="50"/>
                  <a:pt x="48" y="50"/>
                </a:cubicBezTo>
                <a:cubicBezTo>
                  <a:pt x="48" y="50"/>
                  <a:pt x="48" y="49"/>
                  <a:pt x="48" y="49"/>
                </a:cubicBezTo>
                <a:cubicBezTo>
                  <a:pt x="48" y="49"/>
                  <a:pt x="48" y="49"/>
                  <a:pt x="48" y="48"/>
                </a:cubicBezTo>
                <a:cubicBezTo>
                  <a:pt x="48" y="48"/>
                  <a:pt x="48" y="48"/>
                  <a:pt x="48" y="48"/>
                </a:cubicBezTo>
                <a:cubicBezTo>
                  <a:pt x="48" y="47"/>
                  <a:pt x="49" y="47"/>
                  <a:pt x="49" y="47"/>
                </a:cubicBezTo>
                <a:cubicBezTo>
                  <a:pt x="49" y="46"/>
                  <a:pt x="49" y="46"/>
                  <a:pt x="49" y="46"/>
                </a:cubicBezTo>
                <a:cubicBezTo>
                  <a:pt x="49" y="46"/>
                  <a:pt x="49" y="45"/>
                  <a:pt x="49" y="45"/>
                </a:cubicBezTo>
                <a:cubicBezTo>
                  <a:pt x="49" y="44"/>
                  <a:pt x="49" y="44"/>
                  <a:pt x="50" y="44"/>
                </a:cubicBezTo>
                <a:cubicBezTo>
                  <a:pt x="50" y="43"/>
                  <a:pt x="50" y="43"/>
                  <a:pt x="50" y="43"/>
                </a:cubicBezTo>
                <a:cubicBezTo>
                  <a:pt x="50" y="42"/>
                  <a:pt x="51" y="42"/>
                  <a:pt x="51" y="42"/>
                </a:cubicBezTo>
                <a:cubicBezTo>
                  <a:pt x="51" y="42"/>
                  <a:pt x="51" y="41"/>
                  <a:pt x="51" y="41"/>
                </a:cubicBezTo>
                <a:cubicBezTo>
                  <a:pt x="51" y="41"/>
                  <a:pt x="51" y="40"/>
                  <a:pt x="51" y="40"/>
                </a:cubicBezTo>
                <a:cubicBezTo>
                  <a:pt x="51" y="40"/>
                  <a:pt x="52" y="40"/>
                  <a:pt x="52" y="39"/>
                </a:cubicBezTo>
                <a:cubicBezTo>
                  <a:pt x="52" y="39"/>
                  <a:pt x="52" y="39"/>
                  <a:pt x="52" y="38"/>
                </a:cubicBezTo>
                <a:cubicBezTo>
                  <a:pt x="52" y="38"/>
                  <a:pt x="52" y="38"/>
                  <a:pt x="52" y="37"/>
                </a:cubicBezTo>
                <a:cubicBezTo>
                  <a:pt x="52" y="37"/>
                  <a:pt x="52" y="37"/>
                  <a:pt x="53" y="37"/>
                </a:cubicBezTo>
                <a:cubicBezTo>
                  <a:pt x="53" y="36"/>
                  <a:pt x="53" y="36"/>
                  <a:pt x="53" y="36"/>
                </a:cubicBezTo>
                <a:cubicBezTo>
                  <a:pt x="53" y="36"/>
                  <a:pt x="54" y="36"/>
                  <a:pt x="54" y="36"/>
                </a:cubicBezTo>
                <a:cubicBezTo>
                  <a:pt x="54" y="36"/>
                  <a:pt x="54" y="36"/>
                  <a:pt x="54" y="36"/>
                </a:cubicBezTo>
                <a:cubicBezTo>
                  <a:pt x="54" y="36"/>
                  <a:pt x="54" y="36"/>
                  <a:pt x="55" y="36"/>
                </a:cubicBezTo>
                <a:cubicBezTo>
                  <a:pt x="55" y="36"/>
                  <a:pt x="55" y="36"/>
                  <a:pt x="55" y="36"/>
                </a:cubicBezTo>
                <a:cubicBezTo>
                  <a:pt x="55" y="36"/>
                  <a:pt x="55" y="36"/>
                  <a:pt x="55" y="36"/>
                </a:cubicBezTo>
                <a:cubicBezTo>
                  <a:pt x="55" y="36"/>
                  <a:pt x="54" y="35"/>
                  <a:pt x="54" y="35"/>
                </a:cubicBezTo>
                <a:cubicBezTo>
                  <a:pt x="54" y="35"/>
                  <a:pt x="54" y="35"/>
                  <a:pt x="54" y="35"/>
                </a:cubicBezTo>
                <a:cubicBezTo>
                  <a:pt x="54" y="34"/>
                  <a:pt x="55" y="34"/>
                  <a:pt x="55" y="34"/>
                </a:cubicBezTo>
                <a:cubicBezTo>
                  <a:pt x="55" y="34"/>
                  <a:pt x="56" y="34"/>
                  <a:pt x="56" y="34"/>
                </a:cubicBezTo>
                <a:cubicBezTo>
                  <a:pt x="56" y="34"/>
                  <a:pt x="57" y="34"/>
                  <a:pt x="57" y="34"/>
                </a:cubicBezTo>
                <a:cubicBezTo>
                  <a:pt x="57" y="34"/>
                  <a:pt x="58" y="34"/>
                  <a:pt x="58" y="34"/>
                </a:cubicBezTo>
                <a:cubicBezTo>
                  <a:pt x="58" y="34"/>
                  <a:pt x="58" y="34"/>
                  <a:pt x="58" y="34"/>
                </a:cubicBezTo>
                <a:cubicBezTo>
                  <a:pt x="59" y="34"/>
                  <a:pt x="59" y="34"/>
                  <a:pt x="59" y="34"/>
                </a:cubicBezTo>
                <a:cubicBezTo>
                  <a:pt x="59" y="34"/>
                  <a:pt x="60" y="34"/>
                  <a:pt x="60" y="34"/>
                </a:cubicBezTo>
                <a:cubicBezTo>
                  <a:pt x="60" y="34"/>
                  <a:pt x="59" y="33"/>
                  <a:pt x="60" y="33"/>
                </a:cubicBezTo>
                <a:cubicBezTo>
                  <a:pt x="60" y="33"/>
                  <a:pt x="59" y="33"/>
                  <a:pt x="59" y="33"/>
                </a:cubicBezTo>
                <a:cubicBezTo>
                  <a:pt x="59" y="33"/>
                  <a:pt x="59" y="33"/>
                  <a:pt x="59" y="33"/>
                </a:cubicBezTo>
                <a:cubicBezTo>
                  <a:pt x="59" y="33"/>
                  <a:pt x="59" y="33"/>
                  <a:pt x="59" y="33"/>
                </a:cubicBezTo>
                <a:cubicBezTo>
                  <a:pt x="59" y="32"/>
                  <a:pt x="59" y="32"/>
                  <a:pt x="59" y="32"/>
                </a:cubicBezTo>
                <a:cubicBezTo>
                  <a:pt x="59" y="32"/>
                  <a:pt x="60" y="31"/>
                  <a:pt x="60" y="31"/>
                </a:cubicBezTo>
                <a:cubicBezTo>
                  <a:pt x="60" y="30"/>
                  <a:pt x="60" y="30"/>
                  <a:pt x="61" y="30"/>
                </a:cubicBezTo>
                <a:cubicBezTo>
                  <a:pt x="61" y="30"/>
                  <a:pt x="61" y="30"/>
                  <a:pt x="62" y="29"/>
                </a:cubicBezTo>
                <a:cubicBezTo>
                  <a:pt x="62" y="29"/>
                  <a:pt x="62" y="29"/>
                  <a:pt x="63" y="28"/>
                </a:cubicBezTo>
                <a:cubicBezTo>
                  <a:pt x="63" y="28"/>
                  <a:pt x="63" y="27"/>
                  <a:pt x="64" y="27"/>
                </a:cubicBezTo>
                <a:cubicBezTo>
                  <a:pt x="64" y="26"/>
                  <a:pt x="64" y="26"/>
                  <a:pt x="64" y="26"/>
                </a:cubicBezTo>
                <a:cubicBezTo>
                  <a:pt x="64" y="26"/>
                  <a:pt x="64" y="26"/>
                  <a:pt x="64" y="26"/>
                </a:cubicBezTo>
                <a:cubicBezTo>
                  <a:pt x="65" y="26"/>
                  <a:pt x="65" y="26"/>
                  <a:pt x="65" y="26"/>
                </a:cubicBezTo>
                <a:cubicBezTo>
                  <a:pt x="65" y="26"/>
                  <a:pt x="66" y="25"/>
                  <a:pt x="66" y="25"/>
                </a:cubicBezTo>
                <a:cubicBezTo>
                  <a:pt x="66" y="25"/>
                  <a:pt x="67" y="24"/>
                  <a:pt x="67" y="24"/>
                </a:cubicBezTo>
                <a:cubicBezTo>
                  <a:pt x="67" y="24"/>
                  <a:pt x="67" y="24"/>
                  <a:pt x="67" y="24"/>
                </a:cubicBezTo>
                <a:cubicBezTo>
                  <a:pt x="67" y="24"/>
                  <a:pt x="67" y="24"/>
                  <a:pt x="67" y="24"/>
                </a:cubicBezTo>
                <a:cubicBezTo>
                  <a:pt x="67" y="24"/>
                  <a:pt x="67" y="24"/>
                  <a:pt x="67" y="24"/>
                </a:cubicBezTo>
                <a:cubicBezTo>
                  <a:pt x="68" y="23"/>
                  <a:pt x="68" y="23"/>
                  <a:pt x="68" y="23"/>
                </a:cubicBezTo>
                <a:cubicBezTo>
                  <a:pt x="68" y="22"/>
                  <a:pt x="68" y="22"/>
                  <a:pt x="68" y="21"/>
                </a:cubicBezTo>
                <a:cubicBezTo>
                  <a:pt x="69" y="21"/>
                  <a:pt x="69" y="21"/>
                  <a:pt x="69" y="20"/>
                </a:cubicBezTo>
                <a:cubicBezTo>
                  <a:pt x="69" y="20"/>
                  <a:pt x="70" y="20"/>
                  <a:pt x="70" y="19"/>
                </a:cubicBezTo>
                <a:cubicBezTo>
                  <a:pt x="70" y="19"/>
                  <a:pt x="71" y="18"/>
                  <a:pt x="71" y="18"/>
                </a:cubicBezTo>
                <a:cubicBezTo>
                  <a:pt x="71" y="18"/>
                  <a:pt x="72" y="18"/>
                  <a:pt x="72" y="18"/>
                </a:cubicBezTo>
                <a:cubicBezTo>
                  <a:pt x="72" y="18"/>
                  <a:pt x="73" y="18"/>
                  <a:pt x="73" y="18"/>
                </a:cubicBezTo>
                <a:cubicBezTo>
                  <a:pt x="73" y="18"/>
                  <a:pt x="74" y="18"/>
                  <a:pt x="74" y="17"/>
                </a:cubicBezTo>
                <a:cubicBezTo>
                  <a:pt x="74" y="17"/>
                  <a:pt x="74" y="16"/>
                  <a:pt x="75" y="16"/>
                </a:cubicBezTo>
                <a:cubicBezTo>
                  <a:pt x="75" y="16"/>
                  <a:pt x="76" y="15"/>
                  <a:pt x="76" y="15"/>
                </a:cubicBezTo>
                <a:cubicBezTo>
                  <a:pt x="76" y="15"/>
                  <a:pt x="76" y="15"/>
                  <a:pt x="77" y="15"/>
                </a:cubicBezTo>
                <a:cubicBezTo>
                  <a:pt x="77" y="15"/>
                  <a:pt x="77" y="14"/>
                  <a:pt x="77" y="14"/>
                </a:cubicBezTo>
                <a:cubicBezTo>
                  <a:pt x="77" y="14"/>
                  <a:pt x="77" y="13"/>
                  <a:pt x="77" y="13"/>
                </a:cubicBezTo>
                <a:cubicBezTo>
                  <a:pt x="77" y="12"/>
                  <a:pt x="76" y="12"/>
                  <a:pt x="76" y="11"/>
                </a:cubicBezTo>
                <a:cubicBezTo>
                  <a:pt x="76" y="11"/>
                  <a:pt x="75" y="10"/>
                  <a:pt x="75" y="10"/>
                </a:cubicBezTo>
                <a:cubicBezTo>
                  <a:pt x="75" y="10"/>
                  <a:pt x="75" y="9"/>
                  <a:pt x="75" y="9"/>
                </a:cubicBezTo>
                <a:cubicBezTo>
                  <a:pt x="75" y="9"/>
                  <a:pt x="74" y="8"/>
                  <a:pt x="74" y="8"/>
                </a:cubicBezTo>
                <a:cubicBezTo>
                  <a:pt x="74" y="8"/>
                  <a:pt x="74" y="8"/>
                  <a:pt x="74" y="8"/>
                </a:cubicBezTo>
                <a:cubicBezTo>
                  <a:pt x="74" y="8"/>
                  <a:pt x="74" y="8"/>
                  <a:pt x="74" y="7"/>
                </a:cubicBezTo>
                <a:cubicBezTo>
                  <a:pt x="74" y="7"/>
                  <a:pt x="74" y="7"/>
                  <a:pt x="74" y="7"/>
                </a:cubicBezTo>
                <a:cubicBezTo>
                  <a:pt x="75" y="7"/>
                  <a:pt x="75" y="7"/>
                  <a:pt x="75" y="7"/>
                </a:cubicBezTo>
                <a:cubicBezTo>
                  <a:pt x="75" y="7"/>
                  <a:pt x="75" y="7"/>
                  <a:pt x="75" y="7"/>
                </a:cubicBezTo>
                <a:cubicBezTo>
                  <a:pt x="75" y="7"/>
                  <a:pt x="75" y="7"/>
                  <a:pt x="75" y="7"/>
                </a:cubicBezTo>
                <a:cubicBezTo>
                  <a:pt x="76" y="7"/>
                  <a:pt x="76" y="7"/>
                  <a:pt x="76" y="7"/>
                </a:cubicBezTo>
                <a:cubicBezTo>
                  <a:pt x="76" y="7"/>
                  <a:pt x="76" y="6"/>
                  <a:pt x="76" y="6"/>
                </a:cubicBezTo>
                <a:cubicBezTo>
                  <a:pt x="76" y="6"/>
                  <a:pt x="77" y="5"/>
                  <a:pt x="77" y="5"/>
                </a:cubicBezTo>
                <a:cubicBezTo>
                  <a:pt x="77" y="5"/>
                  <a:pt x="77" y="4"/>
                  <a:pt x="77" y="4"/>
                </a:cubicBezTo>
                <a:cubicBezTo>
                  <a:pt x="78" y="4"/>
                  <a:pt x="78" y="4"/>
                  <a:pt x="78" y="4"/>
                </a:cubicBezTo>
                <a:cubicBezTo>
                  <a:pt x="78" y="3"/>
                  <a:pt x="78" y="3"/>
                  <a:pt x="78" y="3"/>
                </a:cubicBezTo>
                <a:cubicBezTo>
                  <a:pt x="78" y="3"/>
                  <a:pt x="78" y="3"/>
                  <a:pt x="78" y="3"/>
                </a:cubicBezTo>
                <a:cubicBezTo>
                  <a:pt x="79" y="3"/>
                  <a:pt x="79" y="3"/>
                  <a:pt x="79" y="3"/>
                </a:cubicBezTo>
                <a:cubicBezTo>
                  <a:pt x="79" y="3"/>
                  <a:pt x="79" y="3"/>
                  <a:pt x="79" y="2"/>
                </a:cubicBezTo>
                <a:cubicBezTo>
                  <a:pt x="79" y="2"/>
                  <a:pt x="79" y="1"/>
                  <a:pt x="79" y="1"/>
                </a:cubicBezTo>
                <a:cubicBezTo>
                  <a:pt x="79" y="1"/>
                  <a:pt x="79" y="0"/>
                  <a:pt x="79" y="0"/>
                </a:cubicBezTo>
                <a:cubicBezTo>
                  <a:pt x="79" y="0"/>
                  <a:pt x="79" y="0"/>
                  <a:pt x="79" y="0"/>
                </a:cubicBezTo>
                <a:cubicBezTo>
                  <a:pt x="79" y="0"/>
                  <a:pt x="79" y="0"/>
                  <a:pt x="79" y="0"/>
                </a:cubicBezTo>
                <a:cubicBezTo>
                  <a:pt x="79" y="0"/>
                  <a:pt x="80" y="0"/>
                  <a:pt x="80" y="0"/>
                </a:cubicBezTo>
                <a:cubicBezTo>
                  <a:pt x="80" y="0"/>
                  <a:pt x="80" y="0"/>
                  <a:pt x="80" y="0"/>
                </a:cubicBezTo>
                <a:cubicBezTo>
                  <a:pt x="80" y="0"/>
                  <a:pt x="80" y="0"/>
                  <a:pt x="80" y="1"/>
                </a:cubicBezTo>
                <a:cubicBezTo>
                  <a:pt x="80" y="1"/>
                  <a:pt x="81" y="1"/>
                  <a:pt x="81" y="1"/>
                </a:cubicBezTo>
                <a:cubicBezTo>
                  <a:pt x="81" y="2"/>
                  <a:pt x="81" y="2"/>
                  <a:pt x="81" y="2"/>
                </a:cubicBezTo>
                <a:cubicBezTo>
                  <a:pt x="81" y="3"/>
                  <a:pt x="81" y="3"/>
                  <a:pt x="81" y="3"/>
                </a:cubicBezTo>
                <a:cubicBezTo>
                  <a:pt x="82" y="3"/>
                  <a:pt x="82" y="3"/>
                  <a:pt x="82" y="3"/>
                </a:cubicBezTo>
                <a:cubicBezTo>
                  <a:pt x="82" y="4"/>
                  <a:pt x="82" y="4"/>
                  <a:pt x="82" y="4"/>
                </a:cubicBezTo>
                <a:cubicBezTo>
                  <a:pt x="83" y="4"/>
                  <a:pt x="83" y="4"/>
                  <a:pt x="83" y="5"/>
                </a:cubicBezTo>
                <a:cubicBezTo>
                  <a:pt x="83" y="5"/>
                  <a:pt x="83" y="5"/>
                  <a:pt x="84" y="5"/>
                </a:cubicBezTo>
                <a:cubicBezTo>
                  <a:pt x="84" y="6"/>
                  <a:pt x="84" y="6"/>
                  <a:pt x="84" y="6"/>
                </a:cubicBezTo>
                <a:cubicBezTo>
                  <a:pt x="84" y="7"/>
                  <a:pt x="84" y="7"/>
                  <a:pt x="85" y="7"/>
                </a:cubicBezTo>
                <a:cubicBezTo>
                  <a:pt x="85" y="7"/>
                  <a:pt x="85" y="7"/>
                  <a:pt x="85" y="7"/>
                </a:cubicBezTo>
                <a:cubicBezTo>
                  <a:pt x="85" y="7"/>
                  <a:pt x="86" y="7"/>
                  <a:pt x="86" y="7"/>
                </a:cubicBezTo>
                <a:cubicBezTo>
                  <a:pt x="86" y="7"/>
                  <a:pt x="86" y="8"/>
                  <a:pt x="86" y="8"/>
                </a:cubicBezTo>
                <a:cubicBezTo>
                  <a:pt x="86" y="8"/>
                  <a:pt x="86" y="8"/>
                  <a:pt x="86" y="8"/>
                </a:cubicBezTo>
                <a:cubicBezTo>
                  <a:pt x="87" y="8"/>
                  <a:pt x="87" y="8"/>
                  <a:pt x="87" y="8"/>
                </a:cubicBezTo>
                <a:cubicBezTo>
                  <a:pt x="88" y="8"/>
                  <a:pt x="88" y="9"/>
                  <a:pt x="88" y="9"/>
                </a:cubicBezTo>
                <a:cubicBezTo>
                  <a:pt x="88" y="9"/>
                  <a:pt x="89" y="9"/>
                  <a:pt x="89" y="10"/>
                </a:cubicBezTo>
                <a:cubicBezTo>
                  <a:pt x="89" y="10"/>
                  <a:pt x="89" y="11"/>
                  <a:pt x="89" y="11"/>
                </a:cubicBezTo>
                <a:cubicBezTo>
                  <a:pt x="89" y="11"/>
                  <a:pt x="90" y="12"/>
                  <a:pt x="90" y="12"/>
                </a:cubicBezTo>
                <a:cubicBezTo>
                  <a:pt x="90" y="13"/>
                  <a:pt x="90" y="13"/>
                  <a:pt x="90" y="14"/>
                </a:cubicBezTo>
                <a:cubicBezTo>
                  <a:pt x="90" y="14"/>
                  <a:pt x="90" y="15"/>
                  <a:pt x="90" y="15"/>
                </a:cubicBezTo>
                <a:cubicBezTo>
                  <a:pt x="90" y="15"/>
                  <a:pt x="90" y="16"/>
                  <a:pt x="90" y="16"/>
                </a:cubicBezTo>
                <a:cubicBezTo>
                  <a:pt x="90" y="16"/>
                  <a:pt x="90" y="17"/>
                  <a:pt x="90" y="17"/>
                </a:cubicBezTo>
                <a:cubicBezTo>
                  <a:pt x="90" y="17"/>
                  <a:pt x="90" y="18"/>
                  <a:pt x="90" y="18"/>
                </a:cubicBezTo>
                <a:cubicBezTo>
                  <a:pt x="91" y="18"/>
                  <a:pt x="91" y="18"/>
                  <a:pt x="91" y="18"/>
                </a:cubicBezTo>
                <a:cubicBezTo>
                  <a:pt x="91" y="19"/>
                  <a:pt x="91" y="19"/>
                  <a:pt x="91" y="19"/>
                </a:cubicBezTo>
                <a:cubicBezTo>
                  <a:pt x="91" y="19"/>
                  <a:pt x="91" y="20"/>
                  <a:pt x="91" y="20"/>
                </a:cubicBezTo>
                <a:cubicBezTo>
                  <a:pt x="91" y="20"/>
                  <a:pt x="91" y="21"/>
                  <a:pt x="91" y="21"/>
                </a:cubicBezTo>
                <a:cubicBezTo>
                  <a:pt x="91" y="21"/>
                  <a:pt x="91" y="22"/>
                  <a:pt x="92" y="22"/>
                </a:cubicBezTo>
                <a:cubicBezTo>
                  <a:pt x="92" y="22"/>
                  <a:pt x="92" y="23"/>
                  <a:pt x="92" y="23"/>
                </a:cubicBezTo>
                <a:cubicBezTo>
                  <a:pt x="92" y="23"/>
                  <a:pt x="92" y="23"/>
                  <a:pt x="92" y="23"/>
                </a:cubicBezTo>
                <a:cubicBezTo>
                  <a:pt x="92" y="23"/>
                  <a:pt x="92" y="24"/>
                  <a:pt x="92" y="24"/>
                </a:cubicBezTo>
                <a:cubicBezTo>
                  <a:pt x="92" y="24"/>
                  <a:pt x="92" y="24"/>
                  <a:pt x="92" y="25"/>
                </a:cubicBezTo>
                <a:cubicBezTo>
                  <a:pt x="92" y="25"/>
                  <a:pt x="92" y="25"/>
                  <a:pt x="92" y="25"/>
                </a:cubicBezTo>
                <a:cubicBezTo>
                  <a:pt x="92" y="26"/>
                  <a:pt x="92" y="26"/>
                  <a:pt x="93" y="27"/>
                </a:cubicBezTo>
                <a:cubicBezTo>
                  <a:pt x="93" y="27"/>
                  <a:pt x="93" y="28"/>
                  <a:pt x="93" y="28"/>
                </a:cubicBezTo>
                <a:cubicBezTo>
                  <a:pt x="93" y="28"/>
                  <a:pt x="93" y="28"/>
                  <a:pt x="93" y="28"/>
                </a:cubicBezTo>
                <a:cubicBezTo>
                  <a:pt x="93" y="28"/>
                  <a:pt x="94" y="28"/>
                  <a:pt x="94" y="28"/>
                </a:cubicBezTo>
                <a:cubicBezTo>
                  <a:pt x="94" y="29"/>
                  <a:pt x="94" y="29"/>
                  <a:pt x="94" y="29"/>
                </a:cubicBezTo>
                <a:cubicBezTo>
                  <a:pt x="94" y="29"/>
                  <a:pt x="94" y="29"/>
                  <a:pt x="94" y="30"/>
                </a:cubicBezTo>
                <a:cubicBezTo>
                  <a:pt x="94" y="30"/>
                  <a:pt x="95" y="31"/>
                  <a:pt x="95" y="31"/>
                </a:cubicBezTo>
                <a:cubicBezTo>
                  <a:pt x="95" y="31"/>
                  <a:pt x="95" y="32"/>
                  <a:pt x="96" y="32"/>
                </a:cubicBezTo>
                <a:cubicBezTo>
                  <a:pt x="96" y="32"/>
                  <a:pt x="96" y="32"/>
                  <a:pt x="96" y="33"/>
                </a:cubicBezTo>
                <a:cubicBezTo>
                  <a:pt x="96" y="33"/>
                  <a:pt x="96" y="34"/>
                  <a:pt x="96" y="34"/>
                </a:cubicBezTo>
                <a:cubicBezTo>
                  <a:pt x="96" y="35"/>
                  <a:pt x="96" y="35"/>
                  <a:pt x="96" y="36"/>
                </a:cubicBezTo>
                <a:cubicBezTo>
                  <a:pt x="96" y="36"/>
                  <a:pt x="96" y="36"/>
                  <a:pt x="96" y="36"/>
                </a:cubicBezTo>
                <a:cubicBezTo>
                  <a:pt x="96" y="36"/>
                  <a:pt x="97" y="36"/>
                  <a:pt x="96" y="37"/>
                </a:cubicBezTo>
                <a:cubicBezTo>
                  <a:pt x="96" y="37"/>
                  <a:pt x="96" y="37"/>
                  <a:pt x="96" y="37"/>
                </a:cubicBezTo>
                <a:cubicBezTo>
                  <a:pt x="97" y="37"/>
                  <a:pt x="97" y="38"/>
                  <a:pt x="97" y="38"/>
                </a:cubicBezTo>
                <a:cubicBezTo>
                  <a:pt x="97" y="38"/>
                  <a:pt x="97" y="39"/>
                  <a:pt x="97" y="39"/>
                </a:cubicBezTo>
                <a:cubicBezTo>
                  <a:pt x="97" y="39"/>
                  <a:pt x="97" y="39"/>
                  <a:pt x="97" y="39"/>
                </a:cubicBezTo>
                <a:cubicBezTo>
                  <a:pt x="98" y="40"/>
                  <a:pt x="98" y="40"/>
                  <a:pt x="98" y="40"/>
                </a:cubicBezTo>
                <a:cubicBezTo>
                  <a:pt x="98" y="40"/>
                  <a:pt x="98" y="40"/>
                  <a:pt x="98" y="40"/>
                </a:cubicBezTo>
                <a:cubicBezTo>
                  <a:pt x="98" y="40"/>
                  <a:pt x="98" y="40"/>
                  <a:pt x="98" y="40"/>
                </a:cubicBezTo>
                <a:cubicBezTo>
                  <a:pt x="99" y="41"/>
                  <a:pt x="99" y="41"/>
                  <a:pt x="99" y="41"/>
                </a:cubicBezTo>
                <a:cubicBezTo>
                  <a:pt x="99" y="41"/>
                  <a:pt x="99" y="41"/>
                  <a:pt x="99" y="41"/>
                </a:cubicBezTo>
                <a:cubicBezTo>
                  <a:pt x="99" y="41"/>
                  <a:pt x="99" y="41"/>
                  <a:pt x="100" y="41"/>
                </a:cubicBezTo>
                <a:cubicBezTo>
                  <a:pt x="100" y="42"/>
                  <a:pt x="100" y="42"/>
                  <a:pt x="100" y="42"/>
                </a:cubicBezTo>
                <a:cubicBezTo>
                  <a:pt x="100" y="42"/>
                  <a:pt x="100" y="42"/>
                  <a:pt x="100" y="42"/>
                </a:cubicBezTo>
                <a:cubicBezTo>
                  <a:pt x="100" y="42"/>
                  <a:pt x="100" y="42"/>
                  <a:pt x="100" y="42"/>
                </a:cubicBezTo>
                <a:cubicBezTo>
                  <a:pt x="100" y="42"/>
                  <a:pt x="100" y="43"/>
                  <a:pt x="100" y="43"/>
                </a:cubicBezTo>
                <a:cubicBezTo>
                  <a:pt x="100" y="43"/>
                  <a:pt x="100" y="44"/>
                  <a:pt x="100" y="44"/>
                </a:cubicBezTo>
                <a:cubicBezTo>
                  <a:pt x="100" y="44"/>
                  <a:pt x="100" y="44"/>
                  <a:pt x="100" y="44"/>
                </a:cubicBezTo>
                <a:cubicBezTo>
                  <a:pt x="100" y="44"/>
                  <a:pt x="100" y="44"/>
                  <a:pt x="100" y="45"/>
                </a:cubicBezTo>
                <a:cubicBezTo>
                  <a:pt x="100" y="45"/>
                  <a:pt x="100" y="45"/>
                  <a:pt x="100" y="45"/>
                </a:cubicBezTo>
                <a:cubicBezTo>
                  <a:pt x="100" y="45"/>
                  <a:pt x="100" y="45"/>
                  <a:pt x="100" y="45"/>
                </a:cubicBezTo>
                <a:cubicBezTo>
                  <a:pt x="100" y="45"/>
                  <a:pt x="100" y="45"/>
                  <a:pt x="100" y="45"/>
                </a:cubicBezTo>
                <a:cubicBezTo>
                  <a:pt x="101" y="45"/>
                  <a:pt x="101" y="44"/>
                  <a:pt x="101" y="44"/>
                </a:cubicBezTo>
                <a:cubicBezTo>
                  <a:pt x="101" y="44"/>
                  <a:pt x="101" y="44"/>
                  <a:pt x="101" y="44"/>
                </a:cubicBezTo>
                <a:cubicBezTo>
                  <a:pt x="101" y="44"/>
                  <a:pt x="101" y="44"/>
                  <a:pt x="102" y="44"/>
                </a:cubicBezTo>
                <a:cubicBezTo>
                  <a:pt x="102" y="44"/>
                  <a:pt x="102" y="45"/>
                  <a:pt x="102" y="45"/>
                </a:cubicBezTo>
                <a:cubicBezTo>
                  <a:pt x="103" y="44"/>
                  <a:pt x="103" y="45"/>
                  <a:pt x="103" y="45"/>
                </a:cubicBezTo>
                <a:cubicBezTo>
                  <a:pt x="104" y="45"/>
                  <a:pt x="104" y="45"/>
                  <a:pt x="104" y="45"/>
                </a:cubicBezTo>
                <a:cubicBezTo>
                  <a:pt x="104" y="45"/>
                  <a:pt x="105" y="46"/>
                  <a:pt x="105" y="46"/>
                </a:cubicBezTo>
                <a:cubicBezTo>
                  <a:pt x="105" y="45"/>
                  <a:pt x="106" y="46"/>
                  <a:pt x="106" y="46"/>
                </a:cubicBezTo>
                <a:cubicBezTo>
                  <a:pt x="106" y="46"/>
                  <a:pt x="106" y="46"/>
                  <a:pt x="107" y="46"/>
                </a:cubicBezTo>
                <a:cubicBezTo>
                  <a:pt x="107" y="46"/>
                  <a:pt x="108" y="46"/>
                  <a:pt x="108" y="46"/>
                </a:cubicBezTo>
                <a:cubicBezTo>
                  <a:pt x="108" y="46"/>
                  <a:pt x="108" y="46"/>
                  <a:pt x="108" y="46"/>
                </a:cubicBezTo>
                <a:cubicBezTo>
                  <a:pt x="108" y="46"/>
                  <a:pt x="108" y="46"/>
                  <a:pt x="108" y="46"/>
                </a:cubicBezTo>
                <a:cubicBezTo>
                  <a:pt x="108" y="46"/>
                  <a:pt x="109" y="46"/>
                  <a:pt x="109" y="46"/>
                </a:cubicBezTo>
                <a:cubicBezTo>
                  <a:pt x="109" y="46"/>
                  <a:pt x="109" y="46"/>
                  <a:pt x="109" y="46"/>
                </a:cubicBezTo>
                <a:cubicBezTo>
                  <a:pt x="109" y="47"/>
                  <a:pt x="109" y="47"/>
                  <a:pt x="109" y="47"/>
                </a:cubicBezTo>
                <a:cubicBezTo>
                  <a:pt x="110" y="47"/>
                  <a:pt x="110" y="48"/>
                  <a:pt x="110" y="48"/>
                </a:cubicBezTo>
                <a:cubicBezTo>
                  <a:pt x="111" y="48"/>
                  <a:pt x="111" y="48"/>
                  <a:pt x="112" y="48"/>
                </a:cubicBezTo>
                <a:cubicBezTo>
                  <a:pt x="112" y="48"/>
                  <a:pt x="112" y="49"/>
                  <a:pt x="112" y="49"/>
                </a:cubicBezTo>
                <a:cubicBezTo>
                  <a:pt x="112" y="49"/>
                  <a:pt x="113" y="49"/>
                  <a:pt x="113" y="49"/>
                </a:cubicBezTo>
                <a:cubicBezTo>
                  <a:pt x="113" y="49"/>
                  <a:pt x="114" y="49"/>
                  <a:pt x="114" y="49"/>
                </a:cubicBezTo>
                <a:cubicBezTo>
                  <a:pt x="114" y="50"/>
                  <a:pt x="114" y="50"/>
                  <a:pt x="114" y="50"/>
                </a:cubicBezTo>
                <a:cubicBezTo>
                  <a:pt x="114" y="50"/>
                  <a:pt x="115" y="50"/>
                  <a:pt x="115" y="50"/>
                </a:cubicBezTo>
                <a:cubicBezTo>
                  <a:pt x="115" y="50"/>
                  <a:pt x="115" y="51"/>
                  <a:pt x="115" y="51"/>
                </a:cubicBezTo>
                <a:cubicBezTo>
                  <a:pt x="115" y="51"/>
                  <a:pt x="115" y="51"/>
                  <a:pt x="115" y="51"/>
                </a:cubicBezTo>
                <a:cubicBezTo>
                  <a:pt x="115" y="52"/>
                  <a:pt x="115" y="52"/>
                  <a:pt x="115" y="52"/>
                </a:cubicBezTo>
                <a:cubicBezTo>
                  <a:pt x="115" y="52"/>
                  <a:pt x="116" y="52"/>
                  <a:pt x="116" y="52"/>
                </a:cubicBezTo>
                <a:cubicBezTo>
                  <a:pt x="116" y="53"/>
                  <a:pt x="116" y="53"/>
                  <a:pt x="117" y="54"/>
                </a:cubicBezTo>
                <a:cubicBezTo>
                  <a:pt x="117" y="54"/>
                  <a:pt x="117" y="55"/>
                  <a:pt x="117" y="55"/>
                </a:cubicBezTo>
                <a:cubicBezTo>
                  <a:pt x="117" y="55"/>
                  <a:pt x="117" y="56"/>
                  <a:pt x="118" y="56"/>
                </a:cubicBezTo>
                <a:cubicBezTo>
                  <a:pt x="118" y="56"/>
                  <a:pt x="118" y="57"/>
                  <a:pt x="118" y="57"/>
                </a:cubicBezTo>
                <a:cubicBezTo>
                  <a:pt x="118" y="57"/>
                  <a:pt x="119" y="58"/>
                  <a:pt x="119" y="58"/>
                </a:cubicBezTo>
                <a:cubicBezTo>
                  <a:pt x="119" y="58"/>
                  <a:pt x="120" y="58"/>
                  <a:pt x="120" y="59"/>
                </a:cubicBezTo>
                <a:cubicBezTo>
                  <a:pt x="120" y="59"/>
                  <a:pt x="120" y="59"/>
                  <a:pt x="121" y="59"/>
                </a:cubicBezTo>
                <a:cubicBezTo>
                  <a:pt x="121" y="59"/>
                  <a:pt x="121" y="60"/>
                  <a:pt x="121" y="60"/>
                </a:cubicBezTo>
                <a:cubicBezTo>
                  <a:pt x="121" y="60"/>
                  <a:pt x="121" y="60"/>
                  <a:pt x="121" y="60"/>
                </a:cubicBezTo>
                <a:cubicBezTo>
                  <a:pt x="122" y="61"/>
                  <a:pt x="122" y="61"/>
                  <a:pt x="122" y="61"/>
                </a:cubicBezTo>
                <a:cubicBezTo>
                  <a:pt x="122" y="61"/>
                  <a:pt x="122" y="61"/>
                  <a:pt x="122" y="61"/>
                </a:cubicBezTo>
                <a:cubicBezTo>
                  <a:pt x="122" y="61"/>
                  <a:pt x="122" y="61"/>
                  <a:pt x="122" y="61"/>
                </a:cubicBezTo>
                <a:cubicBezTo>
                  <a:pt x="122" y="61"/>
                  <a:pt x="122" y="61"/>
                  <a:pt x="122" y="61"/>
                </a:cubicBezTo>
                <a:cubicBezTo>
                  <a:pt x="123" y="61"/>
                  <a:pt x="123" y="61"/>
                  <a:pt x="123" y="61"/>
                </a:cubicBezTo>
                <a:cubicBezTo>
                  <a:pt x="123" y="61"/>
                  <a:pt x="123" y="61"/>
                  <a:pt x="123" y="61"/>
                </a:cubicBezTo>
                <a:cubicBezTo>
                  <a:pt x="123" y="61"/>
                  <a:pt x="124" y="61"/>
                  <a:pt x="124" y="61"/>
                </a:cubicBezTo>
                <a:cubicBezTo>
                  <a:pt x="124" y="62"/>
                  <a:pt x="124" y="62"/>
                  <a:pt x="125" y="62"/>
                </a:cubicBezTo>
                <a:cubicBezTo>
                  <a:pt x="125" y="62"/>
                  <a:pt x="125" y="62"/>
                  <a:pt x="125" y="62"/>
                </a:cubicBezTo>
                <a:cubicBezTo>
                  <a:pt x="125" y="62"/>
                  <a:pt x="125" y="62"/>
                  <a:pt x="124" y="63"/>
                </a:cubicBezTo>
                <a:cubicBezTo>
                  <a:pt x="124" y="63"/>
                  <a:pt x="124" y="63"/>
                  <a:pt x="123" y="63"/>
                </a:cubicBezTo>
                <a:cubicBezTo>
                  <a:pt x="123" y="63"/>
                  <a:pt x="123" y="64"/>
                  <a:pt x="123" y="64"/>
                </a:cubicBezTo>
                <a:cubicBezTo>
                  <a:pt x="122" y="64"/>
                  <a:pt x="122" y="65"/>
                  <a:pt x="122" y="65"/>
                </a:cubicBezTo>
                <a:cubicBezTo>
                  <a:pt x="122" y="65"/>
                  <a:pt x="122" y="66"/>
                  <a:pt x="122" y="66"/>
                </a:cubicBezTo>
                <a:cubicBezTo>
                  <a:pt x="122" y="66"/>
                  <a:pt x="122" y="67"/>
                  <a:pt x="123" y="67"/>
                </a:cubicBezTo>
                <a:cubicBezTo>
                  <a:pt x="123" y="68"/>
                  <a:pt x="123" y="68"/>
                  <a:pt x="123" y="68"/>
                </a:cubicBezTo>
                <a:cubicBezTo>
                  <a:pt x="123" y="68"/>
                  <a:pt x="123" y="68"/>
                  <a:pt x="123" y="68"/>
                </a:cubicBezTo>
                <a:cubicBezTo>
                  <a:pt x="123" y="68"/>
                  <a:pt x="123" y="68"/>
                  <a:pt x="123" y="68"/>
                </a:cubicBezTo>
                <a:cubicBezTo>
                  <a:pt x="123" y="68"/>
                  <a:pt x="123" y="68"/>
                  <a:pt x="123" y="68"/>
                </a:cubicBezTo>
                <a:cubicBezTo>
                  <a:pt x="123" y="69"/>
                  <a:pt x="123" y="69"/>
                  <a:pt x="123" y="69"/>
                </a:cubicBezTo>
                <a:cubicBezTo>
                  <a:pt x="123" y="69"/>
                  <a:pt x="123" y="69"/>
                  <a:pt x="124" y="70"/>
                </a:cubicBezTo>
                <a:cubicBezTo>
                  <a:pt x="124" y="70"/>
                  <a:pt x="124" y="70"/>
                  <a:pt x="124" y="71"/>
                </a:cubicBezTo>
                <a:cubicBezTo>
                  <a:pt x="124" y="71"/>
                  <a:pt x="125" y="72"/>
                  <a:pt x="125" y="72"/>
                </a:cubicBezTo>
                <a:cubicBezTo>
                  <a:pt x="126" y="73"/>
                  <a:pt x="126" y="74"/>
                  <a:pt x="127" y="74"/>
                </a:cubicBezTo>
                <a:cubicBezTo>
                  <a:pt x="127" y="75"/>
                  <a:pt x="128" y="76"/>
                  <a:pt x="128" y="77"/>
                </a:cubicBezTo>
                <a:cubicBezTo>
                  <a:pt x="129" y="77"/>
                  <a:pt x="129" y="78"/>
                  <a:pt x="130" y="78"/>
                </a:cubicBezTo>
                <a:cubicBezTo>
                  <a:pt x="130" y="79"/>
                  <a:pt x="130" y="79"/>
                  <a:pt x="131" y="80"/>
                </a:cubicBezTo>
                <a:cubicBezTo>
                  <a:pt x="131" y="80"/>
                  <a:pt x="131" y="80"/>
                  <a:pt x="131" y="81"/>
                </a:cubicBezTo>
                <a:cubicBezTo>
                  <a:pt x="131" y="81"/>
                  <a:pt x="131" y="81"/>
                  <a:pt x="131" y="81"/>
                </a:cubicBezTo>
                <a:cubicBezTo>
                  <a:pt x="131" y="81"/>
                  <a:pt x="131" y="81"/>
                  <a:pt x="131" y="81"/>
                </a:cubicBezTo>
                <a:cubicBezTo>
                  <a:pt x="131" y="81"/>
                  <a:pt x="131" y="81"/>
                  <a:pt x="131" y="81"/>
                </a:cubicBezTo>
                <a:cubicBezTo>
                  <a:pt x="131" y="81"/>
                  <a:pt x="131" y="81"/>
                  <a:pt x="131" y="81"/>
                </a:cubicBezTo>
                <a:cubicBezTo>
                  <a:pt x="130" y="81"/>
                  <a:pt x="130" y="81"/>
                  <a:pt x="130" y="81"/>
                </a:cubicBezTo>
                <a:cubicBezTo>
                  <a:pt x="130" y="81"/>
                  <a:pt x="130" y="80"/>
                  <a:pt x="130" y="80"/>
                </a:cubicBezTo>
                <a:cubicBezTo>
                  <a:pt x="129" y="80"/>
                  <a:pt x="129" y="80"/>
                  <a:pt x="129" y="80"/>
                </a:cubicBezTo>
                <a:cubicBezTo>
                  <a:pt x="129" y="80"/>
                  <a:pt x="129" y="80"/>
                  <a:pt x="128" y="80"/>
                </a:cubicBezTo>
                <a:cubicBezTo>
                  <a:pt x="128" y="80"/>
                  <a:pt x="128" y="80"/>
                  <a:pt x="128" y="80"/>
                </a:cubicBezTo>
                <a:cubicBezTo>
                  <a:pt x="127" y="80"/>
                  <a:pt x="127" y="80"/>
                  <a:pt x="127" y="80"/>
                </a:cubicBezTo>
                <a:cubicBezTo>
                  <a:pt x="126" y="81"/>
                  <a:pt x="126" y="81"/>
                  <a:pt x="126" y="80"/>
                </a:cubicBezTo>
                <a:cubicBezTo>
                  <a:pt x="125" y="80"/>
                  <a:pt x="125" y="80"/>
                  <a:pt x="125" y="80"/>
                </a:cubicBezTo>
                <a:cubicBezTo>
                  <a:pt x="125" y="80"/>
                  <a:pt x="124" y="80"/>
                  <a:pt x="124" y="79"/>
                </a:cubicBezTo>
                <a:cubicBezTo>
                  <a:pt x="124" y="79"/>
                  <a:pt x="124" y="79"/>
                  <a:pt x="124" y="79"/>
                </a:cubicBezTo>
                <a:cubicBezTo>
                  <a:pt x="124" y="78"/>
                  <a:pt x="123" y="78"/>
                  <a:pt x="123" y="78"/>
                </a:cubicBezTo>
                <a:cubicBezTo>
                  <a:pt x="123" y="78"/>
                  <a:pt x="123" y="78"/>
                  <a:pt x="123" y="78"/>
                </a:cubicBezTo>
                <a:cubicBezTo>
                  <a:pt x="122" y="77"/>
                  <a:pt x="122" y="77"/>
                  <a:pt x="122" y="77"/>
                </a:cubicBezTo>
                <a:cubicBezTo>
                  <a:pt x="121" y="77"/>
                  <a:pt x="121" y="77"/>
                  <a:pt x="121" y="77"/>
                </a:cubicBezTo>
                <a:cubicBezTo>
                  <a:pt x="121" y="77"/>
                  <a:pt x="121" y="77"/>
                  <a:pt x="121" y="77"/>
                </a:cubicBezTo>
                <a:cubicBezTo>
                  <a:pt x="121" y="77"/>
                  <a:pt x="120" y="77"/>
                  <a:pt x="120" y="77"/>
                </a:cubicBezTo>
                <a:cubicBezTo>
                  <a:pt x="120" y="77"/>
                  <a:pt x="120" y="77"/>
                  <a:pt x="119" y="77"/>
                </a:cubicBezTo>
                <a:cubicBezTo>
                  <a:pt x="119" y="77"/>
                  <a:pt x="119" y="77"/>
                  <a:pt x="119" y="77"/>
                </a:cubicBezTo>
                <a:cubicBezTo>
                  <a:pt x="118" y="77"/>
                  <a:pt x="118" y="77"/>
                  <a:pt x="118" y="77"/>
                </a:cubicBezTo>
                <a:cubicBezTo>
                  <a:pt x="118" y="78"/>
                  <a:pt x="117" y="78"/>
                  <a:pt x="117" y="78"/>
                </a:cubicBezTo>
                <a:cubicBezTo>
                  <a:pt x="116" y="78"/>
                  <a:pt x="116" y="78"/>
                  <a:pt x="116" y="78"/>
                </a:cubicBezTo>
                <a:cubicBezTo>
                  <a:pt x="116" y="78"/>
                  <a:pt x="115" y="78"/>
                  <a:pt x="115" y="78"/>
                </a:cubicBezTo>
                <a:cubicBezTo>
                  <a:pt x="115" y="78"/>
                  <a:pt x="115" y="77"/>
                  <a:pt x="114" y="77"/>
                </a:cubicBezTo>
                <a:cubicBezTo>
                  <a:pt x="114" y="77"/>
                  <a:pt x="114" y="77"/>
                  <a:pt x="114" y="77"/>
                </a:cubicBezTo>
                <a:cubicBezTo>
                  <a:pt x="114" y="77"/>
                  <a:pt x="113" y="78"/>
                  <a:pt x="113" y="78"/>
                </a:cubicBezTo>
                <a:cubicBezTo>
                  <a:pt x="113" y="78"/>
                  <a:pt x="113" y="78"/>
                  <a:pt x="113" y="78"/>
                </a:cubicBezTo>
                <a:cubicBezTo>
                  <a:pt x="112" y="78"/>
                  <a:pt x="112" y="79"/>
                  <a:pt x="112" y="79"/>
                </a:cubicBezTo>
                <a:cubicBezTo>
                  <a:pt x="112" y="79"/>
                  <a:pt x="112" y="79"/>
                  <a:pt x="112" y="79"/>
                </a:cubicBezTo>
                <a:cubicBezTo>
                  <a:pt x="112" y="79"/>
                  <a:pt x="112" y="79"/>
                  <a:pt x="113" y="79"/>
                </a:cubicBezTo>
                <a:cubicBezTo>
                  <a:pt x="113" y="78"/>
                  <a:pt x="113" y="78"/>
                  <a:pt x="113" y="78"/>
                </a:cubicBezTo>
                <a:cubicBezTo>
                  <a:pt x="114" y="78"/>
                  <a:pt x="114" y="78"/>
                  <a:pt x="114" y="78"/>
                </a:cubicBezTo>
                <a:cubicBezTo>
                  <a:pt x="114" y="78"/>
                  <a:pt x="115" y="78"/>
                  <a:pt x="115" y="78"/>
                </a:cubicBezTo>
                <a:cubicBezTo>
                  <a:pt x="115" y="78"/>
                  <a:pt x="115" y="79"/>
                  <a:pt x="115" y="79"/>
                </a:cubicBezTo>
                <a:cubicBezTo>
                  <a:pt x="116" y="79"/>
                  <a:pt x="116" y="79"/>
                  <a:pt x="116" y="79"/>
                </a:cubicBezTo>
                <a:cubicBezTo>
                  <a:pt x="116" y="79"/>
                  <a:pt x="116" y="79"/>
                  <a:pt x="117" y="79"/>
                </a:cubicBezTo>
                <a:cubicBezTo>
                  <a:pt x="117" y="78"/>
                  <a:pt x="117" y="78"/>
                  <a:pt x="117" y="78"/>
                </a:cubicBezTo>
                <a:cubicBezTo>
                  <a:pt x="117" y="78"/>
                  <a:pt x="118" y="78"/>
                  <a:pt x="118" y="78"/>
                </a:cubicBezTo>
                <a:cubicBezTo>
                  <a:pt x="118" y="78"/>
                  <a:pt x="119" y="78"/>
                  <a:pt x="119" y="78"/>
                </a:cubicBezTo>
                <a:cubicBezTo>
                  <a:pt x="119" y="78"/>
                  <a:pt x="120" y="78"/>
                  <a:pt x="120" y="78"/>
                </a:cubicBezTo>
                <a:cubicBezTo>
                  <a:pt x="120" y="78"/>
                  <a:pt x="120" y="77"/>
                  <a:pt x="121" y="77"/>
                </a:cubicBezTo>
                <a:cubicBezTo>
                  <a:pt x="121" y="77"/>
                  <a:pt x="121" y="78"/>
                  <a:pt x="121" y="78"/>
                </a:cubicBezTo>
                <a:cubicBezTo>
                  <a:pt x="121" y="78"/>
                  <a:pt x="122" y="78"/>
                  <a:pt x="122" y="78"/>
                </a:cubicBezTo>
                <a:cubicBezTo>
                  <a:pt x="122" y="78"/>
                  <a:pt x="122" y="79"/>
                  <a:pt x="122" y="79"/>
                </a:cubicBezTo>
                <a:cubicBezTo>
                  <a:pt x="122" y="79"/>
                  <a:pt x="123" y="80"/>
                  <a:pt x="123" y="80"/>
                </a:cubicBezTo>
                <a:cubicBezTo>
                  <a:pt x="123" y="80"/>
                  <a:pt x="123" y="80"/>
                  <a:pt x="123" y="80"/>
                </a:cubicBezTo>
                <a:cubicBezTo>
                  <a:pt x="124" y="81"/>
                  <a:pt x="124" y="81"/>
                  <a:pt x="124" y="81"/>
                </a:cubicBezTo>
                <a:cubicBezTo>
                  <a:pt x="125" y="81"/>
                  <a:pt x="125" y="81"/>
                  <a:pt x="125" y="82"/>
                </a:cubicBezTo>
                <a:cubicBezTo>
                  <a:pt x="126" y="82"/>
                  <a:pt x="126" y="82"/>
                  <a:pt x="126" y="82"/>
                </a:cubicBezTo>
                <a:cubicBezTo>
                  <a:pt x="126" y="82"/>
                  <a:pt x="127" y="82"/>
                  <a:pt x="127" y="82"/>
                </a:cubicBezTo>
                <a:cubicBezTo>
                  <a:pt x="127" y="82"/>
                  <a:pt x="127" y="83"/>
                  <a:pt x="127" y="83"/>
                </a:cubicBezTo>
                <a:cubicBezTo>
                  <a:pt x="128" y="83"/>
                  <a:pt x="128" y="83"/>
                  <a:pt x="128" y="84"/>
                </a:cubicBezTo>
                <a:cubicBezTo>
                  <a:pt x="128" y="84"/>
                  <a:pt x="128" y="84"/>
                  <a:pt x="128" y="84"/>
                </a:cubicBezTo>
                <a:cubicBezTo>
                  <a:pt x="128" y="84"/>
                  <a:pt x="128" y="84"/>
                  <a:pt x="128" y="84"/>
                </a:cubicBezTo>
                <a:cubicBezTo>
                  <a:pt x="128" y="84"/>
                  <a:pt x="128" y="84"/>
                  <a:pt x="128" y="84"/>
                </a:cubicBezTo>
                <a:cubicBezTo>
                  <a:pt x="129" y="84"/>
                  <a:pt x="129" y="84"/>
                  <a:pt x="129" y="84"/>
                </a:cubicBezTo>
                <a:cubicBezTo>
                  <a:pt x="129" y="85"/>
                  <a:pt x="129" y="85"/>
                  <a:pt x="129" y="85"/>
                </a:cubicBezTo>
                <a:cubicBezTo>
                  <a:pt x="130" y="85"/>
                  <a:pt x="130" y="85"/>
                  <a:pt x="130" y="85"/>
                </a:cubicBezTo>
                <a:cubicBezTo>
                  <a:pt x="131" y="86"/>
                  <a:pt x="131" y="86"/>
                  <a:pt x="131" y="86"/>
                </a:cubicBezTo>
                <a:cubicBezTo>
                  <a:pt x="131" y="86"/>
                  <a:pt x="132" y="86"/>
                  <a:pt x="132" y="86"/>
                </a:cubicBezTo>
                <a:cubicBezTo>
                  <a:pt x="132" y="86"/>
                  <a:pt x="132" y="87"/>
                  <a:pt x="132" y="87"/>
                </a:cubicBezTo>
                <a:cubicBezTo>
                  <a:pt x="132" y="87"/>
                  <a:pt x="132" y="87"/>
                  <a:pt x="133" y="87"/>
                </a:cubicBezTo>
                <a:cubicBezTo>
                  <a:pt x="133" y="88"/>
                  <a:pt x="133" y="88"/>
                  <a:pt x="133" y="88"/>
                </a:cubicBezTo>
                <a:cubicBezTo>
                  <a:pt x="133" y="88"/>
                  <a:pt x="134" y="89"/>
                  <a:pt x="134" y="89"/>
                </a:cubicBezTo>
                <a:cubicBezTo>
                  <a:pt x="134" y="89"/>
                  <a:pt x="134" y="89"/>
                  <a:pt x="134" y="89"/>
                </a:cubicBezTo>
                <a:cubicBezTo>
                  <a:pt x="134" y="90"/>
                  <a:pt x="134" y="90"/>
                  <a:pt x="135" y="90"/>
                </a:cubicBezTo>
                <a:cubicBezTo>
                  <a:pt x="135" y="90"/>
                  <a:pt x="135" y="91"/>
                  <a:pt x="135" y="91"/>
                </a:cubicBezTo>
                <a:cubicBezTo>
                  <a:pt x="135" y="91"/>
                  <a:pt x="135" y="92"/>
                  <a:pt x="135" y="92"/>
                </a:cubicBezTo>
                <a:cubicBezTo>
                  <a:pt x="136" y="93"/>
                  <a:pt x="136" y="93"/>
                  <a:pt x="136" y="94"/>
                </a:cubicBezTo>
                <a:cubicBezTo>
                  <a:pt x="136" y="94"/>
                  <a:pt x="136" y="94"/>
                  <a:pt x="136" y="95"/>
                </a:cubicBezTo>
                <a:cubicBezTo>
                  <a:pt x="136" y="95"/>
                  <a:pt x="137" y="96"/>
                  <a:pt x="137" y="96"/>
                </a:cubicBezTo>
                <a:cubicBezTo>
                  <a:pt x="137" y="97"/>
                  <a:pt x="137" y="98"/>
                  <a:pt x="137" y="98"/>
                </a:cubicBezTo>
                <a:cubicBezTo>
                  <a:pt x="137" y="98"/>
                  <a:pt x="137" y="99"/>
                  <a:pt x="137" y="99"/>
                </a:cubicBezTo>
                <a:cubicBezTo>
                  <a:pt x="137" y="100"/>
                  <a:pt x="137" y="100"/>
                  <a:pt x="136" y="100"/>
                </a:cubicBezTo>
                <a:cubicBezTo>
                  <a:pt x="136" y="100"/>
                  <a:pt x="136" y="100"/>
                  <a:pt x="136" y="101"/>
                </a:cubicBezTo>
                <a:cubicBezTo>
                  <a:pt x="136" y="101"/>
                  <a:pt x="135" y="101"/>
                  <a:pt x="135" y="102"/>
                </a:cubicBezTo>
                <a:cubicBezTo>
                  <a:pt x="135" y="102"/>
                  <a:pt x="135" y="102"/>
                  <a:pt x="134" y="102"/>
                </a:cubicBezTo>
                <a:cubicBezTo>
                  <a:pt x="134" y="102"/>
                  <a:pt x="134" y="103"/>
                  <a:pt x="134" y="103"/>
                </a:cubicBezTo>
                <a:cubicBezTo>
                  <a:pt x="133" y="104"/>
                  <a:pt x="133" y="104"/>
                  <a:pt x="133" y="104"/>
                </a:cubicBezTo>
                <a:cubicBezTo>
                  <a:pt x="133" y="104"/>
                  <a:pt x="133" y="104"/>
                  <a:pt x="132" y="104"/>
                </a:cubicBezTo>
                <a:cubicBezTo>
                  <a:pt x="132" y="105"/>
                  <a:pt x="132" y="105"/>
                  <a:pt x="132" y="105"/>
                </a:cubicBezTo>
                <a:cubicBezTo>
                  <a:pt x="132" y="105"/>
                  <a:pt x="131" y="106"/>
                  <a:pt x="131" y="106"/>
                </a:cubicBezTo>
                <a:cubicBezTo>
                  <a:pt x="131" y="106"/>
                  <a:pt x="131" y="107"/>
                  <a:pt x="131" y="107"/>
                </a:cubicBezTo>
                <a:cubicBezTo>
                  <a:pt x="130" y="107"/>
                  <a:pt x="130" y="108"/>
                  <a:pt x="130" y="108"/>
                </a:cubicBezTo>
                <a:cubicBezTo>
                  <a:pt x="130" y="108"/>
                  <a:pt x="130" y="108"/>
                  <a:pt x="130" y="108"/>
                </a:cubicBezTo>
                <a:cubicBezTo>
                  <a:pt x="130" y="108"/>
                  <a:pt x="130" y="108"/>
                  <a:pt x="130" y="108"/>
                </a:cubicBezTo>
                <a:cubicBezTo>
                  <a:pt x="131" y="108"/>
                  <a:pt x="131" y="108"/>
                  <a:pt x="131" y="108"/>
                </a:cubicBezTo>
                <a:cubicBezTo>
                  <a:pt x="131" y="108"/>
                  <a:pt x="132" y="108"/>
                  <a:pt x="132" y="108"/>
                </a:cubicBezTo>
                <a:cubicBezTo>
                  <a:pt x="132" y="108"/>
                  <a:pt x="133" y="108"/>
                  <a:pt x="133" y="109"/>
                </a:cubicBezTo>
                <a:cubicBezTo>
                  <a:pt x="133" y="109"/>
                  <a:pt x="134" y="109"/>
                  <a:pt x="134" y="109"/>
                </a:cubicBezTo>
                <a:cubicBezTo>
                  <a:pt x="134" y="109"/>
                  <a:pt x="134" y="110"/>
                  <a:pt x="134" y="110"/>
                </a:cubicBezTo>
                <a:cubicBezTo>
                  <a:pt x="135" y="110"/>
                  <a:pt x="135" y="111"/>
                  <a:pt x="135" y="111"/>
                </a:cubicBezTo>
                <a:cubicBezTo>
                  <a:pt x="135" y="111"/>
                  <a:pt x="135" y="111"/>
                  <a:pt x="135" y="111"/>
                </a:cubicBezTo>
                <a:cubicBezTo>
                  <a:pt x="136" y="111"/>
                  <a:pt x="136" y="111"/>
                  <a:pt x="136" y="111"/>
                </a:cubicBezTo>
                <a:cubicBezTo>
                  <a:pt x="136" y="111"/>
                  <a:pt x="136" y="111"/>
                  <a:pt x="136" y="111"/>
                </a:cubicBezTo>
                <a:cubicBezTo>
                  <a:pt x="136" y="111"/>
                  <a:pt x="137" y="111"/>
                  <a:pt x="137" y="111"/>
                </a:cubicBezTo>
                <a:cubicBezTo>
                  <a:pt x="137" y="111"/>
                  <a:pt x="137" y="111"/>
                  <a:pt x="137" y="111"/>
                </a:cubicBezTo>
                <a:cubicBezTo>
                  <a:pt x="137" y="111"/>
                  <a:pt x="137" y="111"/>
                  <a:pt x="137" y="111"/>
                </a:cubicBezTo>
                <a:cubicBezTo>
                  <a:pt x="137" y="111"/>
                  <a:pt x="138" y="111"/>
                  <a:pt x="138" y="111"/>
                </a:cubicBezTo>
                <a:cubicBezTo>
                  <a:pt x="138" y="111"/>
                  <a:pt x="138" y="111"/>
                  <a:pt x="138" y="111"/>
                </a:cubicBezTo>
                <a:cubicBezTo>
                  <a:pt x="138" y="111"/>
                  <a:pt x="138" y="111"/>
                  <a:pt x="138" y="111"/>
                </a:cubicBezTo>
                <a:cubicBezTo>
                  <a:pt x="138" y="111"/>
                  <a:pt x="139" y="110"/>
                  <a:pt x="139" y="110"/>
                </a:cubicBezTo>
                <a:cubicBezTo>
                  <a:pt x="139" y="110"/>
                  <a:pt x="139" y="110"/>
                  <a:pt x="139" y="110"/>
                </a:cubicBezTo>
                <a:cubicBezTo>
                  <a:pt x="139" y="109"/>
                  <a:pt x="139" y="109"/>
                  <a:pt x="139" y="109"/>
                </a:cubicBezTo>
                <a:cubicBezTo>
                  <a:pt x="139" y="108"/>
                  <a:pt x="140" y="108"/>
                  <a:pt x="140" y="108"/>
                </a:cubicBezTo>
                <a:cubicBezTo>
                  <a:pt x="140" y="107"/>
                  <a:pt x="140" y="107"/>
                  <a:pt x="140" y="107"/>
                </a:cubicBezTo>
                <a:cubicBezTo>
                  <a:pt x="140" y="107"/>
                  <a:pt x="140" y="106"/>
                  <a:pt x="140" y="106"/>
                </a:cubicBezTo>
                <a:cubicBezTo>
                  <a:pt x="140" y="106"/>
                  <a:pt x="141" y="106"/>
                  <a:pt x="141" y="105"/>
                </a:cubicBezTo>
                <a:cubicBezTo>
                  <a:pt x="141" y="105"/>
                  <a:pt x="141" y="105"/>
                  <a:pt x="141" y="104"/>
                </a:cubicBezTo>
                <a:cubicBezTo>
                  <a:pt x="141" y="104"/>
                  <a:pt x="142" y="104"/>
                  <a:pt x="142" y="104"/>
                </a:cubicBezTo>
                <a:cubicBezTo>
                  <a:pt x="142" y="104"/>
                  <a:pt x="143" y="104"/>
                  <a:pt x="143" y="104"/>
                </a:cubicBezTo>
                <a:cubicBezTo>
                  <a:pt x="143" y="104"/>
                  <a:pt x="143" y="104"/>
                  <a:pt x="144" y="104"/>
                </a:cubicBezTo>
                <a:cubicBezTo>
                  <a:pt x="144" y="104"/>
                  <a:pt x="144" y="104"/>
                  <a:pt x="144" y="103"/>
                </a:cubicBezTo>
                <a:cubicBezTo>
                  <a:pt x="144" y="103"/>
                  <a:pt x="144" y="103"/>
                  <a:pt x="145" y="103"/>
                </a:cubicBezTo>
                <a:cubicBezTo>
                  <a:pt x="145" y="103"/>
                  <a:pt x="145" y="103"/>
                  <a:pt x="145" y="103"/>
                </a:cubicBezTo>
                <a:cubicBezTo>
                  <a:pt x="146" y="103"/>
                  <a:pt x="146" y="104"/>
                  <a:pt x="146" y="104"/>
                </a:cubicBezTo>
                <a:cubicBezTo>
                  <a:pt x="147" y="104"/>
                  <a:pt x="147" y="104"/>
                  <a:pt x="147" y="104"/>
                </a:cubicBezTo>
                <a:cubicBezTo>
                  <a:pt x="148" y="104"/>
                  <a:pt x="148" y="104"/>
                  <a:pt x="148" y="104"/>
                </a:cubicBezTo>
                <a:cubicBezTo>
                  <a:pt x="148" y="104"/>
                  <a:pt x="149" y="104"/>
                  <a:pt x="149" y="104"/>
                </a:cubicBezTo>
                <a:cubicBezTo>
                  <a:pt x="149" y="104"/>
                  <a:pt x="149" y="104"/>
                  <a:pt x="150" y="104"/>
                </a:cubicBezTo>
                <a:cubicBezTo>
                  <a:pt x="150" y="104"/>
                  <a:pt x="150" y="104"/>
                  <a:pt x="150" y="104"/>
                </a:cubicBezTo>
                <a:cubicBezTo>
                  <a:pt x="151" y="104"/>
                  <a:pt x="151" y="104"/>
                  <a:pt x="151" y="104"/>
                </a:cubicBezTo>
                <a:cubicBezTo>
                  <a:pt x="151" y="104"/>
                  <a:pt x="151" y="104"/>
                  <a:pt x="151" y="104"/>
                </a:cubicBezTo>
                <a:cubicBezTo>
                  <a:pt x="151" y="104"/>
                  <a:pt x="151" y="104"/>
                  <a:pt x="151" y="104"/>
                </a:cubicBezTo>
                <a:cubicBezTo>
                  <a:pt x="151" y="103"/>
                  <a:pt x="151" y="103"/>
                  <a:pt x="152" y="103"/>
                </a:cubicBezTo>
                <a:cubicBezTo>
                  <a:pt x="152" y="103"/>
                  <a:pt x="152" y="103"/>
                  <a:pt x="153" y="103"/>
                </a:cubicBezTo>
                <a:cubicBezTo>
                  <a:pt x="153" y="104"/>
                  <a:pt x="153" y="104"/>
                  <a:pt x="153" y="104"/>
                </a:cubicBezTo>
                <a:cubicBezTo>
                  <a:pt x="154" y="104"/>
                  <a:pt x="154" y="104"/>
                  <a:pt x="154" y="104"/>
                </a:cubicBezTo>
                <a:cubicBezTo>
                  <a:pt x="155" y="104"/>
                  <a:pt x="155" y="104"/>
                  <a:pt x="156" y="104"/>
                </a:cubicBezTo>
                <a:cubicBezTo>
                  <a:pt x="156" y="104"/>
                  <a:pt x="157" y="104"/>
                  <a:pt x="157" y="104"/>
                </a:cubicBezTo>
                <a:cubicBezTo>
                  <a:pt x="158" y="104"/>
                  <a:pt x="158" y="104"/>
                  <a:pt x="159" y="105"/>
                </a:cubicBezTo>
                <a:cubicBezTo>
                  <a:pt x="159" y="105"/>
                  <a:pt x="159" y="105"/>
                  <a:pt x="160" y="105"/>
                </a:cubicBezTo>
                <a:cubicBezTo>
                  <a:pt x="160" y="105"/>
                  <a:pt x="160" y="105"/>
                  <a:pt x="161" y="105"/>
                </a:cubicBezTo>
                <a:cubicBezTo>
                  <a:pt x="161" y="106"/>
                  <a:pt x="161" y="106"/>
                  <a:pt x="161" y="106"/>
                </a:cubicBezTo>
                <a:cubicBezTo>
                  <a:pt x="161" y="106"/>
                  <a:pt x="162" y="106"/>
                  <a:pt x="162" y="106"/>
                </a:cubicBezTo>
                <a:cubicBezTo>
                  <a:pt x="162" y="107"/>
                  <a:pt x="162" y="107"/>
                  <a:pt x="163" y="107"/>
                </a:cubicBezTo>
                <a:cubicBezTo>
                  <a:pt x="163" y="107"/>
                  <a:pt x="163" y="107"/>
                  <a:pt x="164" y="108"/>
                </a:cubicBezTo>
                <a:cubicBezTo>
                  <a:pt x="164" y="108"/>
                  <a:pt x="165" y="108"/>
                  <a:pt x="165" y="109"/>
                </a:cubicBezTo>
                <a:cubicBezTo>
                  <a:pt x="166" y="109"/>
                  <a:pt x="166" y="109"/>
                  <a:pt x="166" y="109"/>
                </a:cubicBezTo>
                <a:cubicBezTo>
                  <a:pt x="166" y="109"/>
                  <a:pt x="166" y="110"/>
                  <a:pt x="167" y="110"/>
                </a:cubicBezTo>
                <a:cubicBezTo>
                  <a:pt x="167" y="110"/>
                  <a:pt x="167" y="111"/>
                  <a:pt x="167" y="111"/>
                </a:cubicBezTo>
                <a:cubicBezTo>
                  <a:pt x="168" y="111"/>
                  <a:pt x="168" y="112"/>
                  <a:pt x="168" y="112"/>
                </a:cubicBezTo>
                <a:cubicBezTo>
                  <a:pt x="168" y="113"/>
                  <a:pt x="169" y="113"/>
                  <a:pt x="169" y="114"/>
                </a:cubicBezTo>
                <a:cubicBezTo>
                  <a:pt x="169" y="114"/>
                  <a:pt x="169" y="115"/>
                  <a:pt x="169" y="115"/>
                </a:cubicBezTo>
                <a:cubicBezTo>
                  <a:pt x="169" y="116"/>
                  <a:pt x="170" y="117"/>
                  <a:pt x="170" y="117"/>
                </a:cubicBezTo>
                <a:cubicBezTo>
                  <a:pt x="170" y="117"/>
                  <a:pt x="170" y="117"/>
                  <a:pt x="170" y="118"/>
                </a:cubicBezTo>
                <a:cubicBezTo>
                  <a:pt x="170" y="118"/>
                  <a:pt x="170" y="118"/>
                  <a:pt x="170" y="118"/>
                </a:cubicBezTo>
                <a:cubicBezTo>
                  <a:pt x="170" y="118"/>
                  <a:pt x="170" y="118"/>
                  <a:pt x="170" y="118"/>
                </a:cubicBezTo>
                <a:cubicBezTo>
                  <a:pt x="170" y="119"/>
                  <a:pt x="170" y="119"/>
                  <a:pt x="170" y="120"/>
                </a:cubicBezTo>
                <a:cubicBezTo>
                  <a:pt x="170" y="120"/>
                  <a:pt x="170" y="120"/>
                  <a:pt x="170" y="121"/>
                </a:cubicBezTo>
                <a:close/>
                <a:moveTo>
                  <a:pt x="77" y="153"/>
                </a:moveTo>
                <a:cubicBezTo>
                  <a:pt x="77" y="153"/>
                  <a:pt x="77" y="153"/>
                  <a:pt x="77" y="153"/>
                </a:cubicBezTo>
                <a:cubicBezTo>
                  <a:pt x="77" y="153"/>
                  <a:pt x="77" y="153"/>
                  <a:pt x="77" y="153"/>
                </a:cubicBezTo>
                <a:cubicBezTo>
                  <a:pt x="77" y="153"/>
                  <a:pt x="77" y="153"/>
                  <a:pt x="77" y="153"/>
                </a:cubicBezTo>
                <a:cubicBezTo>
                  <a:pt x="77" y="153"/>
                  <a:pt x="77" y="153"/>
                  <a:pt x="77" y="153"/>
                </a:cubicBezTo>
                <a:close/>
                <a:moveTo>
                  <a:pt x="154" y="161"/>
                </a:moveTo>
                <a:cubicBezTo>
                  <a:pt x="154" y="161"/>
                  <a:pt x="153" y="161"/>
                  <a:pt x="153" y="161"/>
                </a:cubicBezTo>
                <a:cubicBezTo>
                  <a:pt x="153" y="161"/>
                  <a:pt x="153" y="161"/>
                  <a:pt x="152" y="161"/>
                </a:cubicBezTo>
                <a:cubicBezTo>
                  <a:pt x="152" y="161"/>
                  <a:pt x="152" y="161"/>
                  <a:pt x="152" y="161"/>
                </a:cubicBezTo>
                <a:cubicBezTo>
                  <a:pt x="151" y="161"/>
                  <a:pt x="151" y="160"/>
                  <a:pt x="151" y="160"/>
                </a:cubicBezTo>
                <a:cubicBezTo>
                  <a:pt x="151" y="160"/>
                  <a:pt x="150" y="161"/>
                  <a:pt x="150" y="161"/>
                </a:cubicBezTo>
                <a:cubicBezTo>
                  <a:pt x="150" y="161"/>
                  <a:pt x="150" y="161"/>
                  <a:pt x="150" y="161"/>
                </a:cubicBezTo>
                <a:cubicBezTo>
                  <a:pt x="150" y="162"/>
                  <a:pt x="150" y="162"/>
                  <a:pt x="150" y="162"/>
                </a:cubicBezTo>
                <a:cubicBezTo>
                  <a:pt x="150" y="162"/>
                  <a:pt x="151" y="163"/>
                  <a:pt x="151" y="163"/>
                </a:cubicBezTo>
                <a:cubicBezTo>
                  <a:pt x="151" y="163"/>
                  <a:pt x="151" y="163"/>
                  <a:pt x="151" y="163"/>
                </a:cubicBezTo>
                <a:cubicBezTo>
                  <a:pt x="152" y="163"/>
                  <a:pt x="152" y="163"/>
                  <a:pt x="152" y="163"/>
                </a:cubicBezTo>
                <a:cubicBezTo>
                  <a:pt x="152" y="163"/>
                  <a:pt x="153" y="163"/>
                  <a:pt x="153" y="163"/>
                </a:cubicBezTo>
                <a:cubicBezTo>
                  <a:pt x="153" y="163"/>
                  <a:pt x="154" y="163"/>
                  <a:pt x="154" y="164"/>
                </a:cubicBezTo>
                <a:cubicBezTo>
                  <a:pt x="154" y="164"/>
                  <a:pt x="154" y="164"/>
                  <a:pt x="154" y="164"/>
                </a:cubicBezTo>
                <a:cubicBezTo>
                  <a:pt x="154" y="164"/>
                  <a:pt x="155" y="163"/>
                  <a:pt x="155" y="163"/>
                </a:cubicBezTo>
                <a:cubicBezTo>
                  <a:pt x="155" y="163"/>
                  <a:pt x="155" y="163"/>
                  <a:pt x="155" y="163"/>
                </a:cubicBezTo>
                <a:cubicBezTo>
                  <a:pt x="155" y="162"/>
                  <a:pt x="155" y="162"/>
                  <a:pt x="155" y="162"/>
                </a:cubicBezTo>
                <a:cubicBezTo>
                  <a:pt x="154" y="162"/>
                  <a:pt x="154" y="162"/>
                  <a:pt x="154" y="161"/>
                </a:cubicBez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 name="Freeform 7"/>
          <p:cNvSpPr>
            <a:spLocks/>
          </p:cNvSpPr>
          <p:nvPr/>
        </p:nvSpPr>
        <p:spPr bwMode="auto">
          <a:xfrm>
            <a:off x="927259" y="1224864"/>
            <a:ext cx="695212" cy="405287"/>
          </a:xfrm>
          <a:custGeom>
            <a:avLst/>
            <a:gdLst>
              <a:gd name="T0" fmla="*/ 30 w 669"/>
              <a:gd name="T1" fmla="*/ 299 h 484"/>
              <a:gd name="T2" fmla="*/ 6 w 669"/>
              <a:gd name="T3" fmla="*/ 257 h 484"/>
              <a:gd name="T4" fmla="*/ 18 w 669"/>
              <a:gd name="T5" fmla="*/ 287 h 484"/>
              <a:gd name="T6" fmla="*/ 18 w 669"/>
              <a:gd name="T7" fmla="*/ 257 h 484"/>
              <a:gd name="T8" fmla="*/ 30 w 669"/>
              <a:gd name="T9" fmla="*/ 245 h 484"/>
              <a:gd name="T10" fmla="*/ 18 w 669"/>
              <a:gd name="T11" fmla="*/ 215 h 484"/>
              <a:gd name="T12" fmla="*/ 36 w 669"/>
              <a:gd name="T13" fmla="*/ 215 h 484"/>
              <a:gd name="T14" fmla="*/ 12 w 669"/>
              <a:gd name="T15" fmla="*/ 209 h 484"/>
              <a:gd name="T16" fmla="*/ 18 w 669"/>
              <a:gd name="T17" fmla="*/ 119 h 484"/>
              <a:gd name="T18" fmla="*/ 6 w 669"/>
              <a:gd name="T19" fmla="*/ 78 h 484"/>
              <a:gd name="T20" fmla="*/ 12 w 669"/>
              <a:gd name="T21" fmla="*/ 48 h 484"/>
              <a:gd name="T22" fmla="*/ 24 w 669"/>
              <a:gd name="T23" fmla="*/ 30 h 484"/>
              <a:gd name="T24" fmla="*/ 66 w 669"/>
              <a:gd name="T25" fmla="*/ 66 h 484"/>
              <a:gd name="T26" fmla="*/ 113 w 669"/>
              <a:gd name="T27" fmla="*/ 84 h 484"/>
              <a:gd name="T28" fmla="*/ 143 w 669"/>
              <a:gd name="T29" fmla="*/ 96 h 484"/>
              <a:gd name="T30" fmla="*/ 161 w 669"/>
              <a:gd name="T31" fmla="*/ 107 h 484"/>
              <a:gd name="T32" fmla="*/ 167 w 669"/>
              <a:gd name="T33" fmla="*/ 137 h 484"/>
              <a:gd name="T34" fmla="*/ 155 w 669"/>
              <a:gd name="T35" fmla="*/ 137 h 484"/>
              <a:gd name="T36" fmla="*/ 113 w 669"/>
              <a:gd name="T37" fmla="*/ 185 h 484"/>
              <a:gd name="T38" fmla="*/ 119 w 669"/>
              <a:gd name="T39" fmla="*/ 185 h 484"/>
              <a:gd name="T40" fmla="*/ 161 w 669"/>
              <a:gd name="T41" fmla="*/ 149 h 484"/>
              <a:gd name="T42" fmla="*/ 173 w 669"/>
              <a:gd name="T43" fmla="*/ 155 h 484"/>
              <a:gd name="T44" fmla="*/ 161 w 669"/>
              <a:gd name="T45" fmla="*/ 167 h 484"/>
              <a:gd name="T46" fmla="*/ 155 w 669"/>
              <a:gd name="T47" fmla="*/ 209 h 484"/>
              <a:gd name="T48" fmla="*/ 143 w 669"/>
              <a:gd name="T49" fmla="*/ 203 h 484"/>
              <a:gd name="T50" fmla="*/ 143 w 669"/>
              <a:gd name="T51" fmla="*/ 203 h 484"/>
              <a:gd name="T52" fmla="*/ 113 w 669"/>
              <a:gd name="T53" fmla="*/ 215 h 484"/>
              <a:gd name="T54" fmla="*/ 125 w 669"/>
              <a:gd name="T55" fmla="*/ 221 h 484"/>
              <a:gd name="T56" fmla="*/ 155 w 669"/>
              <a:gd name="T57" fmla="*/ 221 h 484"/>
              <a:gd name="T58" fmla="*/ 179 w 669"/>
              <a:gd name="T59" fmla="*/ 179 h 484"/>
              <a:gd name="T60" fmla="*/ 191 w 669"/>
              <a:gd name="T61" fmla="*/ 149 h 484"/>
              <a:gd name="T62" fmla="*/ 203 w 669"/>
              <a:gd name="T63" fmla="*/ 119 h 484"/>
              <a:gd name="T64" fmla="*/ 197 w 669"/>
              <a:gd name="T65" fmla="*/ 78 h 484"/>
              <a:gd name="T66" fmla="*/ 191 w 669"/>
              <a:gd name="T67" fmla="*/ 66 h 484"/>
              <a:gd name="T68" fmla="*/ 209 w 669"/>
              <a:gd name="T69" fmla="*/ 60 h 484"/>
              <a:gd name="T70" fmla="*/ 203 w 669"/>
              <a:gd name="T71" fmla="*/ 30 h 484"/>
              <a:gd name="T72" fmla="*/ 191 w 669"/>
              <a:gd name="T73" fmla="*/ 6 h 484"/>
              <a:gd name="T74" fmla="*/ 591 w 669"/>
              <a:gd name="T75" fmla="*/ 96 h 484"/>
              <a:gd name="T76" fmla="*/ 603 w 669"/>
              <a:gd name="T77" fmla="*/ 424 h 484"/>
              <a:gd name="T78" fmla="*/ 603 w 669"/>
              <a:gd name="T79" fmla="*/ 484 h 484"/>
              <a:gd name="T80" fmla="*/ 406 w 669"/>
              <a:gd name="T81" fmla="*/ 448 h 484"/>
              <a:gd name="T82" fmla="*/ 364 w 669"/>
              <a:gd name="T83" fmla="*/ 448 h 484"/>
              <a:gd name="T84" fmla="*/ 293 w 669"/>
              <a:gd name="T85" fmla="*/ 454 h 484"/>
              <a:gd name="T86" fmla="*/ 245 w 669"/>
              <a:gd name="T87" fmla="*/ 448 h 484"/>
              <a:gd name="T88" fmla="*/ 209 w 669"/>
              <a:gd name="T89" fmla="*/ 430 h 484"/>
              <a:gd name="T90" fmla="*/ 173 w 669"/>
              <a:gd name="T91" fmla="*/ 418 h 484"/>
              <a:gd name="T92" fmla="*/ 131 w 669"/>
              <a:gd name="T93" fmla="*/ 430 h 484"/>
              <a:gd name="T94" fmla="*/ 101 w 669"/>
              <a:gd name="T95" fmla="*/ 412 h 484"/>
              <a:gd name="T96" fmla="*/ 90 w 669"/>
              <a:gd name="T97" fmla="*/ 347 h 484"/>
              <a:gd name="T98" fmla="*/ 60 w 669"/>
              <a:gd name="T99" fmla="*/ 329 h 484"/>
              <a:gd name="T100" fmla="*/ 48 w 669"/>
              <a:gd name="T101" fmla="*/ 311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9" h="484">
                <a:moveTo>
                  <a:pt x="48" y="311"/>
                </a:moveTo>
                <a:lnTo>
                  <a:pt x="42" y="311"/>
                </a:lnTo>
                <a:lnTo>
                  <a:pt x="36" y="311"/>
                </a:lnTo>
                <a:lnTo>
                  <a:pt x="30" y="299"/>
                </a:lnTo>
                <a:lnTo>
                  <a:pt x="12" y="305"/>
                </a:lnTo>
                <a:lnTo>
                  <a:pt x="6" y="299"/>
                </a:lnTo>
                <a:lnTo>
                  <a:pt x="0" y="299"/>
                </a:lnTo>
                <a:lnTo>
                  <a:pt x="6" y="257"/>
                </a:lnTo>
                <a:lnTo>
                  <a:pt x="12" y="263"/>
                </a:lnTo>
                <a:lnTo>
                  <a:pt x="6" y="281"/>
                </a:lnTo>
                <a:lnTo>
                  <a:pt x="18" y="281"/>
                </a:lnTo>
                <a:lnTo>
                  <a:pt x="18" y="287"/>
                </a:lnTo>
                <a:lnTo>
                  <a:pt x="18" y="281"/>
                </a:lnTo>
                <a:lnTo>
                  <a:pt x="18" y="275"/>
                </a:lnTo>
                <a:lnTo>
                  <a:pt x="24" y="269"/>
                </a:lnTo>
                <a:lnTo>
                  <a:pt x="18" y="257"/>
                </a:lnTo>
                <a:lnTo>
                  <a:pt x="24" y="251"/>
                </a:lnTo>
                <a:lnTo>
                  <a:pt x="36" y="257"/>
                </a:lnTo>
                <a:lnTo>
                  <a:pt x="36" y="257"/>
                </a:lnTo>
                <a:lnTo>
                  <a:pt x="30" y="245"/>
                </a:lnTo>
                <a:lnTo>
                  <a:pt x="18" y="245"/>
                </a:lnTo>
                <a:lnTo>
                  <a:pt x="12" y="245"/>
                </a:lnTo>
                <a:lnTo>
                  <a:pt x="12" y="233"/>
                </a:lnTo>
                <a:lnTo>
                  <a:pt x="18" y="215"/>
                </a:lnTo>
                <a:lnTo>
                  <a:pt x="18" y="227"/>
                </a:lnTo>
                <a:lnTo>
                  <a:pt x="30" y="221"/>
                </a:lnTo>
                <a:lnTo>
                  <a:pt x="42" y="221"/>
                </a:lnTo>
                <a:lnTo>
                  <a:pt x="36" y="215"/>
                </a:lnTo>
                <a:lnTo>
                  <a:pt x="24" y="209"/>
                </a:lnTo>
                <a:lnTo>
                  <a:pt x="18" y="203"/>
                </a:lnTo>
                <a:lnTo>
                  <a:pt x="18" y="209"/>
                </a:lnTo>
                <a:lnTo>
                  <a:pt x="12" y="209"/>
                </a:lnTo>
                <a:lnTo>
                  <a:pt x="18" y="197"/>
                </a:lnTo>
                <a:lnTo>
                  <a:pt x="18" y="173"/>
                </a:lnTo>
                <a:lnTo>
                  <a:pt x="18" y="155"/>
                </a:lnTo>
                <a:lnTo>
                  <a:pt x="18" y="119"/>
                </a:lnTo>
                <a:lnTo>
                  <a:pt x="18" y="113"/>
                </a:lnTo>
                <a:lnTo>
                  <a:pt x="18" y="96"/>
                </a:lnTo>
                <a:lnTo>
                  <a:pt x="6" y="84"/>
                </a:lnTo>
                <a:lnTo>
                  <a:pt x="6" y="78"/>
                </a:lnTo>
                <a:lnTo>
                  <a:pt x="6" y="72"/>
                </a:lnTo>
                <a:lnTo>
                  <a:pt x="12" y="60"/>
                </a:lnTo>
                <a:lnTo>
                  <a:pt x="6" y="54"/>
                </a:lnTo>
                <a:lnTo>
                  <a:pt x="12" y="48"/>
                </a:lnTo>
                <a:lnTo>
                  <a:pt x="18" y="36"/>
                </a:lnTo>
                <a:lnTo>
                  <a:pt x="18" y="36"/>
                </a:lnTo>
                <a:lnTo>
                  <a:pt x="18" y="24"/>
                </a:lnTo>
                <a:lnTo>
                  <a:pt x="24" y="30"/>
                </a:lnTo>
                <a:lnTo>
                  <a:pt x="42" y="42"/>
                </a:lnTo>
                <a:lnTo>
                  <a:pt x="48" y="54"/>
                </a:lnTo>
                <a:lnTo>
                  <a:pt x="60" y="54"/>
                </a:lnTo>
                <a:lnTo>
                  <a:pt x="66" y="66"/>
                </a:lnTo>
                <a:lnTo>
                  <a:pt x="72" y="72"/>
                </a:lnTo>
                <a:lnTo>
                  <a:pt x="90" y="78"/>
                </a:lnTo>
                <a:lnTo>
                  <a:pt x="101" y="78"/>
                </a:lnTo>
                <a:lnTo>
                  <a:pt x="113" y="84"/>
                </a:lnTo>
                <a:lnTo>
                  <a:pt x="125" y="90"/>
                </a:lnTo>
                <a:lnTo>
                  <a:pt x="131" y="90"/>
                </a:lnTo>
                <a:lnTo>
                  <a:pt x="143" y="90"/>
                </a:lnTo>
                <a:lnTo>
                  <a:pt x="143" y="96"/>
                </a:lnTo>
                <a:lnTo>
                  <a:pt x="143" y="102"/>
                </a:lnTo>
                <a:lnTo>
                  <a:pt x="155" y="102"/>
                </a:lnTo>
                <a:lnTo>
                  <a:pt x="161" y="113"/>
                </a:lnTo>
                <a:lnTo>
                  <a:pt x="161" y="107"/>
                </a:lnTo>
                <a:lnTo>
                  <a:pt x="167" y="102"/>
                </a:lnTo>
                <a:lnTo>
                  <a:pt x="167" y="107"/>
                </a:lnTo>
                <a:lnTo>
                  <a:pt x="167" y="125"/>
                </a:lnTo>
                <a:lnTo>
                  <a:pt x="167" y="137"/>
                </a:lnTo>
                <a:lnTo>
                  <a:pt x="161" y="143"/>
                </a:lnTo>
                <a:lnTo>
                  <a:pt x="155" y="155"/>
                </a:lnTo>
                <a:lnTo>
                  <a:pt x="155" y="143"/>
                </a:lnTo>
                <a:lnTo>
                  <a:pt x="155" y="137"/>
                </a:lnTo>
                <a:lnTo>
                  <a:pt x="143" y="155"/>
                </a:lnTo>
                <a:lnTo>
                  <a:pt x="131" y="161"/>
                </a:lnTo>
                <a:lnTo>
                  <a:pt x="119" y="173"/>
                </a:lnTo>
                <a:lnTo>
                  <a:pt x="113" y="185"/>
                </a:lnTo>
                <a:lnTo>
                  <a:pt x="119" y="191"/>
                </a:lnTo>
                <a:lnTo>
                  <a:pt x="137" y="185"/>
                </a:lnTo>
                <a:lnTo>
                  <a:pt x="125" y="185"/>
                </a:lnTo>
                <a:lnTo>
                  <a:pt x="119" y="185"/>
                </a:lnTo>
                <a:lnTo>
                  <a:pt x="119" y="179"/>
                </a:lnTo>
                <a:lnTo>
                  <a:pt x="137" y="161"/>
                </a:lnTo>
                <a:lnTo>
                  <a:pt x="149" y="155"/>
                </a:lnTo>
                <a:lnTo>
                  <a:pt x="161" y="149"/>
                </a:lnTo>
                <a:lnTo>
                  <a:pt x="179" y="131"/>
                </a:lnTo>
                <a:lnTo>
                  <a:pt x="179" y="137"/>
                </a:lnTo>
                <a:lnTo>
                  <a:pt x="179" y="149"/>
                </a:lnTo>
                <a:lnTo>
                  <a:pt x="173" y="155"/>
                </a:lnTo>
                <a:lnTo>
                  <a:pt x="167" y="149"/>
                </a:lnTo>
                <a:lnTo>
                  <a:pt x="167" y="161"/>
                </a:lnTo>
                <a:lnTo>
                  <a:pt x="167" y="167"/>
                </a:lnTo>
                <a:lnTo>
                  <a:pt x="161" y="167"/>
                </a:lnTo>
                <a:lnTo>
                  <a:pt x="161" y="173"/>
                </a:lnTo>
                <a:lnTo>
                  <a:pt x="167" y="173"/>
                </a:lnTo>
                <a:lnTo>
                  <a:pt x="167" y="179"/>
                </a:lnTo>
                <a:lnTo>
                  <a:pt x="155" y="209"/>
                </a:lnTo>
                <a:lnTo>
                  <a:pt x="149" y="203"/>
                </a:lnTo>
                <a:lnTo>
                  <a:pt x="155" y="197"/>
                </a:lnTo>
                <a:lnTo>
                  <a:pt x="149" y="197"/>
                </a:lnTo>
                <a:lnTo>
                  <a:pt x="143" y="203"/>
                </a:lnTo>
                <a:lnTo>
                  <a:pt x="143" y="215"/>
                </a:lnTo>
                <a:lnTo>
                  <a:pt x="137" y="215"/>
                </a:lnTo>
                <a:lnTo>
                  <a:pt x="137" y="209"/>
                </a:lnTo>
                <a:lnTo>
                  <a:pt x="143" y="203"/>
                </a:lnTo>
                <a:lnTo>
                  <a:pt x="143" y="191"/>
                </a:lnTo>
                <a:lnTo>
                  <a:pt x="125" y="203"/>
                </a:lnTo>
                <a:lnTo>
                  <a:pt x="119" y="215"/>
                </a:lnTo>
                <a:lnTo>
                  <a:pt x="113" y="215"/>
                </a:lnTo>
                <a:lnTo>
                  <a:pt x="119" y="215"/>
                </a:lnTo>
                <a:lnTo>
                  <a:pt x="119" y="221"/>
                </a:lnTo>
                <a:lnTo>
                  <a:pt x="125" y="227"/>
                </a:lnTo>
                <a:lnTo>
                  <a:pt x="125" y="221"/>
                </a:lnTo>
                <a:lnTo>
                  <a:pt x="131" y="215"/>
                </a:lnTo>
                <a:lnTo>
                  <a:pt x="137" y="227"/>
                </a:lnTo>
                <a:lnTo>
                  <a:pt x="143" y="227"/>
                </a:lnTo>
                <a:lnTo>
                  <a:pt x="155" y="221"/>
                </a:lnTo>
                <a:lnTo>
                  <a:pt x="161" y="215"/>
                </a:lnTo>
                <a:lnTo>
                  <a:pt x="173" y="209"/>
                </a:lnTo>
                <a:lnTo>
                  <a:pt x="179" y="197"/>
                </a:lnTo>
                <a:lnTo>
                  <a:pt x="179" y="179"/>
                </a:lnTo>
                <a:lnTo>
                  <a:pt x="185" y="173"/>
                </a:lnTo>
                <a:lnTo>
                  <a:pt x="179" y="167"/>
                </a:lnTo>
                <a:lnTo>
                  <a:pt x="191" y="161"/>
                </a:lnTo>
                <a:lnTo>
                  <a:pt x="191" y="149"/>
                </a:lnTo>
                <a:lnTo>
                  <a:pt x="197" y="143"/>
                </a:lnTo>
                <a:lnTo>
                  <a:pt x="209" y="131"/>
                </a:lnTo>
                <a:lnTo>
                  <a:pt x="209" y="125"/>
                </a:lnTo>
                <a:lnTo>
                  <a:pt x="203" y="119"/>
                </a:lnTo>
                <a:lnTo>
                  <a:pt x="203" y="102"/>
                </a:lnTo>
                <a:lnTo>
                  <a:pt x="203" y="96"/>
                </a:lnTo>
                <a:lnTo>
                  <a:pt x="203" y="90"/>
                </a:lnTo>
                <a:lnTo>
                  <a:pt x="197" y="78"/>
                </a:lnTo>
                <a:lnTo>
                  <a:pt x="197" y="72"/>
                </a:lnTo>
                <a:lnTo>
                  <a:pt x="185" y="72"/>
                </a:lnTo>
                <a:lnTo>
                  <a:pt x="185" y="66"/>
                </a:lnTo>
                <a:lnTo>
                  <a:pt x="191" y="66"/>
                </a:lnTo>
                <a:lnTo>
                  <a:pt x="203" y="72"/>
                </a:lnTo>
                <a:lnTo>
                  <a:pt x="203" y="60"/>
                </a:lnTo>
                <a:lnTo>
                  <a:pt x="197" y="54"/>
                </a:lnTo>
                <a:lnTo>
                  <a:pt x="209" y="60"/>
                </a:lnTo>
                <a:lnTo>
                  <a:pt x="209" y="48"/>
                </a:lnTo>
                <a:lnTo>
                  <a:pt x="209" y="42"/>
                </a:lnTo>
                <a:lnTo>
                  <a:pt x="209" y="36"/>
                </a:lnTo>
                <a:lnTo>
                  <a:pt x="203" y="30"/>
                </a:lnTo>
                <a:lnTo>
                  <a:pt x="197" y="24"/>
                </a:lnTo>
                <a:lnTo>
                  <a:pt x="197" y="18"/>
                </a:lnTo>
                <a:lnTo>
                  <a:pt x="191" y="12"/>
                </a:lnTo>
                <a:lnTo>
                  <a:pt x="191" y="6"/>
                </a:lnTo>
                <a:lnTo>
                  <a:pt x="197" y="0"/>
                </a:lnTo>
                <a:lnTo>
                  <a:pt x="311" y="30"/>
                </a:lnTo>
                <a:lnTo>
                  <a:pt x="442" y="60"/>
                </a:lnTo>
                <a:lnTo>
                  <a:pt x="591" y="96"/>
                </a:lnTo>
                <a:lnTo>
                  <a:pt x="669" y="113"/>
                </a:lnTo>
                <a:lnTo>
                  <a:pt x="669" y="113"/>
                </a:lnTo>
                <a:lnTo>
                  <a:pt x="609" y="400"/>
                </a:lnTo>
                <a:lnTo>
                  <a:pt x="603" y="424"/>
                </a:lnTo>
                <a:lnTo>
                  <a:pt x="597" y="436"/>
                </a:lnTo>
                <a:lnTo>
                  <a:pt x="603" y="454"/>
                </a:lnTo>
                <a:lnTo>
                  <a:pt x="603" y="478"/>
                </a:lnTo>
                <a:lnTo>
                  <a:pt x="603" y="484"/>
                </a:lnTo>
                <a:lnTo>
                  <a:pt x="502" y="460"/>
                </a:lnTo>
                <a:lnTo>
                  <a:pt x="418" y="442"/>
                </a:lnTo>
                <a:lnTo>
                  <a:pt x="412" y="448"/>
                </a:lnTo>
                <a:lnTo>
                  <a:pt x="406" y="448"/>
                </a:lnTo>
                <a:lnTo>
                  <a:pt x="394" y="442"/>
                </a:lnTo>
                <a:lnTo>
                  <a:pt x="376" y="442"/>
                </a:lnTo>
                <a:lnTo>
                  <a:pt x="370" y="442"/>
                </a:lnTo>
                <a:lnTo>
                  <a:pt x="364" y="448"/>
                </a:lnTo>
                <a:lnTo>
                  <a:pt x="334" y="448"/>
                </a:lnTo>
                <a:lnTo>
                  <a:pt x="322" y="448"/>
                </a:lnTo>
                <a:lnTo>
                  <a:pt x="305" y="454"/>
                </a:lnTo>
                <a:lnTo>
                  <a:pt x="293" y="454"/>
                </a:lnTo>
                <a:lnTo>
                  <a:pt x="287" y="448"/>
                </a:lnTo>
                <a:lnTo>
                  <a:pt x="281" y="442"/>
                </a:lnTo>
                <a:lnTo>
                  <a:pt x="269" y="442"/>
                </a:lnTo>
                <a:lnTo>
                  <a:pt x="245" y="448"/>
                </a:lnTo>
                <a:lnTo>
                  <a:pt x="239" y="442"/>
                </a:lnTo>
                <a:lnTo>
                  <a:pt x="221" y="442"/>
                </a:lnTo>
                <a:lnTo>
                  <a:pt x="221" y="436"/>
                </a:lnTo>
                <a:lnTo>
                  <a:pt x="209" y="430"/>
                </a:lnTo>
                <a:lnTo>
                  <a:pt x="203" y="430"/>
                </a:lnTo>
                <a:lnTo>
                  <a:pt x="197" y="424"/>
                </a:lnTo>
                <a:lnTo>
                  <a:pt x="179" y="424"/>
                </a:lnTo>
                <a:lnTo>
                  <a:pt x="173" y="418"/>
                </a:lnTo>
                <a:lnTo>
                  <a:pt x="167" y="418"/>
                </a:lnTo>
                <a:lnTo>
                  <a:pt x="155" y="424"/>
                </a:lnTo>
                <a:lnTo>
                  <a:pt x="149" y="424"/>
                </a:lnTo>
                <a:lnTo>
                  <a:pt x="131" y="430"/>
                </a:lnTo>
                <a:lnTo>
                  <a:pt x="125" y="424"/>
                </a:lnTo>
                <a:lnTo>
                  <a:pt x="113" y="424"/>
                </a:lnTo>
                <a:lnTo>
                  <a:pt x="113" y="418"/>
                </a:lnTo>
                <a:lnTo>
                  <a:pt x="101" y="412"/>
                </a:lnTo>
                <a:lnTo>
                  <a:pt x="90" y="412"/>
                </a:lnTo>
                <a:lnTo>
                  <a:pt x="90" y="406"/>
                </a:lnTo>
                <a:lnTo>
                  <a:pt x="96" y="365"/>
                </a:lnTo>
                <a:lnTo>
                  <a:pt x="90" y="347"/>
                </a:lnTo>
                <a:lnTo>
                  <a:pt x="78" y="341"/>
                </a:lnTo>
                <a:lnTo>
                  <a:pt x="78" y="329"/>
                </a:lnTo>
                <a:lnTo>
                  <a:pt x="72" y="329"/>
                </a:lnTo>
                <a:lnTo>
                  <a:pt x="60" y="329"/>
                </a:lnTo>
                <a:lnTo>
                  <a:pt x="54" y="323"/>
                </a:lnTo>
                <a:lnTo>
                  <a:pt x="54" y="317"/>
                </a:lnTo>
                <a:lnTo>
                  <a:pt x="48" y="311"/>
                </a:lnTo>
                <a:lnTo>
                  <a:pt x="48" y="311"/>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1" name="Freeform 10"/>
          <p:cNvSpPr>
            <a:spLocks/>
          </p:cNvSpPr>
          <p:nvPr/>
        </p:nvSpPr>
        <p:spPr bwMode="auto">
          <a:xfrm>
            <a:off x="3497151" y="2346102"/>
            <a:ext cx="701447" cy="490698"/>
          </a:xfrm>
          <a:custGeom>
            <a:avLst/>
            <a:gdLst>
              <a:gd name="T0" fmla="*/ 107 w 675"/>
              <a:gd name="T1" fmla="*/ 18 h 586"/>
              <a:gd name="T2" fmla="*/ 322 w 675"/>
              <a:gd name="T3" fmla="*/ 6 h 586"/>
              <a:gd name="T4" fmla="*/ 388 w 675"/>
              <a:gd name="T5" fmla="*/ 6 h 586"/>
              <a:gd name="T6" fmla="*/ 412 w 675"/>
              <a:gd name="T7" fmla="*/ 30 h 586"/>
              <a:gd name="T8" fmla="*/ 412 w 675"/>
              <a:gd name="T9" fmla="*/ 36 h 586"/>
              <a:gd name="T10" fmla="*/ 406 w 675"/>
              <a:gd name="T11" fmla="*/ 60 h 586"/>
              <a:gd name="T12" fmla="*/ 412 w 675"/>
              <a:gd name="T13" fmla="*/ 84 h 586"/>
              <a:gd name="T14" fmla="*/ 424 w 675"/>
              <a:gd name="T15" fmla="*/ 108 h 586"/>
              <a:gd name="T16" fmla="*/ 436 w 675"/>
              <a:gd name="T17" fmla="*/ 125 h 586"/>
              <a:gd name="T18" fmla="*/ 454 w 675"/>
              <a:gd name="T19" fmla="*/ 137 h 586"/>
              <a:gd name="T20" fmla="*/ 477 w 675"/>
              <a:gd name="T21" fmla="*/ 155 h 586"/>
              <a:gd name="T22" fmla="*/ 489 w 675"/>
              <a:gd name="T23" fmla="*/ 173 h 586"/>
              <a:gd name="T24" fmla="*/ 507 w 675"/>
              <a:gd name="T25" fmla="*/ 215 h 586"/>
              <a:gd name="T26" fmla="*/ 519 w 675"/>
              <a:gd name="T27" fmla="*/ 203 h 586"/>
              <a:gd name="T28" fmla="*/ 531 w 675"/>
              <a:gd name="T29" fmla="*/ 209 h 586"/>
              <a:gd name="T30" fmla="*/ 555 w 675"/>
              <a:gd name="T31" fmla="*/ 221 h 586"/>
              <a:gd name="T32" fmla="*/ 549 w 675"/>
              <a:gd name="T33" fmla="*/ 233 h 586"/>
              <a:gd name="T34" fmla="*/ 543 w 675"/>
              <a:gd name="T35" fmla="*/ 257 h 586"/>
              <a:gd name="T36" fmla="*/ 537 w 675"/>
              <a:gd name="T37" fmla="*/ 281 h 586"/>
              <a:gd name="T38" fmla="*/ 537 w 675"/>
              <a:gd name="T39" fmla="*/ 299 h 586"/>
              <a:gd name="T40" fmla="*/ 573 w 675"/>
              <a:gd name="T41" fmla="*/ 329 h 586"/>
              <a:gd name="T42" fmla="*/ 579 w 675"/>
              <a:gd name="T43" fmla="*/ 341 h 586"/>
              <a:gd name="T44" fmla="*/ 603 w 675"/>
              <a:gd name="T45" fmla="*/ 347 h 586"/>
              <a:gd name="T46" fmla="*/ 615 w 675"/>
              <a:gd name="T47" fmla="*/ 359 h 586"/>
              <a:gd name="T48" fmla="*/ 627 w 675"/>
              <a:gd name="T49" fmla="*/ 383 h 586"/>
              <a:gd name="T50" fmla="*/ 633 w 675"/>
              <a:gd name="T51" fmla="*/ 406 h 586"/>
              <a:gd name="T52" fmla="*/ 639 w 675"/>
              <a:gd name="T53" fmla="*/ 430 h 586"/>
              <a:gd name="T54" fmla="*/ 657 w 675"/>
              <a:gd name="T55" fmla="*/ 442 h 586"/>
              <a:gd name="T56" fmla="*/ 675 w 675"/>
              <a:gd name="T57" fmla="*/ 454 h 586"/>
              <a:gd name="T58" fmla="*/ 675 w 675"/>
              <a:gd name="T59" fmla="*/ 478 h 586"/>
              <a:gd name="T60" fmla="*/ 669 w 675"/>
              <a:gd name="T61" fmla="*/ 490 h 586"/>
              <a:gd name="T62" fmla="*/ 657 w 675"/>
              <a:gd name="T63" fmla="*/ 496 h 586"/>
              <a:gd name="T64" fmla="*/ 645 w 675"/>
              <a:gd name="T65" fmla="*/ 514 h 586"/>
              <a:gd name="T66" fmla="*/ 639 w 675"/>
              <a:gd name="T67" fmla="*/ 514 h 586"/>
              <a:gd name="T68" fmla="*/ 633 w 675"/>
              <a:gd name="T69" fmla="*/ 514 h 586"/>
              <a:gd name="T70" fmla="*/ 639 w 675"/>
              <a:gd name="T71" fmla="*/ 532 h 586"/>
              <a:gd name="T72" fmla="*/ 633 w 675"/>
              <a:gd name="T73" fmla="*/ 544 h 586"/>
              <a:gd name="T74" fmla="*/ 633 w 675"/>
              <a:gd name="T75" fmla="*/ 556 h 586"/>
              <a:gd name="T76" fmla="*/ 621 w 675"/>
              <a:gd name="T77" fmla="*/ 580 h 586"/>
              <a:gd name="T78" fmla="*/ 555 w 675"/>
              <a:gd name="T79" fmla="*/ 574 h 586"/>
              <a:gd name="T80" fmla="*/ 567 w 675"/>
              <a:gd name="T81" fmla="*/ 562 h 586"/>
              <a:gd name="T82" fmla="*/ 585 w 675"/>
              <a:gd name="T83" fmla="*/ 550 h 586"/>
              <a:gd name="T84" fmla="*/ 579 w 675"/>
              <a:gd name="T85" fmla="*/ 532 h 586"/>
              <a:gd name="T86" fmla="*/ 567 w 675"/>
              <a:gd name="T87" fmla="*/ 520 h 586"/>
              <a:gd name="T88" fmla="*/ 221 w 675"/>
              <a:gd name="T89" fmla="*/ 538 h 586"/>
              <a:gd name="T90" fmla="*/ 119 w 675"/>
              <a:gd name="T91" fmla="*/ 478 h 586"/>
              <a:gd name="T92" fmla="*/ 107 w 675"/>
              <a:gd name="T93" fmla="*/ 197 h 586"/>
              <a:gd name="T94" fmla="*/ 83 w 675"/>
              <a:gd name="T95" fmla="*/ 179 h 586"/>
              <a:gd name="T96" fmla="*/ 77 w 675"/>
              <a:gd name="T97" fmla="*/ 167 h 586"/>
              <a:gd name="T98" fmla="*/ 65 w 675"/>
              <a:gd name="T99" fmla="*/ 149 h 586"/>
              <a:gd name="T100" fmla="*/ 77 w 675"/>
              <a:gd name="T101" fmla="*/ 125 h 586"/>
              <a:gd name="T102" fmla="*/ 89 w 675"/>
              <a:gd name="T103" fmla="*/ 125 h 586"/>
              <a:gd name="T104" fmla="*/ 77 w 675"/>
              <a:gd name="T105" fmla="*/ 108 h 586"/>
              <a:gd name="T106" fmla="*/ 65 w 675"/>
              <a:gd name="T107" fmla="*/ 108 h 586"/>
              <a:gd name="T108" fmla="*/ 35 w 675"/>
              <a:gd name="T109" fmla="*/ 84 h 586"/>
              <a:gd name="T110" fmla="*/ 30 w 675"/>
              <a:gd name="T111" fmla="*/ 72 h 586"/>
              <a:gd name="T112" fmla="*/ 18 w 675"/>
              <a:gd name="T113" fmla="*/ 54 h 586"/>
              <a:gd name="T114" fmla="*/ 6 w 675"/>
              <a:gd name="T115" fmla="*/ 30 h 586"/>
              <a:gd name="T116" fmla="*/ 0 w 675"/>
              <a:gd name="T117" fmla="*/ 1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586">
                <a:moveTo>
                  <a:pt x="0" y="18"/>
                </a:moveTo>
                <a:lnTo>
                  <a:pt x="107" y="18"/>
                </a:lnTo>
                <a:lnTo>
                  <a:pt x="173" y="12"/>
                </a:lnTo>
                <a:lnTo>
                  <a:pt x="322" y="6"/>
                </a:lnTo>
                <a:lnTo>
                  <a:pt x="382" y="0"/>
                </a:lnTo>
                <a:lnTo>
                  <a:pt x="388" y="6"/>
                </a:lnTo>
                <a:lnTo>
                  <a:pt x="406" y="18"/>
                </a:lnTo>
                <a:lnTo>
                  <a:pt x="412" y="30"/>
                </a:lnTo>
                <a:lnTo>
                  <a:pt x="412" y="30"/>
                </a:lnTo>
                <a:lnTo>
                  <a:pt x="412" y="36"/>
                </a:lnTo>
                <a:lnTo>
                  <a:pt x="406" y="48"/>
                </a:lnTo>
                <a:lnTo>
                  <a:pt x="406" y="60"/>
                </a:lnTo>
                <a:lnTo>
                  <a:pt x="412" y="78"/>
                </a:lnTo>
                <a:lnTo>
                  <a:pt x="412" y="84"/>
                </a:lnTo>
                <a:lnTo>
                  <a:pt x="418" y="102"/>
                </a:lnTo>
                <a:lnTo>
                  <a:pt x="424" y="108"/>
                </a:lnTo>
                <a:lnTo>
                  <a:pt x="424" y="114"/>
                </a:lnTo>
                <a:lnTo>
                  <a:pt x="436" y="125"/>
                </a:lnTo>
                <a:lnTo>
                  <a:pt x="448" y="131"/>
                </a:lnTo>
                <a:lnTo>
                  <a:pt x="454" y="137"/>
                </a:lnTo>
                <a:lnTo>
                  <a:pt x="460" y="143"/>
                </a:lnTo>
                <a:lnTo>
                  <a:pt x="477" y="155"/>
                </a:lnTo>
                <a:lnTo>
                  <a:pt x="483" y="161"/>
                </a:lnTo>
                <a:lnTo>
                  <a:pt x="489" y="173"/>
                </a:lnTo>
                <a:lnTo>
                  <a:pt x="501" y="209"/>
                </a:lnTo>
                <a:lnTo>
                  <a:pt x="507" y="215"/>
                </a:lnTo>
                <a:lnTo>
                  <a:pt x="513" y="215"/>
                </a:lnTo>
                <a:lnTo>
                  <a:pt x="519" y="203"/>
                </a:lnTo>
                <a:lnTo>
                  <a:pt x="519" y="203"/>
                </a:lnTo>
                <a:lnTo>
                  <a:pt x="531" y="209"/>
                </a:lnTo>
                <a:lnTo>
                  <a:pt x="537" y="209"/>
                </a:lnTo>
                <a:lnTo>
                  <a:pt x="555" y="221"/>
                </a:lnTo>
                <a:lnTo>
                  <a:pt x="555" y="221"/>
                </a:lnTo>
                <a:lnTo>
                  <a:pt x="549" y="233"/>
                </a:lnTo>
                <a:lnTo>
                  <a:pt x="549" y="245"/>
                </a:lnTo>
                <a:lnTo>
                  <a:pt x="543" y="257"/>
                </a:lnTo>
                <a:lnTo>
                  <a:pt x="537" y="275"/>
                </a:lnTo>
                <a:lnTo>
                  <a:pt x="537" y="281"/>
                </a:lnTo>
                <a:lnTo>
                  <a:pt x="531" y="287"/>
                </a:lnTo>
                <a:lnTo>
                  <a:pt x="537" y="299"/>
                </a:lnTo>
                <a:lnTo>
                  <a:pt x="549" y="311"/>
                </a:lnTo>
                <a:lnTo>
                  <a:pt x="573" y="329"/>
                </a:lnTo>
                <a:lnTo>
                  <a:pt x="579" y="329"/>
                </a:lnTo>
                <a:lnTo>
                  <a:pt x="579" y="341"/>
                </a:lnTo>
                <a:lnTo>
                  <a:pt x="591" y="335"/>
                </a:lnTo>
                <a:lnTo>
                  <a:pt x="603" y="347"/>
                </a:lnTo>
                <a:lnTo>
                  <a:pt x="609" y="353"/>
                </a:lnTo>
                <a:lnTo>
                  <a:pt x="615" y="359"/>
                </a:lnTo>
                <a:lnTo>
                  <a:pt x="627" y="365"/>
                </a:lnTo>
                <a:lnTo>
                  <a:pt x="627" y="383"/>
                </a:lnTo>
                <a:lnTo>
                  <a:pt x="633" y="395"/>
                </a:lnTo>
                <a:lnTo>
                  <a:pt x="633" y="406"/>
                </a:lnTo>
                <a:lnTo>
                  <a:pt x="627" y="412"/>
                </a:lnTo>
                <a:lnTo>
                  <a:pt x="639" y="430"/>
                </a:lnTo>
                <a:lnTo>
                  <a:pt x="651" y="448"/>
                </a:lnTo>
                <a:lnTo>
                  <a:pt x="657" y="442"/>
                </a:lnTo>
                <a:lnTo>
                  <a:pt x="669" y="448"/>
                </a:lnTo>
                <a:lnTo>
                  <a:pt x="675" y="454"/>
                </a:lnTo>
                <a:lnTo>
                  <a:pt x="669" y="466"/>
                </a:lnTo>
                <a:lnTo>
                  <a:pt x="675" y="478"/>
                </a:lnTo>
                <a:lnTo>
                  <a:pt x="663" y="484"/>
                </a:lnTo>
                <a:lnTo>
                  <a:pt x="669" y="490"/>
                </a:lnTo>
                <a:lnTo>
                  <a:pt x="663" y="502"/>
                </a:lnTo>
                <a:lnTo>
                  <a:pt x="657" y="496"/>
                </a:lnTo>
                <a:lnTo>
                  <a:pt x="651" y="502"/>
                </a:lnTo>
                <a:lnTo>
                  <a:pt x="645" y="514"/>
                </a:lnTo>
                <a:lnTo>
                  <a:pt x="639" y="520"/>
                </a:lnTo>
                <a:lnTo>
                  <a:pt x="639" y="514"/>
                </a:lnTo>
                <a:lnTo>
                  <a:pt x="633" y="502"/>
                </a:lnTo>
                <a:lnTo>
                  <a:pt x="633" y="514"/>
                </a:lnTo>
                <a:lnTo>
                  <a:pt x="633" y="520"/>
                </a:lnTo>
                <a:lnTo>
                  <a:pt x="639" y="532"/>
                </a:lnTo>
                <a:lnTo>
                  <a:pt x="627" y="532"/>
                </a:lnTo>
                <a:lnTo>
                  <a:pt x="633" y="544"/>
                </a:lnTo>
                <a:lnTo>
                  <a:pt x="621" y="550"/>
                </a:lnTo>
                <a:lnTo>
                  <a:pt x="633" y="556"/>
                </a:lnTo>
                <a:lnTo>
                  <a:pt x="627" y="568"/>
                </a:lnTo>
                <a:lnTo>
                  <a:pt x="621" y="580"/>
                </a:lnTo>
                <a:lnTo>
                  <a:pt x="561" y="586"/>
                </a:lnTo>
                <a:lnTo>
                  <a:pt x="555" y="574"/>
                </a:lnTo>
                <a:lnTo>
                  <a:pt x="561" y="568"/>
                </a:lnTo>
                <a:lnTo>
                  <a:pt x="567" y="562"/>
                </a:lnTo>
                <a:lnTo>
                  <a:pt x="579" y="556"/>
                </a:lnTo>
                <a:lnTo>
                  <a:pt x="585" y="550"/>
                </a:lnTo>
                <a:lnTo>
                  <a:pt x="585" y="538"/>
                </a:lnTo>
                <a:lnTo>
                  <a:pt x="579" y="532"/>
                </a:lnTo>
                <a:lnTo>
                  <a:pt x="573" y="520"/>
                </a:lnTo>
                <a:lnTo>
                  <a:pt x="567" y="520"/>
                </a:lnTo>
                <a:lnTo>
                  <a:pt x="382" y="532"/>
                </a:lnTo>
                <a:lnTo>
                  <a:pt x="221" y="538"/>
                </a:lnTo>
                <a:lnTo>
                  <a:pt x="119" y="538"/>
                </a:lnTo>
                <a:lnTo>
                  <a:pt x="119" y="478"/>
                </a:lnTo>
                <a:lnTo>
                  <a:pt x="113" y="203"/>
                </a:lnTo>
                <a:lnTo>
                  <a:pt x="107" y="197"/>
                </a:lnTo>
                <a:lnTo>
                  <a:pt x="95" y="197"/>
                </a:lnTo>
                <a:lnTo>
                  <a:pt x="83" y="179"/>
                </a:lnTo>
                <a:lnTo>
                  <a:pt x="83" y="173"/>
                </a:lnTo>
                <a:lnTo>
                  <a:pt x="77" y="167"/>
                </a:lnTo>
                <a:lnTo>
                  <a:pt x="65" y="155"/>
                </a:lnTo>
                <a:lnTo>
                  <a:pt x="65" y="149"/>
                </a:lnTo>
                <a:lnTo>
                  <a:pt x="71" y="131"/>
                </a:lnTo>
                <a:lnTo>
                  <a:pt x="77" y="125"/>
                </a:lnTo>
                <a:lnTo>
                  <a:pt x="83" y="125"/>
                </a:lnTo>
                <a:lnTo>
                  <a:pt x="89" y="125"/>
                </a:lnTo>
                <a:lnTo>
                  <a:pt x="83" y="114"/>
                </a:lnTo>
                <a:lnTo>
                  <a:pt x="77" y="108"/>
                </a:lnTo>
                <a:lnTo>
                  <a:pt x="71" y="102"/>
                </a:lnTo>
                <a:lnTo>
                  <a:pt x="65" y="108"/>
                </a:lnTo>
                <a:lnTo>
                  <a:pt x="41" y="90"/>
                </a:lnTo>
                <a:lnTo>
                  <a:pt x="35" y="84"/>
                </a:lnTo>
                <a:lnTo>
                  <a:pt x="35" y="78"/>
                </a:lnTo>
                <a:lnTo>
                  <a:pt x="30" y="72"/>
                </a:lnTo>
                <a:lnTo>
                  <a:pt x="24" y="60"/>
                </a:lnTo>
                <a:lnTo>
                  <a:pt x="18" y="54"/>
                </a:lnTo>
                <a:lnTo>
                  <a:pt x="12" y="48"/>
                </a:lnTo>
                <a:lnTo>
                  <a:pt x="6" y="30"/>
                </a:lnTo>
                <a:lnTo>
                  <a:pt x="0" y="24"/>
                </a:lnTo>
                <a:lnTo>
                  <a:pt x="0" y="1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2" name="Freeform 11"/>
          <p:cNvSpPr>
            <a:spLocks/>
          </p:cNvSpPr>
          <p:nvPr/>
        </p:nvSpPr>
        <p:spPr bwMode="auto">
          <a:xfrm>
            <a:off x="802557" y="1760780"/>
            <a:ext cx="0" cy="5024"/>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3" name="Freeform 12"/>
          <p:cNvSpPr>
            <a:spLocks/>
          </p:cNvSpPr>
          <p:nvPr/>
        </p:nvSpPr>
        <p:spPr bwMode="auto">
          <a:xfrm>
            <a:off x="802557" y="1760780"/>
            <a:ext cx="0" cy="5024"/>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4" name="Freeform 13"/>
          <p:cNvSpPr>
            <a:spLocks/>
          </p:cNvSpPr>
          <p:nvPr/>
        </p:nvSpPr>
        <p:spPr bwMode="auto">
          <a:xfrm>
            <a:off x="802558" y="1765803"/>
            <a:ext cx="6235" cy="4187"/>
          </a:xfrm>
          <a:custGeom>
            <a:avLst/>
            <a:gdLst>
              <a:gd name="T0" fmla="*/ 0 w 6"/>
              <a:gd name="T1" fmla="*/ 0 h 5"/>
              <a:gd name="T2" fmla="*/ 6 w 6"/>
              <a:gd name="T3" fmla="*/ 0 h 5"/>
              <a:gd name="T4" fmla="*/ 0 w 6"/>
              <a:gd name="T5" fmla="*/ 5 h 5"/>
              <a:gd name="T6" fmla="*/ 0 w 6"/>
              <a:gd name="T7" fmla="*/ 0 h 5"/>
            </a:gdLst>
            <a:ahLst/>
            <a:cxnLst>
              <a:cxn ang="0">
                <a:pos x="T0" y="T1"/>
              </a:cxn>
              <a:cxn ang="0">
                <a:pos x="T2" y="T3"/>
              </a:cxn>
              <a:cxn ang="0">
                <a:pos x="T4" y="T5"/>
              </a:cxn>
              <a:cxn ang="0">
                <a:pos x="T6" y="T7"/>
              </a:cxn>
            </a:cxnLst>
            <a:rect l="0" t="0" r="r" b="b"/>
            <a:pathLst>
              <a:path w="6" h="5">
                <a:moveTo>
                  <a:pt x="0" y="0"/>
                </a:moveTo>
                <a:lnTo>
                  <a:pt x="6" y="0"/>
                </a:lnTo>
                <a:lnTo>
                  <a:pt x="0" y="5"/>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5" name="Freeform 14"/>
          <p:cNvSpPr>
            <a:spLocks/>
          </p:cNvSpPr>
          <p:nvPr/>
        </p:nvSpPr>
        <p:spPr bwMode="auto">
          <a:xfrm>
            <a:off x="802558" y="1765803"/>
            <a:ext cx="6235" cy="4187"/>
          </a:xfrm>
          <a:custGeom>
            <a:avLst/>
            <a:gdLst>
              <a:gd name="T0" fmla="*/ 0 w 6"/>
              <a:gd name="T1" fmla="*/ 0 h 5"/>
              <a:gd name="T2" fmla="*/ 6 w 6"/>
              <a:gd name="T3" fmla="*/ 0 h 5"/>
              <a:gd name="T4" fmla="*/ 0 w 6"/>
              <a:gd name="T5" fmla="*/ 5 h 5"/>
              <a:gd name="T6" fmla="*/ 0 w 6"/>
              <a:gd name="T7" fmla="*/ 0 h 5"/>
            </a:gdLst>
            <a:ahLst/>
            <a:cxnLst>
              <a:cxn ang="0">
                <a:pos x="T0" y="T1"/>
              </a:cxn>
              <a:cxn ang="0">
                <a:pos x="T2" y="T3"/>
              </a:cxn>
              <a:cxn ang="0">
                <a:pos x="T4" y="T5"/>
              </a:cxn>
              <a:cxn ang="0">
                <a:pos x="T6" y="T7"/>
              </a:cxn>
            </a:cxnLst>
            <a:rect l="0" t="0" r="r" b="b"/>
            <a:pathLst>
              <a:path w="6" h="5">
                <a:moveTo>
                  <a:pt x="0" y="0"/>
                </a:moveTo>
                <a:lnTo>
                  <a:pt x="6" y="0"/>
                </a:lnTo>
                <a:lnTo>
                  <a:pt x="0" y="5"/>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6" name="Freeform 15"/>
          <p:cNvSpPr>
            <a:spLocks/>
          </p:cNvSpPr>
          <p:nvPr/>
        </p:nvSpPr>
        <p:spPr bwMode="auto">
          <a:xfrm>
            <a:off x="1050922" y="1995243"/>
            <a:ext cx="664036" cy="826484"/>
          </a:xfrm>
          <a:custGeom>
            <a:avLst/>
            <a:gdLst>
              <a:gd name="T0" fmla="*/ 24 w 639"/>
              <a:gd name="T1" fmla="*/ 287 h 987"/>
              <a:gd name="T2" fmla="*/ 96 w 639"/>
              <a:gd name="T3" fmla="*/ 0 h 987"/>
              <a:gd name="T4" fmla="*/ 251 w 639"/>
              <a:gd name="T5" fmla="*/ 36 h 987"/>
              <a:gd name="T6" fmla="*/ 365 w 639"/>
              <a:gd name="T7" fmla="*/ 60 h 987"/>
              <a:gd name="T8" fmla="*/ 514 w 639"/>
              <a:gd name="T9" fmla="*/ 90 h 987"/>
              <a:gd name="T10" fmla="*/ 639 w 639"/>
              <a:gd name="T11" fmla="*/ 114 h 987"/>
              <a:gd name="T12" fmla="*/ 532 w 639"/>
              <a:gd name="T13" fmla="*/ 748 h 987"/>
              <a:gd name="T14" fmla="*/ 508 w 639"/>
              <a:gd name="T15" fmla="*/ 843 h 987"/>
              <a:gd name="T16" fmla="*/ 502 w 639"/>
              <a:gd name="T17" fmla="*/ 855 h 987"/>
              <a:gd name="T18" fmla="*/ 496 w 639"/>
              <a:gd name="T19" fmla="*/ 867 h 987"/>
              <a:gd name="T20" fmla="*/ 484 w 639"/>
              <a:gd name="T21" fmla="*/ 867 h 987"/>
              <a:gd name="T22" fmla="*/ 484 w 639"/>
              <a:gd name="T23" fmla="*/ 855 h 987"/>
              <a:gd name="T24" fmla="*/ 472 w 639"/>
              <a:gd name="T25" fmla="*/ 849 h 987"/>
              <a:gd name="T26" fmla="*/ 466 w 639"/>
              <a:gd name="T27" fmla="*/ 849 h 987"/>
              <a:gd name="T28" fmla="*/ 460 w 639"/>
              <a:gd name="T29" fmla="*/ 843 h 987"/>
              <a:gd name="T30" fmla="*/ 448 w 639"/>
              <a:gd name="T31" fmla="*/ 843 h 987"/>
              <a:gd name="T32" fmla="*/ 442 w 639"/>
              <a:gd name="T33" fmla="*/ 849 h 987"/>
              <a:gd name="T34" fmla="*/ 436 w 639"/>
              <a:gd name="T35" fmla="*/ 861 h 987"/>
              <a:gd name="T36" fmla="*/ 442 w 639"/>
              <a:gd name="T37" fmla="*/ 879 h 987"/>
              <a:gd name="T38" fmla="*/ 436 w 639"/>
              <a:gd name="T39" fmla="*/ 885 h 987"/>
              <a:gd name="T40" fmla="*/ 436 w 639"/>
              <a:gd name="T41" fmla="*/ 891 h 987"/>
              <a:gd name="T42" fmla="*/ 436 w 639"/>
              <a:gd name="T43" fmla="*/ 909 h 987"/>
              <a:gd name="T44" fmla="*/ 436 w 639"/>
              <a:gd name="T45" fmla="*/ 921 h 987"/>
              <a:gd name="T46" fmla="*/ 436 w 639"/>
              <a:gd name="T47" fmla="*/ 927 h 987"/>
              <a:gd name="T48" fmla="*/ 436 w 639"/>
              <a:gd name="T49" fmla="*/ 945 h 987"/>
              <a:gd name="T50" fmla="*/ 436 w 639"/>
              <a:gd name="T51" fmla="*/ 963 h 987"/>
              <a:gd name="T52" fmla="*/ 424 w 639"/>
              <a:gd name="T53" fmla="*/ 969 h 987"/>
              <a:gd name="T54" fmla="*/ 424 w 639"/>
              <a:gd name="T55" fmla="*/ 987 h 987"/>
              <a:gd name="T56" fmla="*/ 299 w 639"/>
              <a:gd name="T57" fmla="*/ 802 h 987"/>
              <a:gd name="T58" fmla="*/ 0 w 639"/>
              <a:gd name="T59" fmla="*/ 371 h 987"/>
              <a:gd name="T60" fmla="*/ 24 w 639"/>
              <a:gd name="T61" fmla="*/ 2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9" h="987">
                <a:moveTo>
                  <a:pt x="24" y="287"/>
                </a:moveTo>
                <a:lnTo>
                  <a:pt x="96" y="0"/>
                </a:lnTo>
                <a:lnTo>
                  <a:pt x="251" y="36"/>
                </a:lnTo>
                <a:lnTo>
                  <a:pt x="365" y="60"/>
                </a:lnTo>
                <a:lnTo>
                  <a:pt x="514" y="90"/>
                </a:lnTo>
                <a:lnTo>
                  <a:pt x="639" y="114"/>
                </a:lnTo>
                <a:lnTo>
                  <a:pt x="532" y="748"/>
                </a:lnTo>
                <a:lnTo>
                  <a:pt x="508" y="843"/>
                </a:lnTo>
                <a:lnTo>
                  <a:pt x="502" y="855"/>
                </a:lnTo>
                <a:lnTo>
                  <a:pt x="496" y="867"/>
                </a:lnTo>
                <a:lnTo>
                  <a:pt x="484" y="867"/>
                </a:lnTo>
                <a:lnTo>
                  <a:pt x="484" y="855"/>
                </a:lnTo>
                <a:lnTo>
                  <a:pt x="472" y="849"/>
                </a:lnTo>
                <a:lnTo>
                  <a:pt x="466" y="849"/>
                </a:lnTo>
                <a:lnTo>
                  <a:pt x="460" y="843"/>
                </a:lnTo>
                <a:lnTo>
                  <a:pt x="448" y="843"/>
                </a:lnTo>
                <a:lnTo>
                  <a:pt x="442" y="849"/>
                </a:lnTo>
                <a:lnTo>
                  <a:pt x="436" y="861"/>
                </a:lnTo>
                <a:lnTo>
                  <a:pt x="442" y="879"/>
                </a:lnTo>
                <a:lnTo>
                  <a:pt x="436" y="885"/>
                </a:lnTo>
                <a:lnTo>
                  <a:pt x="436" y="891"/>
                </a:lnTo>
                <a:lnTo>
                  <a:pt x="436" y="909"/>
                </a:lnTo>
                <a:lnTo>
                  <a:pt x="436" y="921"/>
                </a:lnTo>
                <a:lnTo>
                  <a:pt x="436" y="927"/>
                </a:lnTo>
                <a:lnTo>
                  <a:pt x="436" y="945"/>
                </a:lnTo>
                <a:lnTo>
                  <a:pt x="436" y="963"/>
                </a:lnTo>
                <a:lnTo>
                  <a:pt x="424" y="969"/>
                </a:lnTo>
                <a:lnTo>
                  <a:pt x="424" y="987"/>
                </a:lnTo>
                <a:lnTo>
                  <a:pt x="299" y="802"/>
                </a:lnTo>
                <a:lnTo>
                  <a:pt x="0" y="371"/>
                </a:lnTo>
                <a:lnTo>
                  <a:pt x="24" y="287"/>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7" name="Freeform 16"/>
          <p:cNvSpPr>
            <a:spLocks/>
          </p:cNvSpPr>
          <p:nvPr/>
        </p:nvSpPr>
        <p:spPr bwMode="auto">
          <a:xfrm>
            <a:off x="1050922" y="1995243"/>
            <a:ext cx="664036" cy="826484"/>
          </a:xfrm>
          <a:custGeom>
            <a:avLst/>
            <a:gdLst>
              <a:gd name="T0" fmla="*/ 24 w 639"/>
              <a:gd name="T1" fmla="*/ 287 h 987"/>
              <a:gd name="T2" fmla="*/ 96 w 639"/>
              <a:gd name="T3" fmla="*/ 0 h 987"/>
              <a:gd name="T4" fmla="*/ 251 w 639"/>
              <a:gd name="T5" fmla="*/ 36 h 987"/>
              <a:gd name="T6" fmla="*/ 365 w 639"/>
              <a:gd name="T7" fmla="*/ 60 h 987"/>
              <a:gd name="T8" fmla="*/ 514 w 639"/>
              <a:gd name="T9" fmla="*/ 90 h 987"/>
              <a:gd name="T10" fmla="*/ 639 w 639"/>
              <a:gd name="T11" fmla="*/ 114 h 987"/>
              <a:gd name="T12" fmla="*/ 532 w 639"/>
              <a:gd name="T13" fmla="*/ 748 h 987"/>
              <a:gd name="T14" fmla="*/ 508 w 639"/>
              <a:gd name="T15" fmla="*/ 843 h 987"/>
              <a:gd name="T16" fmla="*/ 502 w 639"/>
              <a:gd name="T17" fmla="*/ 855 h 987"/>
              <a:gd name="T18" fmla="*/ 496 w 639"/>
              <a:gd name="T19" fmla="*/ 867 h 987"/>
              <a:gd name="T20" fmla="*/ 484 w 639"/>
              <a:gd name="T21" fmla="*/ 867 h 987"/>
              <a:gd name="T22" fmla="*/ 484 w 639"/>
              <a:gd name="T23" fmla="*/ 855 h 987"/>
              <a:gd name="T24" fmla="*/ 472 w 639"/>
              <a:gd name="T25" fmla="*/ 849 h 987"/>
              <a:gd name="T26" fmla="*/ 466 w 639"/>
              <a:gd name="T27" fmla="*/ 849 h 987"/>
              <a:gd name="T28" fmla="*/ 460 w 639"/>
              <a:gd name="T29" fmla="*/ 843 h 987"/>
              <a:gd name="T30" fmla="*/ 448 w 639"/>
              <a:gd name="T31" fmla="*/ 843 h 987"/>
              <a:gd name="T32" fmla="*/ 442 w 639"/>
              <a:gd name="T33" fmla="*/ 849 h 987"/>
              <a:gd name="T34" fmla="*/ 436 w 639"/>
              <a:gd name="T35" fmla="*/ 861 h 987"/>
              <a:gd name="T36" fmla="*/ 442 w 639"/>
              <a:gd name="T37" fmla="*/ 879 h 987"/>
              <a:gd name="T38" fmla="*/ 436 w 639"/>
              <a:gd name="T39" fmla="*/ 885 h 987"/>
              <a:gd name="T40" fmla="*/ 436 w 639"/>
              <a:gd name="T41" fmla="*/ 891 h 987"/>
              <a:gd name="T42" fmla="*/ 436 w 639"/>
              <a:gd name="T43" fmla="*/ 909 h 987"/>
              <a:gd name="T44" fmla="*/ 436 w 639"/>
              <a:gd name="T45" fmla="*/ 921 h 987"/>
              <a:gd name="T46" fmla="*/ 436 w 639"/>
              <a:gd name="T47" fmla="*/ 927 h 987"/>
              <a:gd name="T48" fmla="*/ 436 w 639"/>
              <a:gd name="T49" fmla="*/ 945 h 987"/>
              <a:gd name="T50" fmla="*/ 436 w 639"/>
              <a:gd name="T51" fmla="*/ 963 h 987"/>
              <a:gd name="T52" fmla="*/ 424 w 639"/>
              <a:gd name="T53" fmla="*/ 969 h 987"/>
              <a:gd name="T54" fmla="*/ 424 w 639"/>
              <a:gd name="T55" fmla="*/ 987 h 987"/>
              <a:gd name="T56" fmla="*/ 299 w 639"/>
              <a:gd name="T57" fmla="*/ 802 h 987"/>
              <a:gd name="T58" fmla="*/ 0 w 639"/>
              <a:gd name="T59" fmla="*/ 371 h 987"/>
              <a:gd name="T60" fmla="*/ 24 w 639"/>
              <a:gd name="T61" fmla="*/ 2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9" h="987">
                <a:moveTo>
                  <a:pt x="24" y="287"/>
                </a:moveTo>
                <a:lnTo>
                  <a:pt x="96" y="0"/>
                </a:lnTo>
                <a:lnTo>
                  <a:pt x="251" y="36"/>
                </a:lnTo>
                <a:lnTo>
                  <a:pt x="365" y="60"/>
                </a:lnTo>
                <a:lnTo>
                  <a:pt x="514" y="90"/>
                </a:lnTo>
                <a:lnTo>
                  <a:pt x="639" y="114"/>
                </a:lnTo>
                <a:lnTo>
                  <a:pt x="532" y="748"/>
                </a:lnTo>
                <a:lnTo>
                  <a:pt x="508" y="843"/>
                </a:lnTo>
                <a:lnTo>
                  <a:pt x="502" y="855"/>
                </a:lnTo>
                <a:lnTo>
                  <a:pt x="496" y="867"/>
                </a:lnTo>
                <a:lnTo>
                  <a:pt x="484" y="867"/>
                </a:lnTo>
                <a:lnTo>
                  <a:pt x="484" y="855"/>
                </a:lnTo>
                <a:lnTo>
                  <a:pt x="472" y="849"/>
                </a:lnTo>
                <a:lnTo>
                  <a:pt x="466" y="849"/>
                </a:lnTo>
                <a:lnTo>
                  <a:pt x="460" y="843"/>
                </a:lnTo>
                <a:lnTo>
                  <a:pt x="448" y="843"/>
                </a:lnTo>
                <a:lnTo>
                  <a:pt x="442" y="849"/>
                </a:lnTo>
                <a:lnTo>
                  <a:pt x="436" y="861"/>
                </a:lnTo>
                <a:lnTo>
                  <a:pt x="442" y="879"/>
                </a:lnTo>
                <a:lnTo>
                  <a:pt x="436" y="885"/>
                </a:lnTo>
                <a:lnTo>
                  <a:pt x="436" y="891"/>
                </a:lnTo>
                <a:lnTo>
                  <a:pt x="436" y="909"/>
                </a:lnTo>
                <a:lnTo>
                  <a:pt x="436" y="921"/>
                </a:lnTo>
                <a:lnTo>
                  <a:pt x="436" y="927"/>
                </a:lnTo>
                <a:lnTo>
                  <a:pt x="436" y="945"/>
                </a:lnTo>
                <a:lnTo>
                  <a:pt x="436" y="963"/>
                </a:lnTo>
                <a:lnTo>
                  <a:pt x="424" y="969"/>
                </a:lnTo>
                <a:lnTo>
                  <a:pt x="424" y="987"/>
                </a:lnTo>
                <a:lnTo>
                  <a:pt x="299" y="802"/>
                </a:lnTo>
                <a:lnTo>
                  <a:pt x="0" y="371"/>
                </a:lnTo>
                <a:lnTo>
                  <a:pt x="24" y="287"/>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8" name="Freeform 17"/>
          <p:cNvSpPr>
            <a:spLocks/>
          </p:cNvSpPr>
          <p:nvPr/>
        </p:nvSpPr>
        <p:spPr bwMode="auto">
          <a:xfrm>
            <a:off x="1411517" y="2621596"/>
            <a:ext cx="707682" cy="665709"/>
          </a:xfrm>
          <a:custGeom>
            <a:avLst/>
            <a:gdLst>
              <a:gd name="T0" fmla="*/ 18 w 681"/>
              <a:gd name="T1" fmla="*/ 526 h 795"/>
              <a:gd name="T2" fmla="*/ 24 w 681"/>
              <a:gd name="T3" fmla="*/ 526 h 795"/>
              <a:gd name="T4" fmla="*/ 36 w 681"/>
              <a:gd name="T5" fmla="*/ 520 h 795"/>
              <a:gd name="T6" fmla="*/ 48 w 681"/>
              <a:gd name="T7" fmla="*/ 502 h 795"/>
              <a:gd name="T8" fmla="*/ 36 w 681"/>
              <a:gd name="T9" fmla="*/ 490 h 795"/>
              <a:gd name="T10" fmla="*/ 24 w 681"/>
              <a:gd name="T11" fmla="*/ 478 h 795"/>
              <a:gd name="T12" fmla="*/ 30 w 681"/>
              <a:gd name="T13" fmla="*/ 460 h 795"/>
              <a:gd name="T14" fmla="*/ 30 w 681"/>
              <a:gd name="T15" fmla="*/ 442 h 795"/>
              <a:gd name="T16" fmla="*/ 54 w 681"/>
              <a:gd name="T17" fmla="*/ 418 h 795"/>
              <a:gd name="T18" fmla="*/ 60 w 681"/>
              <a:gd name="T19" fmla="*/ 400 h 795"/>
              <a:gd name="T20" fmla="*/ 66 w 681"/>
              <a:gd name="T21" fmla="*/ 370 h 795"/>
              <a:gd name="T22" fmla="*/ 77 w 681"/>
              <a:gd name="T23" fmla="*/ 358 h 795"/>
              <a:gd name="T24" fmla="*/ 113 w 681"/>
              <a:gd name="T25" fmla="*/ 335 h 795"/>
              <a:gd name="T26" fmla="*/ 89 w 681"/>
              <a:gd name="T27" fmla="*/ 311 h 795"/>
              <a:gd name="T28" fmla="*/ 89 w 681"/>
              <a:gd name="T29" fmla="*/ 293 h 795"/>
              <a:gd name="T30" fmla="*/ 83 w 681"/>
              <a:gd name="T31" fmla="*/ 275 h 795"/>
              <a:gd name="T32" fmla="*/ 77 w 681"/>
              <a:gd name="T33" fmla="*/ 251 h 795"/>
              <a:gd name="T34" fmla="*/ 77 w 681"/>
              <a:gd name="T35" fmla="*/ 221 h 795"/>
              <a:gd name="T36" fmla="*/ 89 w 681"/>
              <a:gd name="T37" fmla="*/ 197 h 795"/>
              <a:gd name="T38" fmla="*/ 89 w 681"/>
              <a:gd name="T39" fmla="*/ 173 h 795"/>
              <a:gd name="T40" fmla="*/ 89 w 681"/>
              <a:gd name="T41" fmla="*/ 143 h 795"/>
              <a:gd name="T42" fmla="*/ 95 w 681"/>
              <a:gd name="T43" fmla="*/ 131 h 795"/>
              <a:gd name="T44" fmla="*/ 95 w 681"/>
              <a:gd name="T45" fmla="*/ 101 h 795"/>
              <a:gd name="T46" fmla="*/ 113 w 681"/>
              <a:gd name="T47" fmla="*/ 95 h 795"/>
              <a:gd name="T48" fmla="*/ 125 w 681"/>
              <a:gd name="T49" fmla="*/ 101 h 795"/>
              <a:gd name="T50" fmla="*/ 137 w 681"/>
              <a:gd name="T51" fmla="*/ 119 h 795"/>
              <a:gd name="T52" fmla="*/ 155 w 681"/>
              <a:gd name="T53" fmla="*/ 107 h 795"/>
              <a:gd name="T54" fmla="*/ 185 w 681"/>
              <a:gd name="T55" fmla="*/ 0 h 795"/>
              <a:gd name="T56" fmla="*/ 412 w 681"/>
              <a:gd name="T57" fmla="*/ 36 h 795"/>
              <a:gd name="T58" fmla="*/ 681 w 681"/>
              <a:gd name="T59" fmla="*/ 71 h 795"/>
              <a:gd name="T60" fmla="*/ 585 w 681"/>
              <a:gd name="T61" fmla="*/ 795 h 795"/>
              <a:gd name="T62" fmla="*/ 376 w 681"/>
              <a:gd name="T63" fmla="*/ 765 h 795"/>
              <a:gd name="T64" fmla="*/ 24 w 681"/>
              <a:gd name="T65" fmla="*/ 568 h 795"/>
              <a:gd name="T66" fmla="*/ 6 w 681"/>
              <a:gd name="T67" fmla="*/ 54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1" h="795">
                <a:moveTo>
                  <a:pt x="18" y="526"/>
                </a:moveTo>
                <a:lnTo>
                  <a:pt x="18" y="526"/>
                </a:lnTo>
                <a:lnTo>
                  <a:pt x="24" y="526"/>
                </a:lnTo>
                <a:lnTo>
                  <a:pt x="24" y="526"/>
                </a:lnTo>
                <a:lnTo>
                  <a:pt x="36" y="526"/>
                </a:lnTo>
                <a:lnTo>
                  <a:pt x="36" y="520"/>
                </a:lnTo>
                <a:lnTo>
                  <a:pt x="48" y="514"/>
                </a:lnTo>
                <a:lnTo>
                  <a:pt x="48" y="502"/>
                </a:lnTo>
                <a:lnTo>
                  <a:pt x="42" y="490"/>
                </a:lnTo>
                <a:lnTo>
                  <a:pt x="36" y="490"/>
                </a:lnTo>
                <a:lnTo>
                  <a:pt x="30" y="484"/>
                </a:lnTo>
                <a:lnTo>
                  <a:pt x="24" y="478"/>
                </a:lnTo>
                <a:lnTo>
                  <a:pt x="30" y="466"/>
                </a:lnTo>
                <a:lnTo>
                  <a:pt x="30" y="460"/>
                </a:lnTo>
                <a:lnTo>
                  <a:pt x="30" y="454"/>
                </a:lnTo>
                <a:lnTo>
                  <a:pt x="30" y="442"/>
                </a:lnTo>
                <a:lnTo>
                  <a:pt x="42" y="436"/>
                </a:lnTo>
                <a:lnTo>
                  <a:pt x="54" y="418"/>
                </a:lnTo>
                <a:lnTo>
                  <a:pt x="60" y="412"/>
                </a:lnTo>
                <a:lnTo>
                  <a:pt x="60" y="400"/>
                </a:lnTo>
                <a:lnTo>
                  <a:pt x="66" y="388"/>
                </a:lnTo>
                <a:lnTo>
                  <a:pt x="66" y="370"/>
                </a:lnTo>
                <a:lnTo>
                  <a:pt x="77" y="364"/>
                </a:lnTo>
                <a:lnTo>
                  <a:pt x="77" y="358"/>
                </a:lnTo>
                <a:lnTo>
                  <a:pt x="107" y="346"/>
                </a:lnTo>
                <a:lnTo>
                  <a:pt x="113" y="335"/>
                </a:lnTo>
                <a:lnTo>
                  <a:pt x="107" y="329"/>
                </a:lnTo>
                <a:lnTo>
                  <a:pt x="89" y="311"/>
                </a:lnTo>
                <a:lnTo>
                  <a:pt x="95" y="305"/>
                </a:lnTo>
                <a:lnTo>
                  <a:pt x="89" y="293"/>
                </a:lnTo>
                <a:lnTo>
                  <a:pt x="89" y="287"/>
                </a:lnTo>
                <a:lnTo>
                  <a:pt x="83" y="275"/>
                </a:lnTo>
                <a:lnTo>
                  <a:pt x="77" y="257"/>
                </a:lnTo>
                <a:lnTo>
                  <a:pt x="77" y="251"/>
                </a:lnTo>
                <a:lnTo>
                  <a:pt x="77" y="239"/>
                </a:lnTo>
                <a:lnTo>
                  <a:pt x="77" y="221"/>
                </a:lnTo>
                <a:lnTo>
                  <a:pt x="89" y="215"/>
                </a:lnTo>
                <a:lnTo>
                  <a:pt x="89" y="197"/>
                </a:lnTo>
                <a:lnTo>
                  <a:pt x="89" y="179"/>
                </a:lnTo>
                <a:lnTo>
                  <a:pt x="89" y="173"/>
                </a:lnTo>
                <a:lnTo>
                  <a:pt x="89" y="161"/>
                </a:lnTo>
                <a:lnTo>
                  <a:pt x="89" y="143"/>
                </a:lnTo>
                <a:lnTo>
                  <a:pt x="89" y="137"/>
                </a:lnTo>
                <a:lnTo>
                  <a:pt x="95" y="131"/>
                </a:lnTo>
                <a:lnTo>
                  <a:pt x="89" y="113"/>
                </a:lnTo>
                <a:lnTo>
                  <a:pt x="95" y="101"/>
                </a:lnTo>
                <a:lnTo>
                  <a:pt x="101" y="95"/>
                </a:lnTo>
                <a:lnTo>
                  <a:pt x="113" y="95"/>
                </a:lnTo>
                <a:lnTo>
                  <a:pt x="119" y="101"/>
                </a:lnTo>
                <a:lnTo>
                  <a:pt x="125" y="101"/>
                </a:lnTo>
                <a:lnTo>
                  <a:pt x="137" y="107"/>
                </a:lnTo>
                <a:lnTo>
                  <a:pt x="137" y="119"/>
                </a:lnTo>
                <a:lnTo>
                  <a:pt x="149" y="119"/>
                </a:lnTo>
                <a:lnTo>
                  <a:pt x="155" y="107"/>
                </a:lnTo>
                <a:lnTo>
                  <a:pt x="161" y="95"/>
                </a:lnTo>
                <a:lnTo>
                  <a:pt x="185" y="0"/>
                </a:lnTo>
                <a:lnTo>
                  <a:pt x="275" y="12"/>
                </a:lnTo>
                <a:lnTo>
                  <a:pt x="412" y="36"/>
                </a:lnTo>
                <a:lnTo>
                  <a:pt x="543" y="54"/>
                </a:lnTo>
                <a:lnTo>
                  <a:pt x="681" y="71"/>
                </a:lnTo>
                <a:lnTo>
                  <a:pt x="591" y="789"/>
                </a:lnTo>
                <a:lnTo>
                  <a:pt x="585" y="795"/>
                </a:lnTo>
                <a:lnTo>
                  <a:pt x="537" y="789"/>
                </a:lnTo>
                <a:lnTo>
                  <a:pt x="376" y="765"/>
                </a:lnTo>
                <a:lnTo>
                  <a:pt x="239" y="687"/>
                </a:lnTo>
                <a:lnTo>
                  <a:pt x="24" y="568"/>
                </a:lnTo>
                <a:lnTo>
                  <a:pt x="0" y="550"/>
                </a:lnTo>
                <a:lnTo>
                  <a:pt x="6" y="544"/>
                </a:lnTo>
                <a:lnTo>
                  <a:pt x="18" y="526"/>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9" name="Freeform 18"/>
          <p:cNvSpPr>
            <a:spLocks/>
          </p:cNvSpPr>
          <p:nvPr/>
        </p:nvSpPr>
        <p:spPr bwMode="auto">
          <a:xfrm>
            <a:off x="1430223" y="1319487"/>
            <a:ext cx="626626" cy="811411"/>
          </a:xfrm>
          <a:custGeom>
            <a:avLst/>
            <a:gdLst>
              <a:gd name="T0" fmla="*/ 48 w 603"/>
              <a:gd name="T1" fmla="*/ 640 h 969"/>
              <a:gd name="T2" fmla="*/ 59 w 603"/>
              <a:gd name="T3" fmla="*/ 634 h 969"/>
              <a:gd name="T4" fmla="*/ 65 w 603"/>
              <a:gd name="T5" fmla="*/ 604 h 969"/>
              <a:gd name="T6" fmla="*/ 65 w 603"/>
              <a:gd name="T7" fmla="*/ 592 h 969"/>
              <a:gd name="T8" fmla="*/ 48 w 603"/>
              <a:gd name="T9" fmla="*/ 580 h 969"/>
              <a:gd name="T10" fmla="*/ 53 w 603"/>
              <a:gd name="T11" fmla="*/ 550 h 969"/>
              <a:gd name="T12" fmla="*/ 71 w 603"/>
              <a:gd name="T13" fmla="*/ 527 h 969"/>
              <a:gd name="T14" fmla="*/ 89 w 603"/>
              <a:gd name="T15" fmla="*/ 515 h 969"/>
              <a:gd name="T16" fmla="*/ 95 w 603"/>
              <a:gd name="T17" fmla="*/ 497 h 969"/>
              <a:gd name="T18" fmla="*/ 125 w 603"/>
              <a:gd name="T19" fmla="*/ 455 h 969"/>
              <a:gd name="T20" fmla="*/ 149 w 603"/>
              <a:gd name="T21" fmla="*/ 425 h 969"/>
              <a:gd name="T22" fmla="*/ 125 w 603"/>
              <a:gd name="T23" fmla="*/ 395 h 969"/>
              <a:gd name="T24" fmla="*/ 119 w 603"/>
              <a:gd name="T25" fmla="*/ 383 h 969"/>
              <a:gd name="T26" fmla="*/ 119 w 603"/>
              <a:gd name="T27" fmla="*/ 365 h 969"/>
              <a:gd name="T28" fmla="*/ 113 w 603"/>
              <a:gd name="T29" fmla="*/ 323 h 969"/>
              <a:gd name="T30" fmla="*/ 125 w 603"/>
              <a:gd name="T31" fmla="*/ 287 h 969"/>
              <a:gd name="T32" fmla="*/ 185 w 603"/>
              <a:gd name="T33" fmla="*/ 0 h 969"/>
              <a:gd name="T34" fmla="*/ 269 w 603"/>
              <a:gd name="T35" fmla="*/ 12 h 969"/>
              <a:gd name="T36" fmla="*/ 239 w 603"/>
              <a:gd name="T37" fmla="*/ 138 h 969"/>
              <a:gd name="T38" fmla="*/ 257 w 603"/>
              <a:gd name="T39" fmla="*/ 168 h 969"/>
              <a:gd name="T40" fmla="*/ 263 w 603"/>
              <a:gd name="T41" fmla="*/ 192 h 969"/>
              <a:gd name="T42" fmla="*/ 263 w 603"/>
              <a:gd name="T43" fmla="*/ 210 h 969"/>
              <a:gd name="T44" fmla="*/ 269 w 603"/>
              <a:gd name="T45" fmla="*/ 228 h 969"/>
              <a:gd name="T46" fmla="*/ 286 w 603"/>
              <a:gd name="T47" fmla="*/ 240 h 969"/>
              <a:gd name="T48" fmla="*/ 292 w 603"/>
              <a:gd name="T49" fmla="*/ 258 h 969"/>
              <a:gd name="T50" fmla="*/ 304 w 603"/>
              <a:gd name="T51" fmla="*/ 281 h 969"/>
              <a:gd name="T52" fmla="*/ 310 w 603"/>
              <a:gd name="T53" fmla="*/ 293 h 969"/>
              <a:gd name="T54" fmla="*/ 322 w 603"/>
              <a:gd name="T55" fmla="*/ 311 h 969"/>
              <a:gd name="T56" fmla="*/ 334 w 603"/>
              <a:gd name="T57" fmla="*/ 317 h 969"/>
              <a:gd name="T58" fmla="*/ 340 w 603"/>
              <a:gd name="T59" fmla="*/ 329 h 969"/>
              <a:gd name="T60" fmla="*/ 358 w 603"/>
              <a:gd name="T61" fmla="*/ 335 h 969"/>
              <a:gd name="T62" fmla="*/ 340 w 603"/>
              <a:gd name="T63" fmla="*/ 377 h 969"/>
              <a:gd name="T64" fmla="*/ 328 w 603"/>
              <a:gd name="T65" fmla="*/ 389 h 969"/>
              <a:gd name="T66" fmla="*/ 328 w 603"/>
              <a:gd name="T67" fmla="*/ 407 h 969"/>
              <a:gd name="T68" fmla="*/ 328 w 603"/>
              <a:gd name="T69" fmla="*/ 431 h 969"/>
              <a:gd name="T70" fmla="*/ 316 w 603"/>
              <a:gd name="T71" fmla="*/ 443 h 969"/>
              <a:gd name="T72" fmla="*/ 316 w 603"/>
              <a:gd name="T73" fmla="*/ 455 h 969"/>
              <a:gd name="T74" fmla="*/ 322 w 603"/>
              <a:gd name="T75" fmla="*/ 467 h 969"/>
              <a:gd name="T76" fmla="*/ 334 w 603"/>
              <a:gd name="T77" fmla="*/ 479 h 969"/>
              <a:gd name="T78" fmla="*/ 370 w 603"/>
              <a:gd name="T79" fmla="*/ 467 h 969"/>
              <a:gd name="T80" fmla="*/ 382 w 603"/>
              <a:gd name="T81" fmla="*/ 491 h 969"/>
              <a:gd name="T82" fmla="*/ 388 w 603"/>
              <a:gd name="T83" fmla="*/ 533 h 969"/>
              <a:gd name="T84" fmla="*/ 400 w 603"/>
              <a:gd name="T85" fmla="*/ 544 h 969"/>
              <a:gd name="T86" fmla="*/ 394 w 603"/>
              <a:gd name="T87" fmla="*/ 568 h 969"/>
              <a:gd name="T88" fmla="*/ 406 w 603"/>
              <a:gd name="T89" fmla="*/ 580 h 969"/>
              <a:gd name="T90" fmla="*/ 418 w 603"/>
              <a:gd name="T91" fmla="*/ 586 h 969"/>
              <a:gd name="T92" fmla="*/ 424 w 603"/>
              <a:gd name="T93" fmla="*/ 610 h 969"/>
              <a:gd name="T94" fmla="*/ 424 w 603"/>
              <a:gd name="T95" fmla="*/ 628 h 969"/>
              <a:gd name="T96" fmla="*/ 436 w 603"/>
              <a:gd name="T97" fmla="*/ 640 h 969"/>
              <a:gd name="T98" fmla="*/ 442 w 603"/>
              <a:gd name="T99" fmla="*/ 634 h 969"/>
              <a:gd name="T100" fmla="*/ 466 w 603"/>
              <a:gd name="T101" fmla="*/ 634 h 969"/>
              <a:gd name="T102" fmla="*/ 484 w 603"/>
              <a:gd name="T103" fmla="*/ 634 h 969"/>
              <a:gd name="T104" fmla="*/ 495 w 603"/>
              <a:gd name="T105" fmla="*/ 628 h 969"/>
              <a:gd name="T106" fmla="*/ 531 w 603"/>
              <a:gd name="T107" fmla="*/ 634 h 969"/>
              <a:gd name="T108" fmla="*/ 543 w 603"/>
              <a:gd name="T109" fmla="*/ 634 h 969"/>
              <a:gd name="T110" fmla="*/ 561 w 603"/>
              <a:gd name="T111" fmla="*/ 634 h 969"/>
              <a:gd name="T112" fmla="*/ 585 w 603"/>
              <a:gd name="T113" fmla="*/ 622 h 969"/>
              <a:gd name="T114" fmla="*/ 591 w 603"/>
              <a:gd name="T115" fmla="*/ 646 h 969"/>
              <a:gd name="T116" fmla="*/ 555 w 603"/>
              <a:gd name="T117" fmla="*/ 969 h 969"/>
              <a:gd name="T118" fmla="*/ 310 w 603"/>
              <a:gd name="T119" fmla="*/ 927 h 969"/>
              <a:gd name="T120" fmla="*/ 149 w 603"/>
              <a:gd name="T121" fmla="*/ 89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3" h="969">
                <a:moveTo>
                  <a:pt x="0" y="867"/>
                </a:moveTo>
                <a:lnTo>
                  <a:pt x="48" y="640"/>
                </a:lnTo>
                <a:lnTo>
                  <a:pt x="53" y="634"/>
                </a:lnTo>
                <a:lnTo>
                  <a:pt x="59" y="634"/>
                </a:lnTo>
                <a:lnTo>
                  <a:pt x="65" y="616"/>
                </a:lnTo>
                <a:lnTo>
                  <a:pt x="65" y="604"/>
                </a:lnTo>
                <a:lnTo>
                  <a:pt x="71" y="598"/>
                </a:lnTo>
                <a:lnTo>
                  <a:pt x="65" y="592"/>
                </a:lnTo>
                <a:lnTo>
                  <a:pt x="59" y="586"/>
                </a:lnTo>
                <a:lnTo>
                  <a:pt x="48" y="580"/>
                </a:lnTo>
                <a:lnTo>
                  <a:pt x="48" y="580"/>
                </a:lnTo>
                <a:lnTo>
                  <a:pt x="53" y="550"/>
                </a:lnTo>
                <a:lnTo>
                  <a:pt x="59" y="544"/>
                </a:lnTo>
                <a:lnTo>
                  <a:pt x="71" y="527"/>
                </a:lnTo>
                <a:lnTo>
                  <a:pt x="83" y="521"/>
                </a:lnTo>
                <a:lnTo>
                  <a:pt x="89" y="515"/>
                </a:lnTo>
                <a:lnTo>
                  <a:pt x="95" y="503"/>
                </a:lnTo>
                <a:lnTo>
                  <a:pt x="95" y="497"/>
                </a:lnTo>
                <a:lnTo>
                  <a:pt x="113" y="479"/>
                </a:lnTo>
                <a:lnTo>
                  <a:pt x="125" y="455"/>
                </a:lnTo>
                <a:lnTo>
                  <a:pt x="143" y="437"/>
                </a:lnTo>
                <a:lnTo>
                  <a:pt x="149" y="425"/>
                </a:lnTo>
                <a:lnTo>
                  <a:pt x="143" y="413"/>
                </a:lnTo>
                <a:lnTo>
                  <a:pt x="125" y="395"/>
                </a:lnTo>
                <a:lnTo>
                  <a:pt x="125" y="389"/>
                </a:lnTo>
                <a:lnTo>
                  <a:pt x="119" y="383"/>
                </a:lnTo>
                <a:lnTo>
                  <a:pt x="119" y="371"/>
                </a:lnTo>
                <a:lnTo>
                  <a:pt x="119" y="365"/>
                </a:lnTo>
                <a:lnTo>
                  <a:pt x="119" y="341"/>
                </a:lnTo>
                <a:lnTo>
                  <a:pt x="113" y="323"/>
                </a:lnTo>
                <a:lnTo>
                  <a:pt x="119" y="311"/>
                </a:lnTo>
                <a:lnTo>
                  <a:pt x="125" y="287"/>
                </a:lnTo>
                <a:lnTo>
                  <a:pt x="185" y="0"/>
                </a:lnTo>
                <a:lnTo>
                  <a:pt x="185" y="0"/>
                </a:lnTo>
                <a:lnTo>
                  <a:pt x="251" y="12"/>
                </a:lnTo>
                <a:lnTo>
                  <a:pt x="269" y="12"/>
                </a:lnTo>
                <a:lnTo>
                  <a:pt x="269" y="18"/>
                </a:lnTo>
                <a:lnTo>
                  <a:pt x="239" y="138"/>
                </a:lnTo>
                <a:lnTo>
                  <a:pt x="257" y="162"/>
                </a:lnTo>
                <a:lnTo>
                  <a:pt x="257" y="168"/>
                </a:lnTo>
                <a:lnTo>
                  <a:pt x="263" y="186"/>
                </a:lnTo>
                <a:lnTo>
                  <a:pt x="263" y="192"/>
                </a:lnTo>
                <a:lnTo>
                  <a:pt x="263" y="204"/>
                </a:lnTo>
                <a:lnTo>
                  <a:pt x="263" y="210"/>
                </a:lnTo>
                <a:lnTo>
                  <a:pt x="257" y="210"/>
                </a:lnTo>
                <a:lnTo>
                  <a:pt x="269" y="228"/>
                </a:lnTo>
                <a:lnTo>
                  <a:pt x="274" y="234"/>
                </a:lnTo>
                <a:lnTo>
                  <a:pt x="286" y="240"/>
                </a:lnTo>
                <a:lnTo>
                  <a:pt x="286" y="252"/>
                </a:lnTo>
                <a:lnTo>
                  <a:pt x="292" y="258"/>
                </a:lnTo>
                <a:lnTo>
                  <a:pt x="298" y="263"/>
                </a:lnTo>
                <a:lnTo>
                  <a:pt x="304" y="281"/>
                </a:lnTo>
                <a:lnTo>
                  <a:pt x="310" y="293"/>
                </a:lnTo>
                <a:lnTo>
                  <a:pt x="310" y="293"/>
                </a:lnTo>
                <a:lnTo>
                  <a:pt x="310" y="305"/>
                </a:lnTo>
                <a:lnTo>
                  <a:pt x="322" y="311"/>
                </a:lnTo>
                <a:lnTo>
                  <a:pt x="322" y="317"/>
                </a:lnTo>
                <a:lnTo>
                  <a:pt x="334" y="317"/>
                </a:lnTo>
                <a:lnTo>
                  <a:pt x="328" y="329"/>
                </a:lnTo>
                <a:lnTo>
                  <a:pt x="340" y="329"/>
                </a:lnTo>
                <a:lnTo>
                  <a:pt x="346" y="329"/>
                </a:lnTo>
                <a:lnTo>
                  <a:pt x="358" y="335"/>
                </a:lnTo>
                <a:lnTo>
                  <a:pt x="346" y="359"/>
                </a:lnTo>
                <a:lnTo>
                  <a:pt x="340" y="377"/>
                </a:lnTo>
                <a:lnTo>
                  <a:pt x="334" y="383"/>
                </a:lnTo>
                <a:lnTo>
                  <a:pt x="328" y="389"/>
                </a:lnTo>
                <a:lnTo>
                  <a:pt x="334" y="401"/>
                </a:lnTo>
                <a:lnTo>
                  <a:pt x="328" y="407"/>
                </a:lnTo>
                <a:lnTo>
                  <a:pt x="334" y="413"/>
                </a:lnTo>
                <a:lnTo>
                  <a:pt x="328" y="431"/>
                </a:lnTo>
                <a:lnTo>
                  <a:pt x="322" y="431"/>
                </a:lnTo>
                <a:lnTo>
                  <a:pt x="316" y="443"/>
                </a:lnTo>
                <a:lnTo>
                  <a:pt x="322" y="449"/>
                </a:lnTo>
                <a:lnTo>
                  <a:pt x="316" y="455"/>
                </a:lnTo>
                <a:lnTo>
                  <a:pt x="310" y="467"/>
                </a:lnTo>
                <a:lnTo>
                  <a:pt x="322" y="467"/>
                </a:lnTo>
                <a:lnTo>
                  <a:pt x="328" y="479"/>
                </a:lnTo>
                <a:lnTo>
                  <a:pt x="334" y="479"/>
                </a:lnTo>
                <a:lnTo>
                  <a:pt x="370" y="461"/>
                </a:lnTo>
                <a:lnTo>
                  <a:pt x="370" y="467"/>
                </a:lnTo>
                <a:lnTo>
                  <a:pt x="382" y="473"/>
                </a:lnTo>
                <a:lnTo>
                  <a:pt x="382" y="491"/>
                </a:lnTo>
                <a:lnTo>
                  <a:pt x="382" y="515"/>
                </a:lnTo>
                <a:lnTo>
                  <a:pt x="388" y="533"/>
                </a:lnTo>
                <a:lnTo>
                  <a:pt x="394" y="538"/>
                </a:lnTo>
                <a:lnTo>
                  <a:pt x="400" y="544"/>
                </a:lnTo>
                <a:lnTo>
                  <a:pt x="400" y="556"/>
                </a:lnTo>
                <a:lnTo>
                  <a:pt x="394" y="568"/>
                </a:lnTo>
                <a:lnTo>
                  <a:pt x="394" y="574"/>
                </a:lnTo>
                <a:lnTo>
                  <a:pt x="406" y="580"/>
                </a:lnTo>
                <a:lnTo>
                  <a:pt x="412" y="580"/>
                </a:lnTo>
                <a:lnTo>
                  <a:pt x="418" y="586"/>
                </a:lnTo>
                <a:lnTo>
                  <a:pt x="424" y="604"/>
                </a:lnTo>
                <a:lnTo>
                  <a:pt x="424" y="610"/>
                </a:lnTo>
                <a:lnTo>
                  <a:pt x="430" y="616"/>
                </a:lnTo>
                <a:lnTo>
                  <a:pt x="424" y="628"/>
                </a:lnTo>
                <a:lnTo>
                  <a:pt x="430" y="634"/>
                </a:lnTo>
                <a:lnTo>
                  <a:pt x="436" y="640"/>
                </a:lnTo>
                <a:lnTo>
                  <a:pt x="442" y="640"/>
                </a:lnTo>
                <a:lnTo>
                  <a:pt x="442" y="634"/>
                </a:lnTo>
                <a:lnTo>
                  <a:pt x="454" y="628"/>
                </a:lnTo>
                <a:lnTo>
                  <a:pt x="466" y="634"/>
                </a:lnTo>
                <a:lnTo>
                  <a:pt x="478" y="634"/>
                </a:lnTo>
                <a:lnTo>
                  <a:pt x="484" y="634"/>
                </a:lnTo>
                <a:lnTo>
                  <a:pt x="489" y="628"/>
                </a:lnTo>
                <a:lnTo>
                  <a:pt x="495" y="628"/>
                </a:lnTo>
                <a:lnTo>
                  <a:pt x="513" y="634"/>
                </a:lnTo>
                <a:lnTo>
                  <a:pt x="531" y="634"/>
                </a:lnTo>
                <a:lnTo>
                  <a:pt x="537" y="640"/>
                </a:lnTo>
                <a:lnTo>
                  <a:pt x="543" y="634"/>
                </a:lnTo>
                <a:lnTo>
                  <a:pt x="561" y="640"/>
                </a:lnTo>
                <a:lnTo>
                  <a:pt x="561" y="634"/>
                </a:lnTo>
                <a:lnTo>
                  <a:pt x="573" y="616"/>
                </a:lnTo>
                <a:lnTo>
                  <a:pt x="585" y="622"/>
                </a:lnTo>
                <a:lnTo>
                  <a:pt x="585" y="634"/>
                </a:lnTo>
                <a:lnTo>
                  <a:pt x="591" y="646"/>
                </a:lnTo>
                <a:lnTo>
                  <a:pt x="603" y="652"/>
                </a:lnTo>
                <a:lnTo>
                  <a:pt x="555" y="969"/>
                </a:lnTo>
                <a:lnTo>
                  <a:pt x="442" y="951"/>
                </a:lnTo>
                <a:lnTo>
                  <a:pt x="310" y="927"/>
                </a:lnTo>
                <a:lnTo>
                  <a:pt x="274" y="921"/>
                </a:lnTo>
                <a:lnTo>
                  <a:pt x="149" y="897"/>
                </a:lnTo>
                <a:lnTo>
                  <a:pt x="0" y="867"/>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0" name="Freeform 19"/>
          <p:cNvSpPr>
            <a:spLocks/>
          </p:cNvSpPr>
          <p:nvPr/>
        </p:nvSpPr>
        <p:spPr bwMode="auto">
          <a:xfrm>
            <a:off x="1603765" y="2090704"/>
            <a:ext cx="576745" cy="590346"/>
          </a:xfrm>
          <a:custGeom>
            <a:avLst/>
            <a:gdLst>
              <a:gd name="T0" fmla="*/ 0 w 555"/>
              <a:gd name="T1" fmla="*/ 634 h 705"/>
              <a:gd name="T2" fmla="*/ 107 w 555"/>
              <a:gd name="T3" fmla="*/ 0 h 705"/>
              <a:gd name="T4" fmla="*/ 143 w 555"/>
              <a:gd name="T5" fmla="*/ 6 h 705"/>
              <a:gd name="T6" fmla="*/ 275 w 555"/>
              <a:gd name="T7" fmla="*/ 30 h 705"/>
              <a:gd name="T8" fmla="*/ 388 w 555"/>
              <a:gd name="T9" fmla="*/ 48 h 705"/>
              <a:gd name="T10" fmla="*/ 370 w 555"/>
              <a:gd name="T11" fmla="*/ 173 h 705"/>
              <a:gd name="T12" fmla="*/ 555 w 555"/>
              <a:gd name="T13" fmla="*/ 197 h 705"/>
              <a:gd name="T14" fmla="*/ 496 w 555"/>
              <a:gd name="T15" fmla="*/ 705 h 705"/>
              <a:gd name="T16" fmla="*/ 358 w 555"/>
              <a:gd name="T17" fmla="*/ 688 h 705"/>
              <a:gd name="T18" fmla="*/ 227 w 555"/>
              <a:gd name="T19" fmla="*/ 670 h 705"/>
              <a:gd name="T20" fmla="*/ 90 w 555"/>
              <a:gd name="T21" fmla="*/ 646 h 705"/>
              <a:gd name="T22" fmla="*/ 0 w 555"/>
              <a:gd name="T23" fmla="*/ 634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5" h="705">
                <a:moveTo>
                  <a:pt x="0" y="634"/>
                </a:moveTo>
                <a:lnTo>
                  <a:pt x="107" y="0"/>
                </a:lnTo>
                <a:lnTo>
                  <a:pt x="143" y="6"/>
                </a:lnTo>
                <a:lnTo>
                  <a:pt x="275" y="30"/>
                </a:lnTo>
                <a:lnTo>
                  <a:pt x="388" y="48"/>
                </a:lnTo>
                <a:lnTo>
                  <a:pt x="370" y="173"/>
                </a:lnTo>
                <a:lnTo>
                  <a:pt x="555" y="197"/>
                </a:lnTo>
                <a:lnTo>
                  <a:pt x="496" y="705"/>
                </a:lnTo>
                <a:lnTo>
                  <a:pt x="358" y="688"/>
                </a:lnTo>
                <a:lnTo>
                  <a:pt x="227" y="670"/>
                </a:lnTo>
                <a:lnTo>
                  <a:pt x="90" y="646"/>
                </a:lnTo>
                <a:lnTo>
                  <a:pt x="0" y="634"/>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1" name="Freeform 20"/>
          <p:cNvSpPr>
            <a:spLocks/>
          </p:cNvSpPr>
          <p:nvPr/>
        </p:nvSpPr>
        <p:spPr bwMode="auto">
          <a:xfrm>
            <a:off x="1678587" y="1329534"/>
            <a:ext cx="1073473" cy="540941"/>
          </a:xfrm>
          <a:custGeom>
            <a:avLst/>
            <a:gdLst>
              <a:gd name="T0" fmla="*/ 24 w 1033"/>
              <a:gd name="T1" fmla="*/ 180 h 646"/>
              <a:gd name="T2" fmla="*/ 18 w 1033"/>
              <a:gd name="T3" fmla="*/ 156 h 646"/>
              <a:gd name="T4" fmla="*/ 0 w 1033"/>
              <a:gd name="T5" fmla="*/ 126 h 646"/>
              <a:gd name="T6" fmla="*/ 30 w 1033"/>
              <a:gd name="T7" fmla="*/ 0 h 646"/>
              <a:gd name="T8" fmla="*/ 364 w 1033"/>
              <a:gd name="T9" fmla="*/ 66 h 646"/>
              <a:gd name="T10" fmla="*/ 681 w 1033"/>
              <a:gd name="T11" fmla="*/ 108 h 646"/>
              <a:gd name="T12" fmla="*/ 973 w 1033"/>
              <a:gd name="T13" fmla="*/ 138 h 646"/>
              <a:gd name="T14" fmla="*/ 1033 w 1033"/>
              <a:gd name="T15" fmla="*/ 144 h 646"/>
              <a:gd name="T16" fmla="*/ 1003 w 1033"/>
              <a:gd name="T17" fmla="*/ 634 h 646"/>
              <a:gd name="T18" fmla="*/ 878 w 1033"/>
              <a:gd name="T19" fmla="*/ 634 h 646"/>
              <a:gd name="T20" fmla="*/ 543 w 1033"/>
              <a:gd name="T21" fmla="*/ 598 h 646"/>
              <a:gd name="T22" fmla="*/ 370 w 1033"/>
              <a:gd name="T23" fmla="*/ 580 h 646"/>
              <a:gd name="T24" fmla="*/ 352 w 1033"/>
              <a:gd name="T25" fmla="*/ 634 h 646"/>
              <a:gd name="T26" fmla="*/ 346 w 1033"/>
              <a:gd name="T27" fmla="*/ 610 h 646"/>
              <a:gd name="T28" fmla="*/ 322 w 1033"/>
              <a:gd name="T29" fmla="*/ 622 h 646"/>
              <a:gd name="T30" fmla="*/ 304 w 1033"/>
              <a:gd name="T31" fmla="*/ 622 h 646"/>
              <a:gd name="T32" fmla="*/ 292 w 1033"/>
              <a:gd name="T33" fmla="*/ 622 h 646"/>
              <a:gd name="T34" fmla="*/ 256 w 1033"/>
              <a:gd name="T35" fmla="*/ 616 h 646"/>
              <a:gd name="T36" fmla="*/ 245 w 1033"/>
              <a:gd name="T37" fmla="*/ 622 h 646"/>
              <a:gd name="T38" fmla="*/ 227 w 1033"/>
              <a:gd name="T39" fmla="*/ 622 h 646"/>
              <a:gd name="T40" fmla="*/ 203 w 1033"/>
              <a:gd name="T41" fmla="*/ 622 h 646"/>
              <a:gd name="T42" fmla="*/ 197 w 1033"/>
              <a:gd name="T43" fmla="*/ 628 h 646"/>
              <a:gd name="T44" fmla="*/ 185 w 1033"/>
              <a:gd name="T45" fmla="*/ 616 h 646"/>
              <a:gd name="T46" fmla="*/ 185 w 1033"/>
              <a:gd name="T47" fmla="*/ 598 h 646"/>
              <a:gd name="T48" fmla="*/ 179 w 1033"/>
              <a:gd name="T49" fmla="*/ 574 h 646"/>
              <a:gd name="T50" fmla="*/ 167 w 1033"/>
              <a:gd name="T51" fmla="*/ 568 h 646"/>
              <a:gd name="T52" fmla="*/ 155 w 1033"/>
              <a:gd name="T53" fmla="*/ 556 h 646"/>
              <a:gd name="T54" fmla="*/ 161 w 1033"/>
              <a:gd name="T55" fmla="*/ 532 h 646"/>
              <a:gd name="T56" fmla="*/ 149 w 1033"/>
              <a:gd name="T57" fmla="*/ 521 h 646"/>
              <a:gd name="T58" fmla="*/ 143 w 1033"/>
              <a:gd name="T59" fmla="*/ 479 h 646"/>
              <a:gd name="T60" fmla="*/ 131 w 1033"/>
              <a:gd name="T61" fmla="*/ 455 h 646"/>
              <a:gd name="T62" fmla="*/ 95 w 1033"/>
              <a:gd name="T63" fmla="*/ 467 h 646"/>
              <a:gd name="T64" fmla="*/ 83 w 1033"/>
              <a:gd name="T65" fmla="*/ 455 h 646"/>
              <a:gd name="T66" fmla="*/ 77 w 1033"/>
              <a:gd name="T67" fmla="*/ 443 h 646"/>
              <a:gd name="T68" fmla="*/ 77 w 1033"/>
              <a:gd name="T69" fmla="*/ 431 h 646"/>
              <a:gd name="T70" fmla="*/ 89 w 1033"/>
              <a:gd name="T71" fmla="*/ 419 h 646"/>
              <a:gd name="T72" fmla="*/ 89 w 1033"/>
              <a:gd name="T73" fmla="*/ 395 h 646"/>
              <a:gd name="T74" fmla="*/ 89 w 1033"/>
              <a:gd name="T75" fmla="*/ 377 h 646"/>
              <a:gd name="T76" fmla="*/ 101 w 1033"/>
              <a:gd name="T77" fmla="*/ 365 h 646"/>
              <a:gd name="T78" fmla="*/ 119 w 1033"/>
              <a:gd name="T79" fmla="*/ 323 h 646"/>
              <a:gd name="T80" fmla="*/ 101 w 1033"/>
              <a:gd name="T81" fmla="*/ 317 h 646"/>
              <a:gd name="T82" fmla="*/ 95 w 1033"/>
              <a:gd name="T83" fmla="*/ 305 h 646"/>
              <a:gd name="T84" fmla="*/ 83 w 1033"/>
              <a:gd name="T85" fmla="*/ 299 h 646"/>
              <a:gd name="T86" fmla="*/ 71 w 1033"/>
              <a:gd name="T87" fmla="*/ 281 h 646"/>
              <a:gd name="T88" fmla="*/ 65 w 1033"/>
              <a:gd name="T89" fmla="*/ 269 h 646"/>
              <a:gd name="T90" fmla="*/ 53 w 1033"/>
              <a:gd name="T91" fmla="*/ 246 h 646"/>
              <a:gd name="T92" fmla="*/ 47 w 1033"/>
              <a:gd name="T93" fmla="*/ 228 h 646"/>
              <a:gd name="T94" fmla="*/ 30 w 1033"/>
              <a:gd name="T95" fmla="*/ 216 h 646"/>
              <a:gd name="T96" fmla="*/ 24 w 1033"/>
              <a:gd name="T97" fmla="*/ 198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646">
                <a:moveTo>
                  <a:pt x="24" y="192"/>
                </a:moveTo>
                <a:lnTo>
                  <a:pt x="24" y="180"/>
                </a:lnTo>
                <a:lnTo>
                  <a:pt x="24" y="174"/>
                </a:lnTo>
                <a:lnTo>
                  <a:pt x="18" y="156"/>
                </a:lnTo>
                <a:lnTo>
                  <a:pt x="18" y="150"/>
                </a:lnTo>
                <a:lnTo>
                  <a:pt x="0" y="126"/>
                </a:lnTo>
                <a:lnTo>
                  <a:pt x="30" y="6"/>
                </a:lnTo>
                <a:lnTo>
                  <a:pt x="30" y="0"/>
                </a:lnTo>
                <a:lnTo>
                  <a:pt x="149" y="30"/>
                </a:lnTo>
                <a:lnTo>
                  <a:pt x="364" y="66"/>
                </a:lnTo>
                <a:lnTo>
                  <a:pt x="555" y="90"/>
                </a:lnTo>
                <a:lnTo>
                  <a:pt x="681" y="108"/>
                </a:lnTo>
                <a:lnTo>
                  <a:pt x="812" y="120"/>
                </a:lnTo>
                <a:lnTo>
                  <a:pt x="973" y="138"/>
                </a:lnTo>
                <a:lnTo>
                  <a:pt x="1033" y="144"/>
                </a:lnTo>
                <a:lnTo>
                  <a:pt x="1033" y="144"/>
                </a:lnTo>
                <a:lnTo>
                  <a:pt x="1009" y="526"/>
                </a:lnTo>
                <a:lnTo>
                  <a:pt x="1003" y="634"/>
                </a:lnTo>
                <a:lnTo>
                  <a:pt x="997" y="646"/>
                </a:lnTo>
                <a:lnTo>
                  <a:pt x="878" y="634"/>
                </a:lnTo>
                <a:lnTo>
                  <a:pt x="698" y="616"/>
                </a:lnTo>
                <a:lnTo>
                  <a:pt x="543" y="598"/>
                </a:lnTo>
                <a:lnTo>
                  <a:pt x="376" y="580"/>
                </a:lnTo>
                <a:lnTo>
                  <a:pt x="370" y="580"/>
                </a:lnTo>
                <a:lnTo>
                  <a:pt x="364" y="640"/>
                </a:lnTo>
                <a:lnTo>
                  <a:pt x="352" y="634"/>
                </a:lnTo>
                <a:lnTo>
                  <a:pt x="346" y="622"/>
                </a:lnTo>
                <a:lnTo>
                  <a:pt x="346" y="610"/>
                </a:lnTo>
                <a:lnTo>
                  <a:pt x="334" y="604"/>
                </a:lnTo>
                <a:lnTo>
                  <a:pt x="322" y="622"/>
                </a:lnTo>
                <a:lnTo>
                  <a:pt x="322" y="628"/>
                </a:lnTo>
                <a:lnTo>
                  <a:pt x="304" y="622"/>
                </a:lnTo>
                <a:lnTo>
                  <a:pt x="298" y="628"/>
                </a:lnTo>
                <a:lnTo>
                  <a:pt x="292" y="622"/>
                </a:lnTo>
                <a:lnTo>
                  <a:pt x="274" y="622"/>
                </a:lnTo>
                <a:lnTo>
                  <a:pt x="256" y="616"/>
                </a:lnTo>
                <a:lnTo>
                  <a:pt x="250" y="616"/>
                </a:lnTo>
                <a:lnTo>
                  <a:pt x="245" y="622"/>
                </a:lnTo>
                <a:lnTo>
                  <a:pt x="239" y="622"/>
                </a:lnTo>
                <a:lnTo>
                  <a:pt x="227" y="622"/>
                </a:lnTo>
                <a:lnTo>
                  <a:pt x="215" y="616"/>
                </a:lnTo>
                <a:lnTo>
                  <a:pt x="203" y="622"/>
                </a:lnTo>
                <a:lnTo>
                  <a:pt x="203" y="628"/>
                </a:lnTo>
                <a:lnTo>
                  <a:pt x="197" y="628"/>
                </a:lnTo>
                <a:lnTo>
                  <a:pt x="191" y="622"/>
                </a:lnTo>
                <a:lnTo>
                  <a:pt x="185" y="616"/>
                </a:lnTo>
                <a:lnTo>
                  <a:pt x="191" y="604"/>
                </a:lnTo>
                <a:lnTo>
                  <a:pt x="185" y="598"/>
                </a:lnTo>
                <a:lnTo>
                  <a:pt x="185" y="592"/>
                </a:lnTo>
                <a:lnTo>
                  <a:pt x="179" y="574"/>
                </a:lnTo>
                <a:lnTo>
                  <a:pt x="173" y="568"/>
                </a:lnTo>
                <a:lnTo>
                  <a:pt x="167" y="568"/>
                </a:lnTo>
                <a:lnTo>
                  <a:pt x="155" y="562"/>
                </a:lnTo>
                <a:lnTo>
                  <a:pt x="155" y="556"/>
                </a:lnTo>
                <a:lnTo>
                  <a:pt x="161" y="544"/>
                </a:lnTo>
                <a:lnTo>
                  <a:pt x="161" y="532"/>
                </a:lnTo>
                <a:lnTo>
                  <a:pt x="155" y="526"/>
                </a:lnTo>
                <a:lnTo>
                  <a:pt x="149" y="521"/>
                </a:lnTo>
                <a:lnTo>
                  <a:pt x="143" y="503"/>
                </a:lnTo>
                <a:lnTo>
                  <a:pt x="143" y="479"/>
                </a:lnTo>
                <a:lnTo>
                  <a:pt x="143" y="461"/>
                </a:lnTo>
                <a:lnTo>
                  <a:pt x="131" y="455"/>
                </a:lnTo>
                <a:lnTo>
                  <a:pt x="131" y="449"/>
                </a:lnTo>
                <a:lnTo>
                  <a:pt x="95" y="467"/>
                </a:lnTo>
                <a:lnTo>
                  <a:pt x="89" y="467"/>
                </a:lnTo>
                <a:lnTo>
                  <a:pt x="83" y="455"/>
                </a:lnTo>
                <a:lnTo>
                  <a:pt x="71" y="455"/>
                </a:lnTo>
                <a:lnTo>
                  <a:pt x="77" y="443"/>
                </a:lnTo>
                <a:lnTo>
                  <a:pt x="83" y="437"/>
                </a:lnTo>
                <a:lnTo>
                  <a:pt x="77" y="431"/>
                </a:lnTo>
                <a:lnTo>
                  <a:pt x="83" y="419"/>
                </a:lnTo>
                <a:lnTo>
                  <a:pt x="89" y="419"/>
                </a:lnTo>
                <a:lnTo>
                  <a:pt x="95" y="401"/>
                </a:lnTo>
                <a:lnTo>
                  <a:pt x="89" y="395"/>
                </a:lnTo>
                <a:lnTo>
                  <a:pt x="95" y="389"/>
                </a:lnTo>
                <a:lnTo>
                  <a:pt x="89" y="377"/>
                </a:lnTo>
                <a:lnTo>
                  <a:pt x="95" y="371"/>
                </a:lnTo>
                <a:lnTo>
                  <a:pt x="101" y="365"/>
                </a:lnTo>
                <a:lnTo>
                  <a:pt x="107" y="347"/>
                </a:lnTo>
                <a:lnTo>
                  <a:pt x="119" y="323"/>
                </a:lnTo>
                <a:lnTo>
                  <a:pt x="107" y="317"/>
                </a:lnTo>
                <a:lnTo>
                  <a:pt x="101" y="317"/>
                </a:lnTo>
                <a:lnTo>
                  <a:pt x="89" y="317"/>
                </a:lnTo>
                <a:lnTo>
                  <a:pt x="95" y="305"/>
                </a:lnTo>
                <a:lnTo>
                  <a:pt x="83" y="305"/>
                </a:lnTo>
                <a:lnTo>
                  <a:pt x="83" y="299"/>
                </a:lnTo>
                <a:lnTo>
                  <a:pt x="71" y="293"/>
                </a:lnTo>
                <a:lnTo>
                  <a:pt x="71" y="281"/>
                </a:lnTo>
                <a:lnTo>
                  <a:pt x="71" y="281"/>
                </a:lnTo>
                <a:lnTo>
                  <a:pt x="65" y="269"/>
                </a:lnTo>
                <a:lnTo>
                  <a:pt x="59" y="251"/>
                </a:lnTo>
                <a:lnTo>
                  <a:pt x="53" y="246"/>
                </a:lnTo>
                <a:lnTo>
                  <a:pt x="47" y="240"/>
                </a:lnTo>
                <a:lnTo>
                  <a:pt x="47" y="228"/>
                </a:lnTo>
                <a:lnTo>
                  <a:pt x="35" y="222"/>
                </a:lnTo>
                <a:lnTo>
                  <a:pt x="30" y="216"/>
                </a:lnTo>
                <a:lnTo>
                  <a:pt x="18" y="198"/>
                </a:lnTo>
                <a:lnTo>
                  <a:pt x="24" y="198"/>
                </a:lnTo>
                <a:lnTo>
                  <a:pt x="24" y="19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2" name="Freeform 21"/>
          <p:cNvSpPr>
            <a:spLocks/>
          </p:cNvSpPr>
          <p:nvPr/>
        </p:nvSpPr>
        <p:spPr bwMode="auto">
          <a:xfrm>
            <a:off x="1988262" y="1815209"/>
            <a:ext cx="726387" cy="480650"/>
          </a:xfrm>
          <a:custGeom>
            <a:avLst/>
            <a:gdLst>
              <a:gd name="T0" fmla="*/ 18 w 699"/>
              <a:gd name="T1" fmla="*/ 377 h 574"/>
              <a:gd name="T2" fmla="*/ 66 w 699"/>
              <a:gd name="T3" fmla="*/ 60 h 574"/>
              <a:gd name="T4" fmla="*/ 72 w 699"/>
              <a:gd name="T5" fmla="*/ 0 h 574"/>
              <a:gd name="T6" fmla="*/ 78 w 699"/>
              <a:gd name="T7" fmla="*/ 0 h 574"/>
              <a:gd name="T8" fmla="*/ 245 w 699"/>
              <a:gd name="T9" fmla="*/ 18 h 574"/>
              <a:gd name="T10" fmla="*/ 400 w 699"/>
              <a:gd name="T11" fmla="*/ 36 h 574"/>
              <a:gd name="T12" fmla="*/ 580 w 699"/>
              <a:gd name="T13" fmla="*/ 54 h 574"/>
              <a:gd name="T14" fmla="*/ 699 w 699"/>
              <a:gd name="T15" fmla="*/ 66 h 574"/>
              <a:gd name="T16" fmla="*/ 681 w 699"/>
              <a:gd name="T17" fmla="*/ 317 h 574"/>
              <a:gd name="T18" fmla="*/ 663 w 699"/>
              <a:gd name="T19" fmla="*/ 574 h 574"/>
              <a:gd name="T20" fmla="*/ 514 w 699"/>
              <a:gd name="T21" fmla="*/ 562 h 574"/>
              <a:gd name="T22" fmla="*/ 430 w 699"/>
              <a:gd name="T23" fmla="*/ 556 h 574"/>
              <a:gd name="T24" fmla="*/ 281 w 699"/>
              <a:gd name="T25" fmla="*/ 538 h 574"/>
              <a:gd name="T26" fmla="*/ 185 w 699"/>
              <a:gd name="T27" fmla="*/ 526 h 574"/>
              <a:gd name="T28" fmla="*/ 0 w 699"/>
              <a:gd name="T29" fmla="*/ 502 h 574"/>
              <a:gd name="T30" fmla="*/ 18 w 699"/>
              <a:gd name="T31" fmla="*/ 37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9" h="574">
                <a:moveTo>
                  <a:pt x="18" y="377"/>
                </a:moveTo>
                <a:lnTo>
                  <a:pt x="66" y="60"/>
                </a:lnTo>
                <a:lnTo>
                  <a:pt x="72" y="0"/>
                </a:lnTo>
                <a:lnTo>
                  <a:pt x="78" y="0"/>
                </a:lnTo>
                <a:lnTo>
                  <a:pt x="245" y="18"/>
                </a:lnTo>
                <a:lnTo>
                  <a:pt x="400" y="36"/>
                </a:lnTo>
                <a:lnTo>
                  <a:pt x="580" y="54"/>
                </a:lnTo>
                <a:lnTo>
                  <a:pt x="699" y="66"/>
                </a:lnTo>
                <a:lnTo>
                  <a:pt x="681" y="317"/>
                </a:lnTo>
                <a:lnTo>
                  <a:pt x="663" y="574"/>
                </a:lnTo>
                <a:lnTo>
                  <a:pt x="514" y="562"/>
                </a:lnTo>
                <a:lnTo>
                  <a:pt x="430" y="556"/>
                </a:lnTo>
                <a:lnTo>
                  <a:pt x="281" y="538"/>
                </a:lnTo>
                <a:lnTo>
                  <a:pt x="185" y="526"/>
                </a:lnTo>
                <a:lnTo>
                  <a:pt x="0" y="502"/>
                </a:lnTo>
                <a:lnTo>
                  <a:pt x="18" y="377"/>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3" name="Freeform 22"/>
          <p:cNvSpPr>
            <a:spLocks/>
          </p:cNvSpPr>
          <p:nvPr/>
        </p:nvSpPr>
        <p:spPr bwMode="auto">
          <a:xfrm>
            <a:off x="2019437" y="2681049"/>
            <a:ext cx="726387" cy="611280"/>
          </a:xfrm>
          <a:custGeom>
            <a:avLst/>
            <a:gdLst>
              <a:gd name="T0" fmla="*/ 0 w 699"/>
              <a:gd name="T1" fmla="*/ 724 h 730"/>
              <a:gd name="T2" fmla="*/ 6 w 699"/>
              <a:gd name="T3" fmla="*/ 718 h 730"/>
              <a:gd name="T4" fmla="*/ 96 w 699"/>
              <a:gd name="T5" fmla="*/ 0 h 730"/>
              <a:gd name="T6" fmla="*/ 257 w 699"/>
              <a:gd name="T7" fmla="*/ 24 h 730"/>
              <a:gd name="T8" fmla="*/ 406 w 699"/>
              <a:gd name="T9" fmla="*/ 36 h 730"/>
              <a:gd name="T10" fmla="*/ 585 w 699"/>
              <a:gd name="T11" fmla="*/ 54 h 730"/>
              <a:gd name="T12" fmla="*/ 699 w 699"/>
              <a:gd name="T13" fmla="*/ 60 h 730"/>
              <a:gd name="T14" fmla="*/ 693 w 699"/>
              <a:gd name="T15" fmla="*/ 126 h 730"/>
              <a:gd name="T16" fmla="*/ 693 w 699"/>
              <a:gd name="T17" fmla="*/ 126 h 730"/>
              <a:gd name="T18" fmla="*/ 687 w 699"/>
              <a:gd name="T19" fmla="*/ 132 h 730"/>
              <a:gd name="T20" fmla="*/ 669 w 699"/>
              <a:gd name="T21" fmla="*/ 443 h 730"/>
              <a:gd name="T22" fmla="*/ 663 w 699"/>
              <a:gd name="T23" fmla="*/ 556 h 730"/>
              <a:gd name="T24" fmla="*/ 651 w 699"/>
              <a:gd name="T25" fmla="*/ 688 h 730"/>
              <a:gd name="T26" fmla="*/ 645 w 699"/>
              <a:gd name="T27" fmla="*/ 700 h 730"/>
              <a:gd name="T28" fmla="*/ 639 w 699"/>
              <a:gd name="T29" fmla="*/ 700 h 730"/>
              <a:gd name="T30" fmla="*/ 550 w 699"/>
              <a:gd name="T31" fmla="*/ 694 h 730"/>
              <a:gd name="T32" fmla="*/ 454 w 699"/>
              <a:gd name="T33" fmla="*/ 682 h 730"/>
              <a:gd name="T34" fmla="*/ 347 w 699"/>
              <a:gd name="T35" fmla="*/ 676 h 730"/>
              <a:gd name="T36" fmla="*/ 269 w 699"/>
              <a:gd name="T37" fmla="*/ 664 h 730"/>
              <a:gd name="T38" fmla="*/ 269 w 699"/>
              <a:gd name="T39" fmla="*/ 670 h 730"/>
              <a:gd name="T40" fmla="*/ 275 w 699"/>
              <a:gd name="T41" fmla="*/ 688 h 730"/>
              <a:gd name="T42" fmla="*/ 275 w 699"/>
              <a:gd name="T43" fmla="*/ 694 h 730"/>
              <a:gd name="T44" fmla="*/ 275 w 699"/>
              <a:gd name="T45" fmla="*/ 694 h 730"/>
              <a:gd name="T46" fmla="*/ 275 w 699"/>
              <a:gd name="T47" fmla="*/ 694 h 730"/>
              <a:gd name="T48" fmla="*/ 102 w 699"/>
              <a:gd name="T49" fmla="*/ 676 h 730"/>
              <a:gd name="T50" fmla="*/ 96 w 699"/>
              <a:gd name="T51" fmla="*/ 688 h 730"/>
              <a:gd name="T52" fmla="*/ 96 w 699"/>
              <a:gd name="T53" fmla="*/ 730 h 730"/>
              <a:gd name="T54" fmla="*/ 84 w 699"/>
              <a:gd name="T55" fmla="*/ 730 h 730"/>
              <a:gd name="T56" fmla="*/ 0 w 699"/>
              <a:gd name="T57" fmla="*/ 724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9" h="730">
                <a:moveTo>
                  <a:pt x="0" y="724"/>
                </a:moveTo>
                <a:lnTo>
                  <a:pt x="6" y="718"/>
                </a:lnTo>
                <a:lnTo>
                  <a:pt x="96" y="0"/>
                </a:lnTo>
                <a:lnTo>
                  <a:pt x="257" y="24"/>
                </a:lnTo>
                <a:lnTo>
                  <a:pt x="406" y="36"/>
                </a:lnTo>
                <a:lnTo>
                  <a:pt x="585" y="54"/>
                </a:lnTo>
                <a:lnTo>
                  <a:pt x="699" y="60"/>
                </a:lnTo>
                <a:lnTo>
                  <a:pt x="693" y="126"/>
                </a:lnTo>
                <a:lnTo>
                  <a:pt x="693" y="126"/>
                </a:lnTo>
                <a:lnTo>
                  <a:pt x="687" y="132"/>
                </a:lnTo>
                <a:lnTo>
                  <a:pt x="669" y="443"/>
                </a:lnTo>
                <a:lnTo>
                  <a:pt x="663" y="556"/>
                </a:lnTo>
                <a:lnTo>
                  <a:pt x="651" y="688"/>
                </a:lnTo>
                <a:lnTo>
                  <a:pt x="645" y="700"/>
                </a:lnTo>
                <a:lnTo>
                  <a:pt x="639" y="700"/>
                </a:lnTo>
                <a:lnTo>
                  <a:pt x="550" y="694"/>
                </a:lnTo>
                <a:lnTo>
                  <a:pt x="454" y="682"/>
                </a:lnTo>
                <a:lnTo>
                  <a:pt x="347" y="676"/>
                </a:lnTo>
                <a:lnTo>
                  <a:pt x="269" y="664"/>
                </a:lnTo>
                <a:lnTo>
                  <a:pt x="269" y="670"/>
                </a:lnTo>
                <a:lnTo>
                  <a:pt x="275" y="688"/>
                </a:lnTo>
                <a:lnTo>
                  <a:pt x="275" y="694"/>
                </a:lnTo>
                <a:lnTo>
                  <a:pt x="275" y="694"/>
                </a:lnTo>
                <a:lnTo>
                  <a:pt x="275" y="694"/>
                </a:lnTo>
                <a:lnTo>
                  <a:pt x="102" y="676"/>
                </a:lnTo>
                <a:lnTo>
                  <a:pt x="96" y="688"/>
                </a:lnTo>
                <a:lnTo>
                  <a:pt x="96" y="730"/>
                </a:lnTo>
                <a:lnTo>
                  <a:pt x="84" y="730"/>
                </a:lnTo>
                <a:lnTo>
                  <a:pt x="0" y="724"/>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4" name="Freeform 23"/>
          <p:cNvSpPr>
            <a:spLocks/>
          </p:cNvSpPr>
          <p:nvPr/>
        </p:nvSpPr>
        <p:spPr bwMode="auto">
          <a:xfrm>
            <a:off x="2677238" y="2080654"/>
            <a:ext cx="862519" cy="345835"/>
          </a:xfrm>
          <a:custGeom>
            <a:avLst/>
            <a:gdLst>
              <a:gd name="T0" fmla="*/ 18 w 830"/>
              <a:gd name="T1" fmla="*/ 0 h 413"/>
              <a:gd name="T2" fmla="*/ 275 w 830"/>
              <a:gd name="T3" fmla="*/ 18 h 413"/>
              <a:gd name="T4" fmla="*/ 532 w 830"/>
              <a:gd name="T5" fmla="*/ 24 h 413"/>
              <a:gd name="T6" fmla="*/ 574 w 830"/>
              <a:gd name="T7" fmla="*/ 54 h 413"/>
              <a:gd name="T8" fmla="*/ 592 w 830"/>
              <a:gd name="T9" fmla="*/ 42 h 413"/>
              <a:gd name="T10" fmla="*/ 645 w 830"/>
              <a:gd name="T11" fmla="*/ 42 h 413"/>
              <a:gd name="T12" fmla="*/ 663 w 830"/>
              <a:gd name="T13" fmla="*/ 54 h 413"/>
              <a:gd name="T14" fmla="*/ 675 w 830"/>
              <a:gd name="T15" fmla="*/ 60 h 413"/>
              <a:gd name="T16" fmla="*/ 687 w 830"/>
              <a:gd name="T17" fmla="*/ 66 h 413"/>
              <a:gd name="T18" fmla="*/ 699 w 830"/>
              <a:gd name="T19" fmla="*/ 78 h 413"/>
              <a:gd name="T20" fmla="*/ 717 w 830"/>
              <a:gd name="T21" fmla="*/ 90 h 413"/>
              <a:gd name="T22" fmla="*/ 723 w 830"/>
              <a:gd name="T23" fmla="*/ 102 h 413"/>
              <a:gd name="T24" fmla="*/ 729 w 830"/>
              <a:gd name="T25" fmla="*/ 114 h 413"/>
              <a:gd name="T26" fmla="*/ 729 w 830"/>
              <a:gd name="T27" fmla="*/ 132 h 413"/>
              <a:gd name="T28" fmla="*/ 741 w 830"/>
              <a:gd name="T29" fmla="*/ 144 h 413"/>
              <a:gd name="T30" fmla="*/ 747 w 830"/>
              <a:gd name="T31" fmla="*/ 168 h 413"/>
              <a:gd name="T32" fmla="*/ 759 w 830"/>
              <a:gd name="T33" fmla="*/ 185 h 413"/>
              <a:gd name="T34" fmla="*/ 753 w 830"/>
              <a:gd name="T35" fmla="*/ 203 h 413"/>
              <a:gd name="T36" fmla="*/ 753 w 830"/>
              <a:gd name="T37" fmla="*/ 209 h 413"/>
              <a:gd name="T38" fmla="*/ 765 w 830"/>
              <a:gd name="T39" fmla="*/ 221 h 413"/>
              <a:gd name="T40" fmla="*/ 771 w 830"/>
              <a:gd name="T41" fmla="*/ 233 h 413"/>
              <a:gd name="T42" fmla="*/ 771 w 830"/>
              <a:gd name="T43" fmla="*/ 251 h 413"/>
              <a:gd name="T44" fmla="*/ 777 w 830"/>
              <a:gd name="T45" fmla="*/ 269 h 413"/>
              <a:gd name="T46" fmla="*/ 783 w 830"/>
              <a:gd name="T47" fmla="*/ 293 h 413"/>
              <a:gd name="T48" fmla="*/ 783 w 830"/>
              <a:gd name="T49" fmla="*/ 323 h 413"/>
              <a:gd name="T50" fmla="*/ 789 w 830"/>
              <a:gd name="T51" fmla="*/ 341 h 413"/>
              <a:gd name="T52" fmla="*/ 801 w 830"/>
              <a:gd name="T53" fmla="*/ 365 h 413"/>
              <a:gd name="T54" fmla="*/ 813 w 830"/>
              <a:gd name="T55" fmla="*/ 377 h 413"/>
              <a:gd name="T56" fmla="*/ 824 w 830"/>
              <a:gd name="T57" fmla="*/ 395 h 413"/>
              <a:gd name="T58" fmla="*/ 830 w 830"/>
              <a:gd name="T59" fmla="*/ 407 h 413"/>
              <a:gd name="T60" fmla="*/ 544 w 830"/>
              <a:gd name="T61" fmla="*/ 413 h 413"/>
              <a:gd name="T62" fmla="*/ 185 w 830"/>
              <a:gd name="T63" fmla="*/ 401 h 413"/>
              <a:gd name="T64" fmla="*/ 179 w 830"/>
              <a:gd name="T65" fmla="*/ 269 h 413"/>
              <a:gd name="T66" fmla="*/ 0 w 830"/>
              <a:gd name="T67" fmla="*/ 25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413">
                <a:moveTo>
                  <a:pt x="0" y="257"/>
                </a:moveTo>
                <a:lnTo>
                  <a:pt x="18" y="0"/>
                </a:lnTo>
                <a:lnTo>
                  <a:pt x="114" y="12"/>
                </a:lnTo>
                <a:lnTo>
                  <a:pt x="275" y="18"/>
                </a:lnTo>
                <a:lnTo>
                  <a:pt x="430" y="24"/>
                </a:lnTo>
                <a:lnTo>
                  <a:pt x="532" y="24"/>
                </a:lnTo>
                <a:lnTo>
                  <a:pt x="544" y="36"/>
                </a:lnTo>
                <a:lnTo>
                  <a:pt x="574" y="54"/>
                </a:lnTo>
                <a:lnTo>
                  <a:pt x="586" y="54"/>
                </a:lnTo>
                <a:lnTo>
                  <a:pt x="592" y="42"/>
                </a:lnTo>
                <a:lnTo>
                  <a:pt x="609" y="48"/>
                </a:lnTo>
                <a:lnTo>
                  <a:pt x="645" y="42"/>
                </a:lnTo>
                <a:lnTo>
                  <a:pt x="657" y="54"/>
                </a:lnTo>
                <a:lnTo>
                  <a:pt x="663" y="54"/>
                </a:lnTo>
                <a:lnTo>
                  <a:pt x="675" y="60"/>
                </a:lnTo>
                <a:lnTo>
                  <a:pt x="675" y="60"/>
                </a:lnTo>
                <a:lnTo>
                  <a:pt x="681" y="60"/>
                </a:lnTo>
                <a:lnTo>
                  <a:pt x="687" y="66"/>
                </a:lnTo>
                <a:lnTo>
                  <a:pt x="699" y="72"/>
                </a:lnTo>
                <a:lnTo>
                  <a:pt x="699" y="78"/>
                </a:lnTo>
                <a:lnTo>
                  <a:pt x="711" y="84"/>
                </a:lnTo>
                <a:lnTo>
                  <a:pt x="717" y="90"/>
                </a:lnTo>
                <a:lnTo>
                  <a:pt x="723" y="90"/>
                </a:lnTo>
                <a:lnTo>
                  <a:pt x="723" y="102"/>
                </a:lnTo>
                <a:lnTo>
                  <a:pt x="723" y="108"/>
                </a:lnTo>
                <a:lnTo>
                  <a:pt x="729" y="114"/>
                </a:lnTo>
                <a:lnTo>
                  <a:pt x="729" y="120"/>
                </a:lnTo>
                <a:lnTo>
                  <a:pt x="729" y="132"/>
                </a:lnTo>
                <a:lnTo>
                  <a:pt x="735" y="138"/>
                </a:lnTo>
                <a:lnTo>
                  <a:pt x="741" y="144"/>
                </a:lnTo>
                <a:lnTo>
                  <a:pt x="747" y="162"/>
                </a:lnTo>
                <a:lnTo>
                  <a:pt x="747" y="168"/>
                </a:lnTo>
                <a:lnTo>
                  <a:pt x="753" y="179"/>
                </a:lnTo>
                <a:lnTo>
                  <a:pt x="759" y="185"/>
                </a:lnTo>
                <a:lnTo>
                  <a:pt x="753" y="191"/>
                </a:lnTo>
                <a:lnTo>
                  <a:pt x="753" y="203"/>
                </a:lnTo>
                <a:lnTo>
                  <a:pt x="759" y="209"/>
                </a:lnTo>
                <a:lnTo>
                  <a:pt x="753" y="209"/>
                </a:lnTo>
                <a:lnTo>
                  <a:pt x="765" y="209"/>
                </a:lnTo>
                <a:lnTo>
                  <a:pt x="765" y="221"/>
                </a:lnTo>
                <a:lnTo>
                  <a:pt x="771" y="221"/>
                </a:lnTo>
                <a:lnTo>
                  <a:pt x="771" y="233"/>
                </a:lnTo>
                <a:lnTo>
                  <a:pt x="777" y="239"/>
                </a:lnTo>
                <a:lnTo>
                  <a:pt x="771" y="251"/>
                </a:lnTo>
                <a:lnTo>
                  <a:pt x="777" y="257"/>
                </a:lnTo>
                <a:lnTo>
                  <a:pt x="777" y="269"/>
                </a:lnTo>
                <a:lnTo>
                  <a:pt x="777" y="275"/>
                </a:lnTo>
                <a:lnTo>
                  <a:pt x="783" y="293"/>
                </a:lnTo>
                <a:lnTo>
                  <a:pt x="777" y="317"/>
                </a:lnTo>
                <a:lnTo>
                  <a:pt x="783" y="323"/>
                </a:lnTo>
                <a:lnTo>
                  <a:pt x="789" y="335"/>
                </a:lnTo>
                <a:lnTo>
                  <a:pt x="789" y="341"/>
                </a:lnTo>
                <a:lnTo>
                  <a:pt x="795" y="347"/>
                </a:lnTo>
                <a:lnTo>
                  <a:pt x="801" y="365"/>
                </a:lnTo>
                <a:lnTo>
                  <a:pt x="807" y="371"/>
                </a:lnTo>
                <a:lnTo>
                  <a:pt x="813" y="377"/>
                </a:lnTo>
                <a:lnTo>
                  <a:pt x="819" y="389"/>
                </a:lnTo>
                <a:lnTo>
                  <a:pt x="824" y="395"/>
                </a:lnTo>
                <a:lnTo>
                  <a:pt x="824" y="401"/>
                </a:lnTo>
                <a:lnTo>
                  <a:pt x="830" y="407"/>
                </a:lnTo>
                <a:lnTo>
                  <a:pt x="669" y="413"/>
                </a:lnTo>
                <a:lnTo>
                  <a:pt x="544" y="413"/>
                </a:lnTo>
                <a:lnTo>
                  <a:pt x="305" y="407"/>
                </a:lnTo>
                <a:lnTo>
                  <a:pt x="185" y="401"/>
                </a:lnTo>
                <a:lnTo>
                  <a:pt x="191" y="275"/>
                </a:lnTo>
                <a:lnTo>
                  <a:pt x="179" y="269"/>
                </a:lnTo>
                <a:lnTo>
                  <a:pt x="90" y="263"/>
                </a:lnTo>
                <a:lnTo>
                  <a:pt x="0" y="257"/>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5" name="Freeform 24"/>
          <p:cNvSpPr>
            <a:spLocks/>
          </p:cNvSpPr>
          <p:nvPr/>
        </p:nvSpPr>
        <p:spPr bwMode="auto">
          <a:xfrm>
            <a:off x="2695943" y="1769991"/>
            <a:ext cx="726387" cy="386027"/>
          </a:xfrm>
          <a:custGeom>
            <a:avLst/>
            <a:gdLst>
              <a:gd name="T0" fmla="*/ 0 w 699"/>
              <a:gd name="T1" fmla="*/ 371 h 461"/>
              <a:gd name="T2" fmla="*/ 18 w 699"/>
              <a:gd name="T3" fmla="*/ 120 h 461"/>
              <a:gd name="T4" fmla="*/ 24 w 699"/>
              <a:gd name="T5" fmla="*/ 108 h 461"/>
              <a:gd name="T6" fmla="*/ 30 w 699"/>
              <a:gd name="T7" fmla="*/ 0 h 461"/>
              <a:gd name="T8" fmla="*/ 185 w 699"/>
              <a:gd name="T9" fmla="*/ 12 h 461"/>
              <a:gd name="T10" fmla="*/ 365 w 699"/>
              <a:gd name="T11" fmla="*/ 18 h 461"/>
              <a:gd name="T12" fmla="*/ 526 w 699"/>
              <a:gd name="T13" fmla="*/ 24 h 461"/>
              <a:gd name="T14" fmla="*/ 693 w 699"/>
              <a:gd name="T15" fmla="*/ 24 h 461"/>
              <a:gd name="T16" fmla="*/ 687 w 699"/>
              <a:gd name="T17" fmla="*/ 42 h 461"/>
              <a:gd name="T18" fmla="*/ 681 w 699"/>
              <a:gd name="T19" fmla="*/ 48 h 461"/>
              <a:gd name="T20" fmla="*/ 675 w 699"/>
              <a:gd name="T21" fmla="*/ 54 h 461"/>
              <a:gd name="T22" fmla="*/ 663 w 699"/>
              <a:gd name="T23" fmla="*/ 60 h 461"/>
              <a:gd name="T24" fmla="*/ 663 w 699"/>
              <a:gd name="T25" fmla="*/ 66 h 461"/>
              <a:gd name="T26" fmla="*/ 669 w 699"/>
              <a:gd name="T27" fmla="*/ 72 h 461"/>
              <a:gd name="T28" fmla="*/ 681 w 699"/>
              <a:gd name="T29" fmla="*/ 90 h 461"/>
              <a:gd name="T30" fmla="*/ 687 w 699"/>
              <a:gd name="T31" fmla="*/ 90 h 461"/>
              <a:gd name="T32" fmla="*/ 693 w 699"/>
              <a:gd name="T33" fmla="*/ 96 h 461"/>
              <a:gd name="T34" fmla="*/ 699 w 699"/>
              <a:gd name="T35" fmla="*/ 102 h 461"/>
              <a:gd name="T36" fmla="*/ 699 w 699"/>
              <a:gd name="T37" fmla="*/ 335 h 461"/>
              <a:gd name="T38" fmla="*/ 687 w 699"/>
              <a:gd name="T39" fmla="*/ 335 h 461"/>
              <a:gd name="T40" fmla="*/ 687 w 699"/>
              <a:gd name="T41" fmla="*/ 341 h 461"/>
              <a:gd name="T42" fmla="*/ 693 w 699"/>
              <a:gd name="T43" fmla="*/ 353 h 461"/>
              <a:gd name="T44" fmla="*/ 693 w 699"/>
              <a:gd name="T45" fmla="*/ 359 h 461"/>
              <a:gd name="T46" fmla="*/ 687 w 699"/>
              <a:gd name="T47" fmla="*/ 359 h 461"/>
              <a:gd name="T48" fmla="*/ 693 w 699"/>
              <a:gd name="T49" fmla="*/ 371 h 461"/>
              <a:gd name="T50" fmla="*/ 699 w 699"/>
              <a:gd name="T51" fmla="*/ 377 h 461"/>
              <a:gd name="T52" fmla="*/ 699 w 699"/>
              <a:gd name="T53" fmla="*/ 383 h 461"/>
              <a:gd name="T54" fmla="*/ 699 w 699"/>
              <a:gd name="T55" fmla="*/ 395 h 461"/>
              <a:gd name="T56" fmla="*/ 699 w 699"/>
              <a:gd name="T57" fmla="*/ 401 h 461"/>
              <a:gd name="T58" fmla="*/ 693 w 699"/>
              <a:gd name="T59" fmla="*/ 419 h 461"/>
              <a:gd name="T60" fmla="*/ 687 w 699"/>
              <a:gd name="T61" fmla="*/ 419 h 461"/>
              <a:gd name="T62" fmla="*/ 687 w 699"/>
              <a:gd name="T63" fmla="*/ 425 h 461"/>
              <a:gd name="T64" fmla="*/ 687 w 699"/>
              <a:gd name="T65" fmla="*/ 437 h 461"/>
              <a:gd name="T66" fmla="*/ 693 w 699"/>
              <a:gd name="T67" fmla="*/ 443 h 461"/>
              <a:gd name="T68" fmla="*/ 699 w 699"/>
              <a:gd name="T69" fmla="*/ 461 h 461"/>
              <a:gd name="T70" fmla="*/ 693 w 699"/>
              <a:gd name="T71" fmla="*/ 455 h 461"/>
              <a:gd name="T72" fmla="*/ 681 w 699"/>
              <a:gd name="T73" fmla="*/ 449 h 461"/>
              <a:gd name="T74" fmla="*/ 681 w 699"/>
              <a:gd name="T75" fmla="*/ 443 h 461"/>
              <a:gd name="T76" fmla="*/ 669 w 699"/>
              <a:gd name="T77" fmla="*/ 437 h 461"/>
              <a:gd name="T78" fmla="*/ 663 w 699"/>
              <a:gd name="T79" fmla="*/ 431 h 461"/>
              <a:gd name="T80" fmla="*/ 657 w 699"/>
              <a:gd name="T81" fmla="*/ 431 h 461"/>
              <a:gd name="T82" fmla="*/ 657 w 699"/>
              <a:gd name="T83" fmla="*/ 431 h 461"/>
              <a:gd name="T84" fmla="*/ 645 w 699"/>
              <a:gd name="T85" fmla="*/ 425 h 461"/>
              <a:gd name="T86" fmla="*/ 639 w 699"/>
              <a:gd name="T87" fmla="*/ 425 h 461"/>
              <a:gd name="T88" fmla="*/ 627 w 699"/>
              <a:gd name="T89" fmla="*/ 413 h 461"/>
              <a:gd name="T90" fmla="*/ 591 w 699"/>
              <a:gd name="T91" fmla="*/ 419 h 461"/>
              <a:gd name="T92" fmla="*/ 574 w 699"/>
              <a:gd name="T93" fmla="*/ 413 h 461"/>
              <a:gd name="T94" fmla="*/ 568 w 699"/>
              <a:gd name="T95" fmla="*/ 425 h 461"/>
              <a:gd name="T96" fmla="*/ 556 w 699"/>
              <a:gd name="T97" fmla="*/ 425 h 461"/>
              <a:gd name="T98" fmla="*/ 526 w 699"/>
              <a:gd name="T99" fmla="*/ 407 h 461"/>
              <a:gd name="T100" fmla="*/ 514 w 699"/>
              <a:gd name="T101" fmla="*/ 395 h 461"/>
              <a:gd name="T102" fmla="*/ 412 w 699"/>
              <a:gd name="T103" fmla="*/ 395 h 461"/>
              <a:gd name="T104" fmla="*/ 257 w 699"/>
              <a:gd name="T105" fmla="*/ 389 h 461"/>
              <a:gd name="T106" fmla="*/ 96 w 699"/>
              <a:gd name="T107" fmla="*/ 383 h 461"/>
              <a:gd name="T108" fmla="*/ 0 w 699"/>
              <a:gd name="T109" fmla="*/ 37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9" h="461">
                <a:moveTo>
                  <a:pt x="0" y="371"/>
                </a:moveTo>
                <a:lnTo>
                  <a:pt x="18" y="120"/>
                </a:lnTo>
                <a:lnTo>
                  <a:pt x="24" y="108"/>
                </a:lnTo>
                <a:lnTo>
                  <a:pt x="30" y="0"/>
                </a:lnTo>
                <a:lnTo>
                  <a:pt x="185" y="12"/>
                </a:lnTo>
                <a:lnTo>
                  <a:pt x="365" y="18"/>
                </a:lnTo>
                <a:lnTo>
                  <a:pt x="526" y="24"/>
                </a:lnTo>
                <a:lnTo>
                  <a:pt x="693" y="24"/>
                </a:lnTo>
                <a:lnTo>
                  <a:pt x="687" y="42"/>
                </a:lnTo>
                <a:lnTo>
                  <a:pt x="681" y="48"/>
                </a:lnTo>
                <a:lnTo>
                  <a:pt x="675" y="54"/>
                </a:lnTo>
                <a:lnTo>
                  <a:pt x="663" y="60"/>
                </a:lnTo>
                <a:lnTo>
                  <a:pt x="663" y="66"/>
                </a:lnTo>
                <a:lnTo>
                  <a:pt x="669" y="72"/>
                </a:lnTo>
                <a:lnTo>
                  <a:pt x="681" y="90"/>
                </a:lnTo>
                <a:lnTo>
                  <a:pt x="687" y="90"/>
                </a:lnTo>
                <a:lnTo>
                  <a:pt x="693" y="96"/>
                </a:lnTo>
                <a:lnTo>
                  <a:pt x="699" y="102"/>
                </a:lnTo>
                <a:lnTo>
                  <a:pt x="699" y="335"/>
                </a:lnTo>
                <a:lnTo>
                  <a:pt x="687" y="335"/>
                </a:lnTo>
                <a:lnTo>
                  <a:pt x="687" y="341"/>
                </a:lnTo>
                <a:lnTo>
                  <a:pt x="693" y="353"/>
                </a:lnTo>
                <a:lnTo>
                  <a:pt x="693" y="359"/>
                </a:lnTo>
                <a:lnTo>
                  <a:pt x="687" y="359"/>
                </a:lnTo>
                <a:lnTo>
                  <a:pt x="693" y="371"/>
                </a:lnTo>
                <a:lnTo>
                  <a:pt x="699" y="377"/>
                </a:lnTo>
                <a:lnTo>
                  <a:pt x="699" y="383"/>
                </a:lnTo>
                <a:lnTo>
                  <a:pt x="699" y="395"/>
                </a:lnTo>
                <a:lnTo>
                  <a:pt x="699" y="401"/>
                </a:lnTo>
                <a:lnTo>
                  <a:pt x="693" y="419"/>
                </a:lnTo>
                <a:lnTo>
                  <a:pt x="687" y="419"/>
                </a:lnTo>
                <a:lnTo>
                  <a:pt x="687" y="425"/>
                </a:lnTo>
                <a:lnTo>
                  <a:pt x="687" y="437"/>
                </a:lnTo>
                <a:lnTo>
                  <a:pt x="693" y="443"/>
                </a:lnTo>
                <a:lnTo>
                  <a:pt x="699" y="461"/>
                </a:lnTo>
                <a:lnTo>
                  <a:pt x="693" y="455"/>
                </a:lnTo>
                <a:lnTo>
                  <a:pt x="681" y="449"/>
                </a:lnTo>
                <a:lnTo>
                  <a:pt x="681" y="443"/>
                </a:lnTo>
                <a:lnTo>
                  <a:pt x="669" y="437"/>
                </a:lnTo>
                <a:lnTo>
                  <a:pt x="663" y="431"/>
                </a:lnTo>
                <a:lnTo>
                  <a:pt x="657" y="431"/>
                </a:lnTo>
                <a:lnTo>
                  <a:pt x="657" y="431"/>
                </a:lnTo>
                <a:lnTo>
                  <a:pt x="645" y="425"/>
                </a:lnTo>
                <a:lnTo>
                  <a:pt x="639" y="425"/>
                </a:lnTo>
                <a:lnTo>
                  <a:pt x="627" y="413"/>
                </a:lnTo>
                <a:lnTo>
                  <a:pt x="591" y="419"/>
                </a:lnTo>
                <a:lnTo>
                  <a:pt x="574" y="413"/>
                </a:lnTo>
                <a:lnTo>
                  <a:pt x="568" y="425"/>
                </a:lnTo>
                <a:lnTo>
                  <a:pt x="556" y="425"/>
                </a:lnTo>
                <a:lnTo>
                  <a:pt x="526" y="407"/>
                </a:lnTo>
                <a:lnTo>
                  <a:pt x="514" y="395"/>
                </a:lnTo>
                <a:lnTo>
                  <a:pt x="412" y="395"/>
                </a:lnTo>
                <a:lnTo>
                  <a:pt x="257" y="389"/>
                </a:lnTo>
                <a:lnTo>
                  <a:pt x="96" y="383"/>
                </a:lnTo>
                <a:lnTo>
                  <a:pt x="0" y="371"/>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6" name="Freeform 25"/>
          <p:cNvSpPr>
            <a:spLocks/>
          </p:cNvSpPr>
          <p:nvPr/>
        </p:nvSpPr>
        <p:spPr bwMode="auto">
          <a:xfrm>
            <a:off x="2727119" y="1450116"/>
            <a:ext cx="688976" cy="339972"/>
          </a:xfrm>
          <a:custGeom>
            <a:avLst/>
            <a:gdLst>
              <a:gd name="T0" fmla="*/ 0 w 663"/>
              <a:gd name="T1" fmla="*/ 382 h 406"/>
              <a:gd name="T2" fmla="*/ 24 w 663"/>
              <a:gd name="T3" fmla="*/ 0 h 406"/>
              <a:gd name="T4" fmla="*/ 24 w 663"/>
              <a:gd name="T5" fmla="*/ 0 h 406"/>
              <a:gd name="T6" fmla="*/ 161 w 663"/>
              <a:gd name="T7" fmla="*/ 6 h 406"/>
              <a:gd name="T8" fmla="*/ 358 w 663"/>
              <a:gd name="T9" fmla="*/ 12 h 406"/>
              <a:gd name="T10" fmla="*/ 526 w 663"/>
              <a:gd name="T11" fmla="*/ 18 h 406"/>
              <a:gd name="T12" fmla="*/ 603 w 663"/>
              <a:gd name="T13" fmla="*/ 18 h 406"/>
              <a:gd name="T14" fmla="*/ 603 w 663"/>
              <a:gd name="T15" fmla="*/ 24 h 406"/>
              <a:gd name="T16" fmla="*/ 603 w 663"/>
              <a:gd name="T17" fmla="*/ 24 h 406"/>
              <a:gd name="T18" fmla="*/ 603 w 663"/>
              <a:gd name="T19" fmla="*/ 30 h 406"/>
              <a:gd name="T20" fmla="*/ 609 w 663"/>
              <a:gd name="T21" fmla="*/ 54 h 406"/>
              <a:gd name="T22" fmla="*/ 615 w 663"/>
              <a:gd name="T23" fmla="*/ 60 h 406"/>
              <a:gd name="T24" fmla="*/ 609 w 663"/>
              <a:gd name="T25" fmla="*/ 78 h 406"/>
              <a:gd name="T26" fmla="*/ 609 w 663"/>
              <a:gd name="T27" fmla="*/ 90 h 406"/>
              <a:gd name="T28" fmla="*/ 609 w 663"/>
              <a:gd name="T29" fmla="*/ 102 h 406"/>
              <a:gd name="T30" fmla="*/ 609 w 663"/>
              <a:gd name="T31" fmla="*/ 102 h 406"/>
              <a:gd name="T32" fmla="*/ 609 w 663"/>
              <a:gd name="T33" fmla="*/ 119 h 406"/>
              <a:gd name="T34" fmla="*/ 609 w 663"/>
              <a:gd name="T35" fmla="*/ 125 h 406"/>
              <a:gd name="T36" fmla="*/ 621 w 663"/>
              <a:gd name="T37" fmla="*/ 155 h 406"/>
              <a:gd name="T38" fmla="*/ 621 w 663"/>
              <a:gd name="T39" fmla="*/ 161 h 406"/>
              <a:gd name="T40" fmla="*/ 627 w 663"/>
              <a:gd name="T41" fmla="*/ 185 h 406"/>
              <a:gd name="T42" fmla="*/ 633 w 663"/>
              <a:gd name="T43" fmla="*/ 203 h 406"/>
              <a:gd name="T44" fmla="*/ 633 w 663"/>
              <a:gd name="T45" fmla="*/ 209 h 406"/>
              <a:gd name="T46" fmla="*/ 633 w 663"/>
              <a:gd name="T47" fmla="*/ 215 h 406"/>
              <a:gd name="T48" fmla="*/ 633 w 663"/>
              <a:gd name="T49" fmla="*/ 227 h 406"/>
              <a:gd name="T50" fmla="*/ 633 w 663"/>
              <a:gd name="T51" fmla="*/ 239 h 406"/>
              <a:gd name="T52" fmla="*/ 639 w 663"/>
              <a:gd name="T53" fmla="*/ 257 h 406"/>
              <a:gd name="T54" fmla="*/ 639 w 663"/>
              <a:gd name="T55" fmla="*/ 269 h 406"/>
              <a:gd name="T56" fmla="*/ 639 w 663"/>
              <a:gd name="T57" fmla="*/ 281 h 406"/>
              <a:gd name="T58" fmla="*/ 639 w 663"/>
              <a:gd name="T59" fmla="*/ 287 h 406"/>
              <a:gd name="T60" fmla="*/ 639 w 663"/>
              <a:gd name="T61" fmla="*/ 317 h 406"/>
              <a:gd name="T62" fmla="*/ 645 w 663"/>
              <a:gd name="T63" fmla="*/ 329 h 406"/>
              <a:gd name="T64" fmla="*/ 645 w 663"/>
              <a:gd name="T65" fmla="*/ 335 h 406"/>
              <a:gd name="T66" fmla="*/ 645 w 663"/>
              <a:gd name="T67" fmla="*/ 341 h 406"/>
              <a:gd name="T68" fmla="*/ 657 w 663"/>
              <a:gd name="T69" fmla="*/ 359 h 406"/>
              <a:gd name="T70" fmla="*/ 657 w 663"/>
              <a:gd name="T71" fmla="*/ 365 h 406"/>
              <a:gd name="T72" fmla="*/ 657 w 663"/>
              <a:gd name="T73" fmla="*/ 371 h 406"/>
              <a:gd name="T74" fmla="*/ 657 w 663"/>
              <a:gd name="T75" fmla="*/ 388 h 406"/>
              <a:gd name="T76" fmla="*/ 657 w 663"/>
              <a:gd name="T77" fmla="*/ 394 h 406"/>
              <a:gd name="T78" fmla="*/ 663 w 663"/>
              <a:gd name="T79" fmla="*/ 406 h 406"/>
              <a:gd name="T80" fmla="*/ 496 w 663"/>
              <a:gd name="T81" fmla="*/ 406 h 406"/>
              <a:gd name="T82" fmla="*/ 335 w 663"/>
              <a:gd name="T83" fmla="*/ 400 h 406"/>
              <a:gd name="T84" fmla="*/ 155 w 663"/>
              <a:gd name="T85" fmla="*/ 394 h 406"/>
              <a:gd name="T86" fmla="*/ 0 w 663"/>
              <a:gd name="T87" fmla="*/ 38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3" h="406">
                <a:moveTo>
                  <a:pt x="0" y="382"/>
                </a:moveTo>
                <a:lnTo>
                  <a:pt x="24" y="0"/>
                </a:lnTo>
                <a:lnTo>
                  <a:pt x="24" y="0"/>
                </a:lnTo>
                <a:lnTo>
                  <a:pt x="161" y="6"/>
                </a:lnTo>
                <a:lnTo>
                  <a:pt x="358" y="12"/>
                </a:lnTo>
                <a:lnTo>
                  <a:pt x="526" y="18"/>
                </a:lnTo>
                <a:lnTo>
                  <a:pt x="603" y="18"/>
                </a:lnTo>
                <a:lnTo>
                  <a:pt x="603" y="24"/>
                </a:lnTo>
                <a:lnTo>
                  <a:pt x="603" y="24"/>
                </a:lnTo>
                <a:lnTo>
                  <a:pt x="603" y="30"/>
                </a:lnTo>
                <a:lnTo>
                  <a:pt x="609" y="54"/>
                </a:lnTo>
                <a:lnTo>
                  <a:pt x="615" y="60"/>
                </a:lnTo>
                <a:lnTo>
                  <a:pt x="609" y="78"/>
                </a:lnTo>
                <a:lnTo>
                  <a:pt x="609" y="90"/>
                </a:lnTo>
                <a:lnTo>
                  <a:pt x="609" y="102"/>
                </a:lnTo>
                <a:lnTo>
                  <a:pt x="609" y="102"/>
                </a:lnTo>
                <a:lnTo>
                  <a:pt x="609" y="119"/>
                </a:lnTo>
                <a:lnTo>
                  <a:pt x="609" y="125"/>
                </a:lnTo>
                <a:lnTo>
                  <a:pt x="621" y="155"/>
                </a:lnTo>
                <a:lnTo>
                  <a:pt x="621" y="161"/>
                </a:lnTo>
                <a:lnTo>
                  <a:pt x="627" y="185"/>
                </a:lnTo>
                <a:lnTo>
                  <a:pt x="633" y="203"/>
                </a:lnTo>
                <a:lnTo>
                  <a:pt x="633" y="209"/>
                </a:lnTo>
                <a:lnTo>
                  <a:pt x="633" y="215"/>
                </a:lnTo>
                <a:lnTo>
                  <a:pt x="633" y="227"/>
                </a:lnTo>
                <a:lnTo>
                  <a:pt x="633" y="239"/>
                </a:lnTo>
                <a:lnTo>
                  <a:pt x="639" y="257"/>
                </a:lnTo>
                <a:lnTo>
                  <a:pt x="639" y="269"/>
                </a:lnTo>
                <a:lnTo>
                  <a:pt x="639" y="281"/>
                </a:lnTo>
                <a:lnTo>
                  <a:pt x="639" y="287"/>
                </a:lnTo>
                <a:lnTo>
                  <a:pt x="639" y="317"/>
                </a:lnTo>
                <a:lnTo>
                  <a:pt x="645" y="329"/>
                </a:lnTo>
                <a:lnTo>
                  <a:pt x="645" y="335"/>
                </a:lnTo>
                <a:lnTo>
                  <a:pt x="645" y="341"/>
                </a:lnTo>
                <a:lnTo>
                  <a:pt x="657" y="359"/>
                </a:lnTo>
                <a:lnTo>
                  <a:pt x="657" y="365"/>
                </a:lnTo>
                <a:lnTo>
                  <a:pt x="657" y="371"/>
                </a:lnTo>
                <a:lnTo>
                  <a:pt x="657" y="388"/>
                </a:lnTo>
                <a:lnTo>
                  <a:pt x="657" y="394"/>
                </a:lnTo>
                <a:lnTo>
                  <a:pt x="663" y="406"/>
                </a:lnTo>
                <a:lnTo>
                  <a:pt x="496" y="406"/>
                </a:lnTo>
                <a:lnTo>
                  <a:pt x="335" y="400"/>
                </a:lnTo>
                <a:lnTo>
                  <a:pt x="155" y="394"/>
                </a:lnTo>
                <a:lnTo>
                  <a:pt x="0" y="38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7" name="Freeform 26"/>
          <p:cNvSpPr>
            <a:spLocks/>
          </p:cNvSpPr>
          <p:nvPr/>
        </p:nvSpPr>
        <p:spPr bwMode="auto">
          <a:xfrm>
            <a:off x="2739589" y="2731292"/>
            <a:ext cx="906165" cy="370955"/>
          </a:xfrm>
          <a:custGeom>
            <a:avLst/>
            <a:gdLst>
              <a:gd name="T0" fmla="*/ 6 w 872"/>
              <a:gd name="T1" fmla="*/ 0 h 443"/>
              <a:gd name="T2" fmla="*/ 263 w 872"/>
              <a:gd name="T3" fmla="*/ 12 h 443"/>
              <a:gd name="T4" fmla="*/ 723 w 872"/>
              <a:gd name="T5" fmla="*/ 18 h 443"/>
              <a:gd name="T6" fmla="*/ 848 w 872"/>
              <a:gd name="T7" fmla="*/ 78 h 443"/>
              <a:gd name="T8" fmla="*/ 872 w 872"/>
              <a:gd name="T9" fmla="*/ 221 h 443"/>
              <a:gd name="T10" fmla="*/ 848 w 872"/>
              <a:gd name="T11" fmla="*/ 443 h 443"/>
              <a:gd name="T12" fmla="*/ 836 w 872"/>
              <a:gd name="T13" fmla="*/ 431 h 443"/>
              <a:gd name="T14" fmla="*/ 800 w 872"/>
              <a:gd name="T15" fmla="*/ 407 h 443"/>
              <a:gd name="T16" fmla="*/ 788 w 872"/>
              <a:gd name="T17" fmla="*/ 419 h 443"/>
              <a:gd name="T18" fmla="*/ 770 w 872"/>
              <a:gd name="T19" fmla="*/ 419 h 443"/>
              <a:gd name="T20" fmla="*/ 759 w 872"/>
              <a:gd name="T21" fmla="*/ 407 h 443"/>
              <a:gd name="T22" fmla="*/ 735 w 872"/>
              <a:gd name="T23" fmla="*/ 419 h 443"/>
              <a:gd name="T24" fmla="*/ 723 w 872"/>
              <a:gd name="T25" fmla="*/ 419 h 443"/>
              <a:gd name="T26" fmla="*/ 705 w 872"/>
              <a:gd name="T27" fmla="*/ 425 h 443"/>
              <a:gd name="T28" fmla="*/ 687 w 872"/>
              <a:gd name="T29" fmla="*/ 431 h 443"/>
              <a:gd name="T30" fmla="*/ 675 w 872"/>
              <a:gd name="T31" fmla="*/ 437 h 443"/>
              <a:gd name="T32" fmla="*/ 657 w 872"/>
              <a:gd name="T33" fmla="*/ 425 h 443"/>
              <a:gd name="T34" fmla="*/ 645 w 872"/>
              <a:gd name="T35" fmla="*/ 419 h 443"/>
              <a:gd name="T36" fmla="*/ 627 w 872"/>
              <a:gd name="T37" fmla="*/ 419 h 443"/>
              <a:gd name="T38" fmla="*/ 615 w 872"/>
              <a:gd name="T39" fmla="*/ 407 h 443"/>
              <a:gd name="T40" fmla="*/ 609 w 872"/>
              <a:gd name="T41" fmla="*/ 419 h 443"/>
              <a:gd name="T42" fmla="*/ 597 w 872"/>
              <a:gd name="T43" fmla="*/ 437 h 443"/>
              <a:gd name="T44" fmla="*/ 591 w 872"/>
              <a:gd name="T45" fmla="*/ 437 h 443"/>
              <a:gd name="T46" fmla="*/ 591 w 872"/>
              <a:gd name="T47" fmla="*/ 419 h 443"/>
              <a:gd name="T48" fmla="*/ 567 w 872"/>
              <a:gd name="T49" fmla="*/ 425 h 443"/>
              <a:gd name="T50" fmla="*/ 561 w 872"/>
              <a:gd name="T51" fmla="*/ 419 h 443"/>
              <a:gd name="T52" fmla="*/ 549 w 872"/>
              <a:gd name="T53" fmla="*/ 407 h 443"/>
              <a:gd name="T54" fmla="*/ 526 w 872"/>
              <a:gd name="T55" fmla="*/ 419 h 443"/>
              <a:gd name="T56" fmla="*/ 514 w 872"/>
              <a:gd name="T57" fmla="*/ 419 h 443"/>
              <a:gd name="T58" fmla="*/ 508 w 872"/>
              <a:gd name="T59" fmla="*/ 401 h 443"/>
              <a:gd name="T60" fmla="*/ 496 w 872"/>
              <a:gd name="T61" fmla="*/ 395 h 443"/>
              <a:gd name="T62" fmla="*/ 490 w 872"/>
              <a:gd name="T63" fmla="*/ 389 h 443"/>
              <a:gd name="T64" fmla="*/ 466 w 872"/>
              <a:gd name="T65" fmla="*/ 389 h 443"/>
              <a:gd name="T66" fmla="*/ 448 w 872"/>
              <a:gd name="T67" fmla="*/ 389 h 443"/>
              <a:gd name="T68" fmla="*/ 436 w 872"/>
              <a:gd name="T69" fmla="*/ 383 h 443"/>
              <a:gd name="T70" fmla="*/ 412 w 872"/>
              <a:gd name="T71" fmla="*/ 377 h 443"/>
              <a:gd name="T72" fmla="*/ 394 w 872"/>
              <a:gd name="T73" fmla="*/ 377 h 443"/>
              <a:gd name="T74" fmla="*/ 382 w 872"/>
              <a:gd name="T75" fmla="*/ 371 h 443"/>
              <a:gd name="T76" fmla="*/ 382 w 872"/>
              <a:gd name="T77" fmla="*/ 359 h 443"/>
              <a:gd name="T78" fmla="*/ 364 w 872"/>
              <a:gd name="T79" fmla="*/ 347 h 443"/>
              <a:gd name="T80" fmla="*/ 358 w 872"/>
              <a:gd name="T81" fmla="*/ 347 h 443"/>
              <a:gd name="T82" fmla="*/ 346 w 872"/>
              <a:gd name="T83" fmla="*/ 347 h 443"/>
              <a:gd name="T84" fmla="*/ 328 w 872"/>
              <a:gd name="T85" fmla="*/ 347 h 443"/>
              <a:gd name="T86" fmla="*/ 305 w 872"/>
              <a:gd name="T87" fmla="*/ 323 h 443"/>
              <a:gd name="T88" fmla="*/ 299 w 872"/>
              <a:gd name="T89" fmla="*/ 311 h 443"/>
              <a:gd name="T90" fmla="*/ 299 w 872"/>
              <a:gd name="T91" fmla="*/ 78 h 443"/>
              <a:gd name="T92" fmla="*/ 245 w 872"/>
              <a:gd name="T93" fmla="*/ 78 h 443"/>
              <a:gd name="T94" fmla="*/ 0 w 872"/>
              <a:gd name="T95" fmla="*/ 6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443">
                <a:moveTo>
                  <a:pt x="0" y="66"/>
                </a:moveTo>
                <a:lnTo>
                  <a:pt x="6" y="0"/>
                </a:lnTo>
                <a:lnTo>
                  <a:pt x="107" y="6"/>
                </a:lnTo>
                <a:lnTo>
                  <a:pt x="263" y="12"/>
                </a:lnTo>
                <a:lnTo>
                  <a:pt x="496" y="18"/>
                </a:lnTo>
                <a:lnTo>
                  <a:pt x="723" y="18"/>
                </a:lnTo>
                <a:lnTo>
                  <a:pt x="848" y="18"/>
                </a:lnTo>
                <a:lnTo>
                  <a:pt x="848" y="78"/>
                </a:lnTo>
                <a:lnTo>
                  <a:pt x="866" y="186"/>
                </a:lnTo>
                <a:lnTo>
                  <a:pt x="872" y="221"/>
                </a:lnTo>
                <a:lnTo>
                  <a:pt x="872" y="443"/>
                </a:lnTo>
                <a:lnTo>
                  <a:pt x="848" y="443"/>
                </a:lnTo>
                <a:lnTo>
                  <a:pt x="842" y="437"/>
                </a:lnTo>
                <a:lnTo>
                  <a:pt x="836" y="431"/>
                </a:lnTo>
                <a:lnTo>
                  <a:pt x="818" y="419"/>
                </a:lnTo>
                <a:lnTo>
                  <a:pt x="800" y="407"/>
                </a:lnTo>
                <a:lnTo>
                  <a:pt x="794" y="407"/>
                </a:lnTo>
                <a:lnTo>
                  <a:pt x="788" y="419"/>
                </a:lnTo>
                <a:lnTo>
                  <a:pt x="782" y="419"/>
                </a:lnTo>
                <a:lnTo>
                  <a:pt x="770" y="419"/>
                </a:lnTo>
                <a:lnTo>
                  <a:pt x="770" y="419"/>
                </a:lnTo>
                <a:lnTo>
                  <a:pt x="759" y="407"/>
                </a:lnTo>
                <a:lnTo>
                  <a:pt x="741" y="419"/>
                </a:lnTo>
                <a:lnTo>
                  <a:pt x="735" y="419"/>
                </a:lnTo>
                <a:lnTo>
                  <a:pt x="729" y="419"/>
                </a:lnTo>
                <a:lnTo>
                  <a:pt x="723" y="419"/>
                </a:lnTo>
                <a:lnTo>
                  <a:pt x="711" y="425"/>
                </a:lnTo>
                <a:lnTo>
                  <a:pt x="705" y="425"/>
                </a:lnTo>
                <a:lnTo>
                  <a:pt x="693" y="431"/>
                </a:lnTo>
                <a:lnTo>
                  <a:pt x="687" y="431"/>
                </a:lnTo>
                <a:lnTo>
                  <a:pt x="681" y="443"/>
                </a:lnTo>
                <a:lnTo>
                  <a:pt x="675" y="437"/>
                </a:lnTo>
                <a:lnTo>
                  <a:pt x="663" y="431"/>
                </a:lnTo>
                <a:lnTo>
                  <a:pt x="657" y="425"/>
                </a:lnTo>
                <a:lnTo>
                  <a:pt x="651" y="419"/>
                </a:lnTo>
                <a:lnTo>
                  <a:pt x="645" y="419"/>
                </a:lnTo>
                <a:lnTo>
                  <a:pt x="633" y="425"/>
                </a:lnTo>
                <a:lnTo>
                  <a:pt x="627" y="419"/>
                </a:lnTo>
                <a:lnTo>
                  <a:pt x="621" y="413"/>
                </a:lnTo>
                <a:lnTo>
                  <a:pt x="615" y="407"/>
                </a:lnTo>
                <a:lnTo>
                  <a:pt x="609" y="413"/>
                </a:lnTo>
                <a:lnTo>
                  <a:pt x="609" y="419"/>
                </a:lnTo>
                <a:lnTo>
                  <a:pt x="603" y="419"/>
                </a:lnTo>
                <a:lnTo>
                  <a:pt x="597" y="437"/>
                </a:lnTo>
                <a:lnTo>
                  <a:pt x="591" y="437"/>
                </a:lnTo>
                <a:lnTo>
                  <a:pt x="591" y="437"/>
                </a:lnTo>
                <a:lnTo>
                  <a:pt x="585" y="425"/>
                </a:lnTo>
                <a:lnTo>
                  <a:pt x="591" y="419"/>
                </a:lnTo>
                <a:lnTo>
                  <a:pt x="585" y="419"/>
                </a:lnTo>
                <a:lnTo>
                  <a:pt x="567" y="425"/>
                </a:lnTo>
                <a:lnTo>
                  <a:pt x="561" y="425"/>
                </a:lnTo>
                <a:lnTo>
                  <a:pt x="561" y="419"/>
                </a:lnTo>
                <a:lnTo>
                  <a:pt x="549" y="419"/>
                </a:lnTo>
                <a:lnTo>
                  <a:pt x="549" y="407"/>
                </a:lnTo>
                <a:lnTo>
                  <a:pt x="538" y="407"/>
                </a:lnTo>
                <a:lnTo>
                  <a:pt x="526" y="419"/>
                </a:lnTo>
                <a:lnTo>
                  <a:pt x="520" y="419"/>
                </a:lnTo>
                <a:lnTo>
                  <a:pt x="514" y="419"/>
                </a:lnTo>
                <a:lnTo>
                  <a:pt x="508" y="407"/>
                </a:lnTo>
                <a:lnTo>
                  <a:pt x="508" y="401"/>
                </a:lnTo>
                <a:lnTo>
                  <a:pt x="502" y="401"/>
                </a:lnTo>
                <a:lnTo>
                  <a:pt x="496" y="395"/>
                </a:lnTo>
                <a:lnTo>
                  <a:pt x="496" y="383"/>
                </a:lnTo>
                <a:lnTo>
                  <a:pt x="490" y="389"/>
                </a:lnTo>
                <a:lnTo>
                  <a:pt x="472" y="383"/>
                </a:lnTo>
                <a:lnTo>
                  <a:pt x="466" y="389"/>
                </a:lnTo>
                <a:lnTo>
                  <a:pt x="454" y="395"/>
                </a:lnTo>
                <a:lnTo>
                  <a:pt x="448" y="389"/>
                </a:lnTo>
                <a:lnTo>
                  <a:pt x="442" y="383"/>
                </a:lnTo>
                <a:lnTo>
                  <a:pt x="436" y="383"/>
                </a:lnTo>
                <a:lnTo>
                  <a:pt x="430" y="383"/>
                </a:lnTo>
                <a:lnTo>
                  <a:pt x="412" y="377"/>
                </a:lnTo>
                <a:lnTo>
                  <a:pt x="400" y="371"/>
                </a:lnTo>
                <a:lnTo>
                  <a:pt x="394" y="377"/>
                </a:lnTo>
                <a:lnTo>
                  <a:pt x="388" y="371"/>
                </a:lnTo>
                <a:lnTo>
                  <a:pt x="382" y="371"/>
                </a:lnTo>
                <a:lnTo>
                  <a:pt x="382" y="365"/>
                </a:lnTo>
                <a:lnTo>
                  <a:pt x="382" y="359"/>
                </a:lnTo>
                <a:lnTo>
                  <a:pt x="376" y="347"/>
                </a:lnTo>
                <a:lnTo>
                  <a:pt x="364" y="347"/>
                </a:lnTo>
                <a:lnTo>
                  <a:pt x="364" y="341"/>
                </a:lnTo>
                <a:lnTo>
                  <a:pt x="358" y="347"/>
                </a:lnTo>
                <a:lnTo>
                  <a:pt x="352" y="347"/>
                </a:lnTo>
                <a:lnTo>
                  <a:pt x="346" y="347"/>
                </a:lnTo>
                <a:lnTo>
                  <a:pt x="334" y="353"/>
                </a:lnTo>
                <a:lnTo>
                  <a:pt x="328" y="347"/>
                </a:lnTo>
                <a:lnTo>
                  <a:pt x="317" y="329"/>
                </a:lnTo>
                <a:lnTo>
                  <a:pt x="305" y="323"/>
                </a:lnTo>
                <a:lnTo>
                  <a:pt x="299" y="323"/>
                </a:lnTo>
                <a:lnTo>
                  <a:pt x="299" y="311"/>
                </a:lnTo>
                <a:lnTo>
                  <a:pt x="305" y="84"/>
                </a:lnTo>
                <a:lnTo>
                  <a:pt x="299" y="78"/>
                </a:lnTo>
                <a:lnTo>
                  <a:pt x="287" y="78"/>
                </a:lnTo>
                <a:lnTo>
                  <a:pt x="245" y="78"/>
                </a:lnTo>
                <a:lnTo>
                  <a:pt x="143" y="72"/>
                </a:lnTo>
                <a:lnTo>
                  <a:pt x="0" y="66"/>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8" name="Freeform 27"/>
          <p:cNvSpPr>
            <a:spLocks/>
          </p:cNvSpPr>
          <p:nvPr/>
        </p:nvSpPr>
        <p:spPr bwMode="auto">
          <a:xfrm>
            <a:off x="2739589" y="2731292"/>
            <a:ext cx="906165" cy="370955"/>
          </a:xfrm>
          <a:custGeom>
            <a:avLst/>
            <a:gdLst>
              <a:gd name="T0" fmla="*/ 6 w 872"/>
              <a:gd name="T1" fmla="*/ 0 h 443"/>
              <a:gd name="T2" fmla="*/ 263 w 872"/>
              <a:gd name="T3" fmla="*/ 12 h 443"/>
              <a:gd name="T4" fmla="*/ 723 w 872"/>
              <a:gd name="T5" fmla="*/ 18 h 443"/>
              <a:gd name="T6" fmla="*/ 848 w 872"/>
              <a:gd name="T7" fmla="*/ 78 h 443"/>
              <a:gd name="T8" fmla="*/ 872 w 872"/>
              <a:gd name="T9" fmla="*/ 221 h 443"/>
              <a:gd name="T10" fmla="*/ 848 w 872"/>
              <a:gd name="T11" fmla="*/ 443 h 443"/>
              <a:gd name="T12" fmla="*/ 836 w 872"/>
              <a:gd name="T13" fmla="*/ 431 h 443"/>
              <a:gd name="T14" fmla="*/ 800 w 872"/>
              <a:gd name="T15" fmla="*/ 407 h 443"/>
              <a:gd name="T16" fmla="*/ 788 w 872"/>
              <a:gd name="T17" fmla="*/ 419 h 443"/>
              <a:gd name="T18" fmla="*/ 770 w 872"/>
              <a:gd name="T19" fmla="*/ 419 h 443"/>
              <a:gd name="T20" fmla="*/ 759 w 872"/>
              <a:gd name="T21" fmla="*/ 407 h 443"/>
              <a:gd name="T22" fmla="*/ 735 w 872"/>
              <a:gd name="T23" fmla="*/ 419 h 443"/>
              <a:gd name="T24" fmla="*/ 723 w 872"/>
              <a:gd name="T25" fmla="*/ 419 h 443"/>
              <a:gd name="T26" fmla="*/ 705 w 872"/>
              <a:gd name="T27" fmla="*/ 425 h 443"/>
              <a:gd name="T28" fmla="*/ 687 w 872"/>
              <a:gd name="T29" fmla="*/ 431 h 443"/>
              <a:gd name="T30" fmla="*/ 675 w 872"/>
              <a:gd name="T31" fmla="*/ 437 h 443"/>
              <a:gd name="T32" fmla="*/ 657 w 872"/>
              <a:gd name="T33" fmla="*/ 425 h 443"/>
              <a:gd name="T34" fmla="*/ 645 w 872"/>
              <a:gd name="T35" fmla="*/ 419 h 443"/>
              <a:gd name="T36" fmla="*/ 627 w 872"/>
              <a:gd name="T37" fmla="*/ 419 h 443"/>
              <a:gd name="T38" fmla="*/ 615 w 872"/>
              <a:gd name="T39" fmla="*/ 407 h 443"/>
              <a:gd name="T40" fmla="*/ 609 w 872"/>
              <a:gd name="T41" fmla="*/ 419 h 443"/>
              <a:gd name="T42" fmla="*/ 597 w 872"/>
              <a:gd name="T43" fmla="*/ 437 h 443"/>
              <a:gd name="T44" fmla="*/ 591 w 872"/>
              <a:gd name="T45" fmla="*/ 437 h 443"/>
              <a:gd name="T46" fmla="*/ 591 w 872"/>
              <a:gd name="T47" fmla="*/ 419 h 443"/>
              <a:gd name="T48" fmla="*/ 567 w 872"/>
              <a:gd name="T49" fmla="*/ 425 h 443"/>
              <a:gd name="T50" fmla="*/ 561 w 872"/>
              <a:gd name="T51" fmla="*/ 419 h 443"/>
              <a:gd name="T52" fmla="*/ 549 w 872"/>
              <a:gd name="T53" fmla="*/ 407 h 443"/>
              <a:gd name="T54" fmla="*/ 526 w 872"/>
              <a:gd name="T55" fmla="*/ 419 h 443"/>
              <a:gd name="T56" fmla="*/ 514 w 872"/>
              <a:gd name="T57" fmla="*/ 419 h 443"/>
              <a:gd name="T58" fmla="*/ 508 w 872"/>
              <a:gd name="T59" fmla="*/ 401 h 443"/>
              <a:gd name="T60" fmla="*/ 496 w 872"/>
              <a:gd name="T61" fmla="*/ 395 h 443"/>
              <a:gd name="T62" fmla="*/ 490 w 872"/>
              <a:gd name="T63" fmla="*/ 389 h 443"/>
              <a:gd name="T64" fmla="*/ 466 w 872"/>
              <a:gd name="T65" fmla="*/ 389 h 443"/>
              <a:gd name="T66" fmla="*/ 448 w 872"/>
              <a:gd name="T67" fmla="*/ 389 h 443"/>
              <a:gd name="T68" fmla="*/ 436 w 872"/>
              <a:gd name="T69" fmla="*/ 383 h 443"/>
              <a:gd name="T70" fmla="*/ 412 w 872"/>
              <a:gd name="T71" fmla="*/ 377 h 443"/>
              <a:gd name="T72" fmla="*/ 394 w 872"/>
              <a:gd name="T73" fmla="*/ 377 h 443"/>
              <a:gd name="T74" fmla="*/ 382 w 872"/>
              <a:gd name="T75" fmla="*/ 371 h 443"/>
              <a:gd name="T76" fmla="*/ 382 w 872"/>
              <a:gd name="T77" fmla="*/ 359 h 443"/>
              <a:gd name="T78" fmla="*/ 364 w 872"/>
              <a:gd name="T79" fmla="*/ 347 h 443"/>
              <a:gd name="T80" fmla="*/ 358 w 872"/>
              <a:gd name="T81" fmla="*/ 347 h 443"/>
              <a:gd name="T82" fmla="*/ 346 w 872"/>
              <a:gd name="T83" fmla="*/ 347 h 443"/>
              <a:gd name="T84" fmla="*/ 328 w 872"/>
              <a:gd name="T85" fmla="*/ 347 h 443"/>
              <a:gd name="T86" fmla="*/ 305 w 872"/>
              <a:gd name="T87" fmla="*/ 323 h 443"/>
              <a:gd name="T88" fmla="*/ 299 w 872"/>
              <a:gd name="T89" fmla="*/ 311 h 443"/>
              <a:gd name="T90" fmla="*/ 299 w 872"/>
              <a:gd name="T91" fmla="*/ 78 h 443"/>
              <a:gd name="T92" fmla="*/ 245 w 872"/>
              <a:gd name="T93" fmla="*/ 78 h 443"/>
              <a:gd name="T94" fmla="*/ 0 w 872"/>
              <a:gd name="T95" fmla="*/ 6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443">
                <a:moveTo>
                  <a:pt x="0" y="66"/>
                </a:moveTo>
                <a:lnTo>
                  <a:pt x="6" y="0"/>
                </a:lnTo>
                <a:lnTo>
                  <a:pt x="107" y="6"/>
                </a:lnTo>
                <a:lnTo>
                  <a:pt x="263" y="12"/>
                </a:lnTo>
                <a:lnTo>
                  <a:pt x="496" y="18"/>
                </a:lnTo>
                <a:lnTo>
                  <a:pt x="723" y="18"/>
                </a:lnTo>
                <a:lnTo>
                  <a:pt x="848" y="18"/>
                </a:lnTo>
                <a:lnTo>
                  <a:pt x="848" y="78"/>
                </a:lnTo>
                <a:lnTo>
                  <a:pt x="866" y="186"/>
                </a:lnTo>
                <a:lnTo>
                  <a:pt x="872" y="221"/>
                </a:lnTo>
                <a:lnTo>
                  <a:pt x="872" y="443"/>
                </a:lnTo>
                <a:lnTo>
                  <a:pt x="848" y="443"/>
                </a:lnTo>
                <a:lnTo>
                  <a:pt x="842" y="437"/>
                </a:lnTo>
                <a:lnTo>
                  <a:pt x="836" y="431"/>
                </a:lnTo>
                <a:lnTo>
                  <a:pt x="818" y="419"/>
                </a:lnTo>
                <a:lnTo>
                  <a:pt x="800" y="407"/>
                </a:lnTo>
                <a:lnTo>
                  <a:pt x="794" y="407"/>
                </a:lnTo>
                <a:lnTo>
                  <a:pt x="788" y="419"/>
                </a:lnTo>
                <a:lnTo>
                  <a:pt x="782" y="419"/>
                </a:lnTo>
                <a:lnTo>
                  <a:pt x="770" y="419"/>
                </a:lnTo>
                <a:lnTo>
                  <a:pt x="770" y="419"/>
                </a:lnTo>
                <a:lnTo>
                  <a:pt x="759" y="407"/>
                </a:lnTo>
                <a:lnTo>
                  <a:pt x="741" y="419"/>
                </a:lnTo>
                <a:lnTo>
                  <a:pt x="735" y="419"/>
                </a:lnTo>
                <a:lnTo>
                  <a:pt x="729" y="419"/>
                </a:lnTo>
                <a:lnTo>
                  <a:pt x="723" y="419"/>
                </a:lnTo>
                <a:lnTo>
                  <a:pt x="711" y="425"/>
                </a:lnTo>
                <a:lnTo>
                  <a:pt x="705" y="425"/>
                </a:lnTo>
                <a:lnTo>
                  <a:pt x="693" y="431"/>
                </a:lnTo>
                <a:lnTo>
                  <a:pt x="687" y="431"/>
                </a:lnTo>
                <a:lnTo>
                  <a:pt x="681" y="443"/>
                </a:lnTo>
                <a:lnTo>
                  <a:pt x="675" y="437"/>
                </a:lnTo>
                <a:lnTo>
                  <a:pt x="663" y="431"/>
                </a:lnTo>
                <a:lnTo>
                  <a:pt x="657" y="425"/>
                </a:lnTo>
                <a:lnTo>
                  <a:pt x="651" y="419"/>
                </a:lnTo>
                <a:lnTo>
                  <a:pt x="645" y="419"/>
                </a:lnTo>
                <a:lnTo>
                  <a:pt x="633" y="425"/>
                </a:lnTo>
                <a:lnTo>
                  <a:pt x="627" y="419"/>
                </a:lnTo>
                <a:lnTo>
                  <a:pt x="621" y="413"/>
                </a:lnTo>
                <a:lnTo>
                  <a:pt x="615" y="407"/>
                </a:lnTo>
                <a:lnTo>
                  <a:pt x="609" y="413"/>
                </a:lnTo>
                <a:lnTo>
                  <a:pt x="609" y="419"/>
                </a:lnTo>
                <a:lnTo>
                  <a:pt x="603" y="419"/>
                </a:lnTo>
                <a:lnTo>
                  <a:pt x="597" y="437"/>
                </a:lnTo>
                <a:lnTo>
                  <a:pt x="591" y="437"/>
                </a:lnTo>
                <a:lnTo>
                  <a:pt x="591" y="437"/>
                </a:lnTo>
                <a:lnTo>
                  <a:pt x="585" y="425"/>
                </a:lnTo>
                <a:lnTo>
                  <a:pt x="591" y="419"/>
                </a:lnTo>
                <a:lnTo>
                  <a:pt x="585" y="419"/>
                </a:lnTo>
                <a:lnTo>
                  <a:pt x="567" y="425"/>
                </a:lnTo>
                <a:lnTo>
                  <a:pt x="561" y="425"/>
                </a:lnTo>
                <a:lnTo>
                  <a:pt x="561" y="419"/>
                </a:lnTo>
                <a:lnTo>
                  <a:pt x="549" y="419"/>
                </a:lnTo>
                <a:lnTo>
                  <a:pt x="549" y="407"/>
                </a:lnTo>
                <a:lnTo>
                  <a:pt x="538" y="407"/>
                </a:lnTo>
                <a:lnTo>
                  <a:pt x="526" y="419"/>
                </a:lnTo>
                <a:lnTo>
                  <a:pt x="520" y="419"/>
                </a:lnTo>
                <a:lnTo>
                  <a:pt x="514" y="419"/>
                </a:lnTo>
                <a:lnTo>
                  <a:pt x="508" y="407"/>
                </a:lnTo>
                <a:lnTo>
                  <a:pt x="508" y="401"/>
                </a:lnTo>
                <a:lnTo>
                  <a:pt x="502" y="401"/>
                </a:lnTo>
                <a:lnTo>
                  <a:pt x="496" y="395"/>
                </a:lnTo>
                <a:lnTo>
                  <a:pt x="496" y="383"/>
                </a:lnTo>
                <a:lnTo>
                  <a:pt x="490" y="389"/>
                </a:lnTo>
                <a:lnTo>
                  <a:pt x="472" y="383"/>
                </a:lnTo>
                <a:lnTo>
                  <a:pt x="466" y="389"/>
                </a:lnTo>
                <a:lnTo>
                  <a:pt x="454" y="395"/>
                </a:lnTo>
                <a:lnTo>
                  <a:pt x="448" y="389"/>
                </a:lnTo>
                <a:lnTo>
                  <a:pt x="442" y="383"/>
                </a:lnTo>
                <a:lnTo>
                  <a:pt x="436" y="383"/>
                </a:lnTo>
                <a:lnTo>
                  <a:pt x="430" y="383"/>
                </a:lnTo>
                <a:lnTo>
                  <a:pt x="412" y="377"/>
                </a:lnTo>
                <a:lnTo>
                  <a:pt x="400" y="371"/>
                </a:lnTo>
                <a:lnTo>
                  <a:pt x="394" y="377"/>
                </a:lnTo>
                <a:lnTo>
                  <a:pt x="388" y="371"/>
                </a:lnTo>
                <a:lnTo>
                  <a:pt x="382" y="371"/>
                </a:lnTo>
                <a:lnTo>
                  <a:pt x="382" y="365"/>
                </a:lnTo>
                <a:lnTo>
                  <a:pt x="382" y="359"/>
                </a:lnTo>
                <a:lnTo>
                  <a:pt x="376" y="347"/>
                </a:lnTo>
                <a:lnTo>
                  <a:pt x="364" y="347"/>
                </a:lnTo>
                <a:lnTo>
                  <a:pt x="364" y="341"/>
                </a:lnTo>
                <a:lnTo>
                  <a:pt x="358" y="347"/>
                </a:lnTo>
                <a:lnTo>
                  <a:pt x="352" y="347"/>
                </a:lnTo>
                <a:lnTo>
                  <a:pt x="346" y="347"/>
                </a:lnTo>
                <a:lnTo>
                  <a:pt x="334" y="353"/>
                </a:lnTo>
                <a:lnTo>
                  <a:pt x="328" y="347"/>
                </a:lnTo>
                <a:lnTo>
                  <a:pt x="317" y="329"/>
                </a:lnTo>
                <a:lnTo>
                  <a:pt x="305" y="323"/>
                </a:lnTo>
                <a:lnTo>
                  <a:pt x="299" y="323"/>
                </a:lnTo>
                <a:lnTo>
                  <a:pt x="299" y="311"/>
                </a:lnTo>
                <a:lnTo>
                  <a:pt x="305" y="84"/>
                </a:lnTo>
                <a:lnTo>
                  <a:pt x="299" y="78"/>
                </a:lnTo>
                <a:lnTo>
                  <a:pt x="287" y="78"/>
                </a:lnTo>
                <a:lnTo>
                  <a:pt x="245" y="78"/>
                </a:lnTo>
                <a:lnTo>
                  <a:pt x="143" y="72"/>
                </a:lnTo>
                <a:lnTo>
                  <a:pt x="0" y="66"/>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29" name="Freeform 28"/>
          <p:cNvSpPr>
            <a:spLocks/>
          </p:cNvSpPr>
          <p:nvPr/>
        </p:nvSpPr>
        <p:spPr bwMode="auto">
          <a:xfrm>
            <a:off x="2850781" y="2416440"/>
            <a:ext cx="770031" cy="329924"/>
          </a:xfrm>
          <a:custGeom>
            <a:avLst/>
            <a:gdLst>
              <a:gd name="T0" fmla="*/ 0 w 741"/>
              <a:gd name="T1" fmla="*/ 382 h 394"/>
              <a:gd name="T2" fmla="*/ 18 w 741"/>
              <a:gd name="T3" fmla="*/ 0 h 394"/>
              <a:gd name="T4" fmla="*/ 138 w 741"/>
              <a:gd name="T5" fmla="*/ 6 h 394"/>
              <a:gd name="T6" fmla="*/ 377 w 741"/>
              <a:gd name="T7" fmla="*/ 12 h 394"/>
              <a:gd name="T8" fmla="*/ 502 w 741"/>
              <a:gd name="T9" fmla="*/ 12 h 394"/>
              <a:gd name="T10" fmla="*/ 663 w 741"/>
              <a:gd name="T11" fmla="*/ 6 h 394"/>
              <a:gd name="T12" fmla="*/ 687 w 741"/>
              <a:gd name="T13" fmla="*/ 24 h 394"/>
              <a:gd name="T14" fmla="*/ 693 w 741"/>
              <a:gd name="T15" fmla="*/ 18 h 394"/>
              <a:gd name="T16" fmla="*/ 699 w 741"/>
              <a:gd name="T17" fmla="*/ 24 h 394"/>
              <a:gd name="T18" fmla="*/ 705 w 741"/>
              <a:gd name="T19" fmla="*/ 30 h 394"/>
              <a:gd name="T20" fmla="*/ 711 w 741"/>
              <a:gd name="T21" fmla="*/ 41 h 394"/>
              <a:gd name="T22" fmla="*/ 705 w 741"/>
              <a:gd name="T23" fmla="*/ 41 h 394"/>
              <a:gd name="T24" fmla="*/ 699 w 741"/>
              <a:gd name="T25" fmla="*/ 41 h 394"/>
              <a:gd name="T26" fmla="*/ 693 w 741"/>
              <a:gd name="T27" fmla="*/ 47 h 394"/>
              <a:gd name="T28" fmla="*/ 687 w 741"/>
              <a:gd name="T29" fmla="*/ 65 h 394"/>
              <a:gd name="T30" fmla="*/ 687 w 741"/>
              <a:gd name="T31" fmla="*/ 71 h 394"/>
              <a:gd name="T32" fmla="*/ 699 w 741"/>
              <a:gd name="T33" fmla="*/ 83 h 394"/>
              <a:gd name="T34" fmla="*/ 705 w 741"/>
              <a:gd name="T35" fmla="*/ 89 h 394"/>
              <a:gd name="T36" fmla="*/ 705 w 741"/>
              <a:gd name="T37" fmla="*/ 95 h 394"/>
              <a:gd name="T38" fmla="*/ 717 w 741"/>
              <a:gd name="T39" fmla="*/ 113 h 394"/>
              <a:gd name="T40" fmla="*/ 729 w 741"/>
              <a:gd name="T41" fmla="*/ 113 h 394"/>
              <a:gd name="T42" fmla="*/ 735 w 741"/>
              <a:gd name="T43" fmla="*/ 119 h 394"/>
              <a:gd name="T44" fmla="*/ 741 w 741"/>
              <a:gd name="T45" fmla="*/ 394 h 394"/>
              <a:gd name="T46" fmla="*/ 616 w 741"/>
              <a:gd name="T47" fmla="*/ 394 h 394"/>
              <a:gd name="T48" fmla="*/ 389 w 741"/>
              <a:gd name="T49" fmla="*/ 394 h 394"/>
              <a:gd name="T50" fmla="*/ 156 w 741"/>
              <a:gd name="T51" fmla="*/ 388 h 394"/>
              <a:gd name="T52" fmla="*/ 0 w 741"/>
              <a:gd name="T53" fmla="*/ 38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1" h="394">
                <a:moveTo>
                  <a:pt x="0" y="382"/>
                </a:moveTo>
                <a:lnTo>
                  <a:pt x="18" y="0"/>
                </a:lnTo>
                <a:lnTo>
                  <a:pt x="138" y="6"/>
                </a:lnTo>
                <a:lnTo>
                  <a:pt x="377" y="12"/>
                </a:lnTo>
                <a:lnTo>
                  <a:pt x="502" y="12"/>
                </a:lnTo>
                <a:lnTo>
                  <a:pt x="663" y="6"/>
                </a:lnTo>
                <a:lnTo>
                  <a:pt x="687" y="24"/>
                </a:lnTo>
                <a:lnTo>
                  <a:pt x="693" y="18"/>
                </a:lnTo>
                <a:lnTo>
                  <a:pt x="699" y="24"/>
                </a:lnTo>
                <a:lnTo>
                  <a:pt x="705" y="30"/>
                </a:lnTo>
                <a:lnTo>
                  <a:pt x="711" y="41"/>
                </a:lnTo>
                <a:lnTo>
                  <a:pt x="705" y="41"/>
                </a:lnTo>
                <a:lnTo>
                  <a:pt x="699" y="41"/>
                </a:lnTo>
                <a:lnTo>
                  <a:pt x="693" y="47"/>
                </a:lnTo>
                <a:lnTo>
                  <a:pt x="687" y="65"/>
                </a:lnTo>
                <a:lnTo>
                  <a:pt x="687" y="71"/>
                </a:lnTo>
                <a:lnTo>
                  <a:pt x="699" y="83"/>
                </a:lnTo>
                <a:lnTo>
                  <a:pt x="705" y="89"/>
                </a:lnTo>
                <a:lnTo>
                  <a:pt x="705" y="95"/>
                </a:lnTo>
                <a:lnTo>
                  <a:pt x="717" y="113"/>
                </a:lnTo>
                <a:lnTo>
                  <a:pt x="729" y="113"/>
                </a:lnTo>
                <a:lnTo>
                  <a:pt x="735" y="119"/>
                </a:lnTo>
                <a:lnTo>
                  <a:pt x="741" y="394"/>
                </a:lnTo>
                <a:lnTo>
                  <a:pt x="616" y="394"/>
                </a:lnTo>
                <a:lnTo>
                  <a:pt x="389" y="394"/>
                </a:lnTo>
                <a:lnTo>
                  <a:pt x="156" y="388"/>
                </a:lnTo>
                <a:lnTo>
                  <a:pt x="0" y="38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0" name="Freeform 29"/>
          <p:cNvSpPr>
            <a:spLocks/>
          </p:cNvSpPr>
          <p:nvPr/>
        </p:nvSpPr>
        <p:spPr bwMode="auto">
          <a:xfrm>
            <a:off x="5383261" y="3832432"/>
            <a:ext cx="0" cy="5024"/>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1" name="Freeform 30"/>
          <p:cNvSpPr>
            <a:spLocks/>
          </p:cNvSpPr>
          <p:nvPr/>
        </p:nvSpPr>
        <p:spPr bwMode="auto">
          <a:xfrm>
            <a:off x="5383261" y="3832432"/>
            <a:ext cx="0" cy="5024"/>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lnTo>
                  <a:pt x="0" y="0"/>
                </a:lnTo>
                <a:lnTo>
                  <a:pt x="0" y="6"/>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2" name="Freeform 31"/>
          <p:cNvSpPr>
            <a:spLocks/>
          </p:cNvSpPr>
          <p:nvPr/>
        </p:nvSpPr>
        <p:spPr bwMode="auto">
          <a:xfrm>
            <a:off x="5650330" y="2235569"/>
            <a:ext cx="6235" cy="20096"/>
          </a:xfrm>
          <a:custGeom>
            <a:avLst/>
            <a:gdLst>
              <a:gd name="T0" fmla="*/ 0 w 6"/>
              <a:gd name="T1" fmla="*/ 24 h 24"/>
              <a:gd name="T2" fmla="*/ 6 w 6"/>
              <a:gd name="T3" fmla="*/ 6 h 24"/>
              <a:gd name="T4" fmla="*/ 6 w 6"/>
              <a:gd name="T5" fmla="*/ 0 h 24"/>
              <a:gd name="T6" fmla="*/ 0 w 6"/>
              <a:gd name="T7" fmla="*/ 24 h 24"/>
            </a:gdLst>
            <a:ahLst/>
            <a:cxnLst>
              <a:cxn ang="0">
                <a:pos x="T0" y="T1"/>
              </a:cxn>
              <a:cxn ang="0">
                <a:pos x="T2" y="T3"/>
              </a:cxn>
              <a:cxn ang="0">
                <a:pos x="T4" y="T5"/>
              </a:cxn>
              <a:cxn ang="0">
                <a:pos x="T6" y="T7"/>
              </a:cxn>
            </a:cxnLst>
            <a:rect l="0" t="0" r="r" b="b"/>
            <a:pathLst>
              <a:path w="6" h="24">
                <a:moveTo>
                  <a:pt x="0" y="24"/>
                </a:moveTo>
                <a:lnTo>
                  <a:pt x="6" y="6"/>
                </a:lnTo>
                <a:lnTo>
                  <a:pt x="6" y="0"/>
                </a:lnTo>
                <a:lnTo>
                  <a:pt x="0" y="24"/>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3" name="Freeform 32"/>
          <p:cNvSpPr>
            <a:spLocks/>
          </p:cNvSpPr>
          <p:nvPr/>
        </p:nvSpPr>
        <p:spPr bwMode="auto">
          <a:xfrm>
            <a:off x="5650330" y="2235569"/>
            <a:ext cx="6235" cy="20096"/>
          </a:xfrm>
          <a:custGeom>
            <a:avLst/>
            <a:gdLst>
              <a:gd name="T0" fmla="*/ 0 w 6"/>
              <a:gd name="T1" fmla="*/ 24 h 24"/>
              <a:gd name="T2" fmla="*/ 6 w 6"/>
              <a:gd name="T3" fmla="*/ 6 h 24"/>
              <a:gd name="T4" fmla="*/ 6 w 6"/>
              <a:gd name="T5" fmla="*/ 0 h 24"/>
              <a:gd name="T6" fmla="*/ 0 w 6"/>
              <a:gd name="T7" fmla="*/ 24 h 24"/>
            </a:gdLst>
            <a:ahLst/>
            <a:cxnLst>
              <a:cxn ang="0">
                <a:pos x="T0" y="T1"/>
              </a:cxn>
              <a:cxn ang="0">
                <a:pos x="T2" y="T3"/>
              </a:cxn>
              <a:cxn ang="0">
                <a:pos x="T4" y="T5"/>
              </a:cxn>
              <a:cxn ang="0">
                <a:pos x="T6" y="T7"/>
              </a:cxn>
            </a:cxnLst>
            <a:rect l="0" t="0" r="r" b="b"/>
            <a:pathLst>
              <a:path w="6" h="24">
                <a:moveTo>
                  <a:pt x="0" y="24"/>
                </a:moveTo>
                <a:lnTo>
                  <a:pt x="6" y="6"/>
                </a:lnTo>
                <a:lnTo>
                  <a:pt x="6" y="0"/>
                </a:lnTo>
                <a:lnTo>
                  <a:pt x="0" y="24"/>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4" name="Freeform 33"/>
          <p:cNvSpPr>
            <a:spLocks/>
          </p:cNvSpPr>
          <p:nvPr/>
        </p:nvSpPr>
        <p:spPr bwMode="auto">
          <a:xfrm>
            <a:off x="3353744" y="1424995"/>
            <a:ext cx="682741" cy="625515"/>
          </a:xfrm>
          <a:custGeom>
            <a:avLst/>
            <a:gdLst>
              <a:gd name="T0" fmla="*/ 173 w 657"/>
              <a:gd name="T1" fmla="*/ 48 h 747"/>
              <a:gd name="T2" fmla="*/ 179 w 657"/>
              <a:gd name="T3" fmla="*/ 0 h 747"/>
              <a:gd name="T4" fmla="*/ 209 w 657"/>
              <a:gd name="T5" fmla="*/ 36 h 747"/>
              <a:gd name="T6" fmla="*/ 221 w 657"/>
              <a:gd name="T7" fmla="*/ 78 h 747"/>
              <a:gd name="T8" fmla="*/ 251 w 657"/>
              <a:gd name="T9" fmla="*/ 90 h 747"/>
              <a:gd name="T10" fmla="*/ 299 w 657"/>
              <a:gd name="T11" fmla="*/ 108 h 747"/>
              <a:gd name="T12" fmla="*/ 329 w 657"/>
              <a:gd name="T13" fmla="*/ 90 h 747"/>
              <a:gd name="T14" fmla="*/ 341 w 657"/>
              <a:gd name="T15" fmla="*/ 90 h 747"/>
              <a:gd name="T16" fmla="*/ 389 w 657"/>
              <a:gd name="T17" fmla="*/ 108 h 747"/>
              <a:gd name="T18" fmla="*/ 406 w 657"/>
              <a:gd name="T19" fmla="*/ 126 h 747"/>
              <a:gd name="T20" fmla="*/ 424 w 657"/>
              <a:gd name="T21" fmla="*/ 120 h 747"/>
              <a:gd name="T22" fmla="*/ 448 w 657"/>
              <a:gd name="T23" fmla="*/ 132 h 747"/>
              <a:gd name="T24" fmla="*/ 484 w 657"/>
              <a:gd name="T25" fmla="*/ 155 h 747"/>
              <a:gd name="T26" fmla="*/ 520 w 657"/>
              <a:gd name="T27" fmla="*/ 137 h 747"/>
              <a:gd name="T28" fmla="*/ 544 w 657"/>
              <a:gd name="T29" fmla="*/ 132 h 747"/>
              <a:gd name="T30" fmla="*/ 562 w 657"/>
              <a:gd name="T31" fmla="*/ 143 h 747"/>
              <a:gd name="T32" fmla="*/ 592 w 657"/>
              <a:gd name="T33" fmla="*/ 137 h 747"/>
              <a:gd name="T34" fmla="*/ 621 w 657"/>
              <a:gd name="T35" fmla="*/ 149 h 747"/>
              <a:gd name="T36" fmla="*/ 657 w 657"/>
              <a:gd name="T37" fmla="*/ 149 h 747"/>
              <a:gd name="T38" fmla="*/ 633 w 657"/>
              <a:gd name="T39" fmla="*/ 167 h 747"/>
              <a:gd name="T40" fmla="*/ 580 w 657"/>
              <a:gd name="T41" fmla="*/ 191 h 747"/>
              <a:gd name="T42" fmla="*/ 514 w 657"/>
              <a:gd name="T43" fmla="*/ 251 h 747"/>
              <a:gd name="T44" fmla="*/ 484 w 657"/>
              <a:gd name="T45" fmla="*/ 287 h 747"/>
              <a:gd name="T46" fmla="*/ 448 w 657"/>
              <a:gd name="T47" fmla="*/ 317 h 747"/>
              <a:gd name="T48" fmla="*/ 436 w 657"/>
              <a:gd name="T49" fmla="*/ 335 h 747"/>
              <a:gd name="T50" fmla="*/ 430 w 657"/>
              <a:gd name="T51" fmla="*/ 407 h 747"/>
              <a:gd name="T52" fmla="*/ 394 w 657"/>
              <a:gd name="T53" fmla="*/ 436 h 747"/>
              <a:gd name="T54" fmla="*/ 383 w 657"/>
              <a:gd name="T55" fmla="*/ 460 h 747"/>
              <a:gd name="T56" fmla="*/ 394 w 657"/>
              <a:gd name="T57" fmla="*/ 478 h 747"/>
              <a:gd name="T58" fmla="*/ 400 w 657"/>
              <a:gd name="T59" fmla="*/ 532 h 747"/>
              <a:gd name="T60" fmla="*/ 400 w 657"/>
              <a:gd name="T61" fmla="*/ 568 h 747"/>
              <a:gd name="T62" fmla="*/ 418 w 657"/>
              <a:gd name="T63" fmla="*/ 598 h 747"/>
              <a:gd name="T64" fmla="*/ 442 w 657"/>
              <a:gd name="T65" fmla="*/ 610 h 747"/>
              <a:gd name="T66" fmla="*/ 478 w 657"/>
              <a:gd name="T67" fmla="*/ 628 h 747"/>
              <a:gd name="T68" fmla="*/ 508 w 657"/>
              <a:gd name="T69" fmla="*/ 664 h 747"/>
              <a:gd name="T70" fmla="*/ 532 w 657"/>
              <a:gd name="T71" fmla="*/ 676 h 747"/>
              <a:gd name="T72" fmla="*/ 544 w 657"/>
              <a:gd name="T73" fmla="*/ 717 h 747"/>
              <a:gd name="T74" fmla="*/ 454 w 657"/>
              <a:gd name="T75" fmla="*/ 735 h 747"/>
              <a:gd name="T76" fmla="*/ 66 w 657"/>
              <a:gd name="T77" fmla="*/ 747 h 747"/>
              <a:gd name="T78" fmla="*/ 54 w 657"/>
              <a:gd name="T79" fmla="*/ 502 h 747"/>
              <a:gd name="T80" fmla="*/ 30 w 657"/>
              <a:gd name="T81" fmla="*/ 478 h 747"/>
              <a:gd name="T82" fmla="*/ 48 w 657"/>
              <a:gd name="T83" fmla="*/ 460 h 747"/>
              <a:gd name="T84" fmla="*/ 54 w 657"/>
              <a:gd name="T85" fmla="*/ 424 h 747"/>
              <a:gd name="T86" fmla="*/ 54 w 657"/>
              <a:gd name="T87" fmla="*/ 395 h 747"/>
              <a:gd name="T88" fmla="*/ 42 w 657"/>
              <a:gd name="T89" fmla="*/ 365 h 747"/>
              <a:gd name="T90" fmla="*/ 36 w 657"/>
              <a:gd name="T91" fmla="*/ 317 h 747"/>
              <a:gd name="T92" fmla="*/ 36 w 657"/>
              <a:gd name="T93" fmla="*/ 287 h 747"/>
              <a:gd name="T94" fmla="*/ 30 w 657"/>
              <a:gd name="T95" fmla="*/ 245 h 747"/>
              <a:gd name="T96" fmla="*/ 24 w 657"/>
              <a:gd name="T97" fmla="*/ 215 h 747"/>
              <a:gd name="T98" fmla="*/ 6 w 657"/>
              <a:gd name="T99" fmla="*/ 155 h 747"/>
              <a:gd name="T100" fmla="*/ 6 w 657"/>
              <a:gd name="T101" fmla="*/ 132 h 747"/>
              <a:gd name="T102" fmla="*/ 12 w 657"/>
              <a:gd name="T103" fmla="*/ 90 h 747"/>
              <a:gd name="T104" fmla="*/ 0 w 657"/>
              <a:gd name="T105" fmla="*/ 5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7" h="747">
                <a:moveTo>
                  <a:pt x="0" y="48"/>
                </a:moveTo>
                <a:lnTo>
                  <a:pt x="108" y="48"/>
                </a:lnTo>
                <a:lnTo>
                  <a:pt x="173" y="48"/>
                </a:lnTo>
                <a:lnTo>
                  <a:pt x="173" y="42"/>
                </a:lnTo>
                <a:lnTo>
                  <a:pt x="173" y="0"/>
                </a:lnTo>
                <a:lnTo>
                  <a:pt x="179" y="0"/>
                </a:lnTo>
                <a:lnTo>
                  <a:pt x="197" y="6"/>
                </a:lnTo>
                <a:lnTo>
                  <a:pt x="203" y="12"/>
                </a:lnTo>
                <a:lnTo>
                  <a:pt x="209" y="36"/>
                </a:lnTo>
                <a:lnTo>
                  <a:pt x="215" y="60"/>
                </a:lnTo>
                <a:lnTo>
                  <a:pt x="215" y="72"/>
                </a:lnTo>
                <a:lnTo>
                  <a:pt x="221" y="78"/>
                </a:lnTo>
                <a:lnTo>
                  <a:pt x="227" y="84"/>
                </a:lnTo>
                <a:lnTo>
                  <a:pt x="245" y="84"/>
                </a:lnTo>
                <a:lnTo>
                  <a:pt x="251" y="90"/>
                </a:lnTo>
                <a:lnTo>
                  <a:pt x="287" y="90"/>
                </a:lnTo>
                <a:lnTo>
                  <a:pt x="287" y="102"/>
                </a:lnTo>
                <a:lnTo>
                  <a:pt x="299" y="108"/>
                </a:lnTo>
                <a:lnTo>
                  <a:pt x="317" y="102"/>
                </a:lnTo>
                <a:lnTo>
                  <a:pt x="323" y="90"/>
                </a:lnTo>
                <a:lnTo>
                  <a:pt x="329" y="90"/>
                </a:lnTo>
                <a:lnTo>
                  <a:pt x="329" y="90"/>
                </a:lnTo>
                <a:lnTo>
                  <a:pt x="335" y="90"/>
                </a:lnTo>
                <a:lnTo>
                  <a:pt x="341" y="90"/>
                </a:lnTo>
                <a:lnTo>
                  <a:pt x="359" y="90"/>
                </a:lnTo>
                <a:lnTo>
                  <a:pt x="394" y="102"/>
                </a:lnTo>
                <a:lnTo>
                  <a:pt x="389" y="108"/>
                </a:lnTo>
                <a:lnTo>
                  <a:pt x="400" y="108"/>
                </a:lnTo>
                <a:lnTo>
                  <a:pt x="406" y="120"/>
                </a:lnTo>
                <a:lnTo>
                  <a:pt x="406" y="126"/>
                </a:lnTo>
                <a:lnTo>
                  <a:pt x="412" y="132"/>
                </a:lnTo>
                <a:lnTo>
                  <a:pt x="418" y="132"/>
                </a:lnTo>
                <a:lnTo>
                  <a:pt x="424" y="120"/>
                </a:lnTo>
                <a:lnTo>
                  <a:pt x="436" y="120"/>
                </a:lnTo>
                <a:lnTo>
                  <a:pt x="442" y="120"/>
                </a:lnTo>
                <a:lnTo>
                  <a:pt x="448" y="132"/>
                </a:lnTo>
                <a:lnTo>
                  <a:pt x="472" y="137"/>
                </a:lnTo>
                <a:lnTo>
                  <a:pt x="472" y="149"/>
                </a:lnTo>
                <a:lnTo>
                  <a:pt x="484" y="155"/>
                </a:lnTo>
                <a:lnTo>
                  <a:pt x="496" y="155"/>
                </a:lnTo>
                <a:lnTo>
                  <a:pt x="514" y="149"/>
                </a:lnTo>
                <a:lnTo>
                  <a:pt x="520" y="137"/>
                </a:lnTo>
                <a:lnTo>
                  <a:pt x="538" y="132"/>
                </a:lnTo>
                <a:lnTo>
                  <a:pt x="544" y="126"/>
                </a:lnTo>
                <a:lnTo>
                  <a:pt x="544" y="132"/>
                </a:lnTo>
                <a:lnTo>
                  <a:pt x="550" y="137"/>
                </a:lnTo>
                <a:lnTo>
                  <a:pt x="550" y="143"/>
                </a:lnTo>
                <a:lnTo>
                  <a:pt x="562" y="143"/>
                </a:lnTo>
                <a:lnTo>
                  <a:pt x="568" y="143"/>
                </a:lnTo>
                <a:lnTo>
                  <a:pt x="586" y="143"/>
                </a:lnTo>
                <a:lnTo>
                  <a:pt x="592" y="137"/>
                </a:lnTo>
                <a:lnTo>
                  <a:pt x="609" y="137"/>
                </a:lnTo>
                <a:lnTo>
                  <a:pt x="621" y="149"/>
                </a:lnTo>
                <a:lnTo>
                  <a:pt x="621" y="149"/>
                </a:lnTo>
                <a:lnTo>
                  <a:pt x="627" y="155"/>
                </a:lnTo>
                <a:lnTo>
                  <a:pt x="633" y="149"/>
                </a:lnTo>
                <a:lnTo>
                  <a:pt x="657" y="149"/>
                </a:lnTo>
                <a:lnTo>
                  <a:pt x="645" y="155"/>
                </a:lnTo>
                <a:lnTo>
                  <a:pt x="639" y="161"/>
                </a:lnTo>
                <a:lnTo>
                  <a:pt x="633" y="167"/>
                </a:lnTo>
                <a:lnTo>
                  <a:pt x="604" y="179"/>
                </a:lnTo>
                <a:lnTo>
                  <a:pt x="598" y="185"/>
                </a:lnTo>
                <a:lnTo>
                  <a:pt x="580" y="191"/>
                </a:lnTo>
                <a:lnTo>
                  <a:pt x="556" y="203"/>
                </a:lnTo>
                <a:lnTo>
                  <a:pt x="526" y="233"/>
                </a:lnTo>
                <a:lnTo>
                  <a:pt x="514" y="251"/>
                </a:lnTo>
                <a:lnTo>
                  <a:pt x="496" y="275"/>
                </a:lnTo>
                <a:lnTo>
                  <a:pt x="484" y="281"/>
                </a:lnTo>
                <a:lnTo>
                  <a:pt x="484" y="287"/>
                </a:lnTo>
                <a:lnTo>
                  <a:pt x="472" y="293"/>
                </a:lnTo>
                <a:lnTo>
                  <a:pt x="448" y="311"/>
                </a:lnTo>
                <a:lnTo>
                  <a:pt x="448" y="317"/>
                </a:lnTo>
                <a:lnTo>
                  <a:pt x="442" y="323"/>
                </a:lnTo>
                <a:lnTo>
                  <a:pt x="442" y="323"/>
                </a:lnTo>
                <a:lnTo>
                  <a:pt x="436" y="335"/>
                </a:lnTo>
                <a:lnTo>
                  <a:pt x="430" y="335"/>
                </a:lnTo>
                <a:lnTo>
                  <a:pt x="436" y="401"/>
                </a:lnTo>
                <a:lnTo>
                  <a:pt x="430" y="407"/>
                </a:lnTo>
                <a:lnTo>
                  <a:pt x="430" y="412"/>
                </a:lnTo>
                <a:lnTo>
                  <a:pt x="412" y="424"/>
                </a:lnTo>
                <a:lnTo>
                  <a:pt x="394" y="436"/>
                </a:lnTo>
                <a:lnTo>
                  <a:pt x="394" y="442"/>
                </a:lnTo>
                <a:lnTo>
                  <a:pt x="389" y="448"/>
                </a:lnTo>
                <a:lnTo>
                  <a:pt x="383" y="460"/>
                </a:lnTo>
                <a:lnTo>
                  <a:pt x="383" y="466"/>
                </a:lnTo>
                <a:lnTo>
                  <a:pt x="389" y="472"/>
                </a:lnTo>
                <a:lnTo>
                  <a:pt x="394" y="478"/>
                </a:lnTo>
                <a:lnTo>
                  <a:pt x="406" y="490"/>
                </a:lnTo>
                <a:lnTo>
                  <a:pt x="400" y="514"/>
                </a:lnTo>
                <a:lnTo>
                  <a:pt x="400" y="532"/>
                </a:lnTo>
                <a:lnTo>
                  <a:pt x="394" y="538"/>
                </a:lnTo>
                <a:lnTo>
                  <a:pt x="400" y="556"/>
                </a:lnTo>
                <a:lnTo>
                  <a:pt x="400" y="568"/>
                </a:lnTo>
                <a:lnTo>
                  <a:pt x="394" y="580"/>
                </a:lnTo>
                <a:lnTo>
                  <a:pt x="406" y="586"/>
                </a:lnTo>
                <a:lnTo>
                  <a:pt x="418" y="598"/>
                </a:lnTo>
                <a:lnTo>
                  <a:pt x="424" y="598"/>
                </a:lnTo>
                <a:lnTo>
                  <a:pt x="436" y="604"/>
                </a:lnTo>
                <a:lnTo>
                  <a:pt x="442" y="610"/>
                </a:lnTo>
                <a:lnTo>
                  <a:pt x="454" y="616"/>
                </a:lnTo>
                <a:lnTo>
                  <a:pt x="466" y="616"/>
                </a:lnTo>
                <a:lnTo>
                  <a:pt x="478" y="628"/>
                </a:lnTo>
                <a:lnTo>
                  <a:pt x="484" y="646"/>
                </a:lnTo>
                <a:lnTo>
                  <a:pt x="502" y="658"/>
                </a:lnTo>
                <a:lnTo>
                  <a:pt x="508" y="664"/>
                </a:lnTo>
                <a:lnTo>
                  <a:pt x="520" y="664"/>
                </a:lnTo>
                <a:lnTo>
                  <a:pt x="526" y="670"/>
                </a:lnTo>
                <a:lnTo>
                  <a:pt x="532" y="676"/>
                </a:lnTo>
                <a:lnTo>
                  <a:pt x="544" y="687"/>
                </a:lnTo>
                <a:lnTo>
                  <a:pt x="544" y="711"/>
                </a:lnTo>
                <a:lnTo>
                  <a:pt x="544" y="717"/>
                </a:lnTo>
                <a:lnTo>
                  <a:pt x="544" y="723"/>
                </a:lnTo>
                <a:lnTo>
                  <a:pt x="550" y="729"/>
                </a:lnTo>
                <a:lnTo>
                  <a:pt x="454" y="735"/>
                </a:lnTo>
                <a:lnTo>
                  <a:pt x="323" y="741"/>
                </a:lnTo>
                <a:lnTo>
                  <a:pt x="162" y="747"/>
                </a:lnTo>
                <a:lnTo>
                  <a:pt x="66" y="747"/>
                </a:lnTo>
                <a:lnTo>
                  <a:pt x="66" y="514"/>
                </a:lnTo>
                <a:lnTo>
                  <a:pt x="60" y="508"/>
                </a:lnTo>
                <a:lnTo>
                  <a:pt x="54" y="502"/>
                </a:lnTo>
                <a:lnTo>
                  <a:pt x="48" y="502"/>
                </a:lnTo>
                <a:lnTo>
                  <a:pt x="36" y="484"/>
                </a:lnTo>
                <a:lnTo>
                  <a:pt x="30" y="478"/>
                </a:lnTo>
                <a:lnTo>
                  <a:pt x="30" y="472"/>
                </a:lnTo>
                <a:lnTo>
                  <a:pt x="42" y="466"/>
                </a:lnTo>
                <a:lnTo>
                  <a:pt x="48" y="460"/>
                </a:lnTo>
                <a:lnTo>
                  <a:pt x="54" y="454"/>
                </a:lnTo>
                <a:lnTo>
                  <a:pt x="60" y="436"/>
                </a:lnTo>
                <a:lnTo>
                  <a:pt x="54" y="424"/>
                </a:lnTo>
                <a:lnTo>
                  <a:pt x="54" y="418"/>
                </a:lnTo>
                <a:lnTo>
                  <a:pt x="54" y="401"/>
                </a:lnTo>
                <a:lnTo>
                  <a:pt x="54" y="395"/>
                </a:lnTo>
                <a:lnTo>
                  <a:pt x="54" y="389"/>
                </a:lnTo>
                <a:lnTo>
                  <a:pt x="42" y="371"/>
                </a:lnTo>
                <a:lnTo>
                  <a:pt x="42" y="365"/>
                </a:lnTo>
                <a:lnTo>
                  <a:pt x="42" y="359"/>
                </a:lnTo>
                <a:lnTo>
                  <a:pt x="36" y="347"/>
                </a:lnTo>
                <a:lnTo>
                  <a:pt x="36" y="317"/>
                </a:lnTo>
                <a:lnTo>
                  <a:pt x="36" y="311"/>
                </a:lnTo>
                <a:lnTo>
                  <a:pt x="36" y="299"/>
                </a:lnTo>
                <a:lnTo>
                  <a:pt x="36" y="287"/>
                </a:lnTo>
                <a:lnTo>
                  <a:pt x="30" y="269"/>
                </a:lnTo>
                <a:lnTo>
                  <a:pt x="30" y="257"/>
                </a:lnTo>
                <a:lnTo>
                  <a:pt x="30" y="245"/>
                </a:lnTo>
                <a:lnTo>
                  <a:pt x="30" y="239"/>
                </a:lnTo>
                <a:lnTo>
                  <a:pt x="30" y="233"/>
                </a:lnTo>
                <a:lnTo>
                  <a:pt x="24" y="215"/>
                </a:lnTo>
                <a:lnTo>
                  <a:pt x="18" y="191"/>
                </a:lnTo>
                <a:lnTo>
                  <a:pt x="18" y="185"/>
                </a:lnTo>
                <a:lnTo>
                  <a:pt x="6" y="155"/>
                </a:lnTo>
                <a:lnTo>
                  <a:pt x="6" y="149"/>
                </a:lnTo>
                <a:lnTo>
                  <a:pt x="6" y="132"/>
                </a:lnTo>
                <a:lnTo>
                  <a:pt x="6" y="132"/>
                </a:lnTo>
                <a:lnTo>
                  <a:pt x="6" y="120"/>
                </a:lnTo>
                <a:lnTo>
                  <a:pt x="6" y="108"/>
                </a:lnTo>
                <a:lnTo>
                  <a:pt x="12" y="90"/>
                </a:lnTo>
                <a:lnTo>
                  <a:pt x="6" y="84"/>
                </a:lnTo>
                <a:lnTo>
                  <a:pt x="0" y="60"/>
                </a:lnTo>
                <a:lnTo>
                  <a:pt x="0" y="54"/>
                </a:lnTo>
                <a:lnTo>
                  <a:pt x="0" y="54"/>
                </a:lnTo>
                <a:lnTo>
                  <a:pt x="0" y="4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5" name="Freeform 34"/>
          <p:cNvSpPr>
            <a:spLocks/>
          </p:cNvSpPr>
          <p:nvPr/>
        </p:nvSpPr>
        <p:spPr bwMode="auto">
          <a:xfrm>
            <a:off x="3409859" y="2035437"/>
            <a:ext cx="632861" cy="335785"/>
          </a:xfrm>
          <a:custGeom>
            <a:avLst/>
            <a:gdLst>
              <a:gd name="T0" fmla="*/ 6 w 609"/>
              <a:gd name="T1" fmla="*/ 126 h 401"/>
              <a:gd name="T2" fmla="*/ 0 w 609"/>
              <a:gd name="T3" fmla="*/ 108 h 401"/>
              <a:gd name="T4" fmla="*/ 6 w 609"/>
              <a:gd name="T5" fmla="*/ 102 h 401"/>
              <a:gd name="T6" fmla="*/ 12 w 609"/>
              <a:gd name="T7" fmla="*/ 78 h 401"/>
              <a:gd name="T8" fmla="*/ 12 w 609"/>
              <a:gd name="T9" fmla="*/ 60 h 401"/>
              <a:gd name="T10" fmla="*/ 0 w 609"/>
              <a:gd name="T11" fmla="*/ 42 h 401"/>
              <a:gd name="T12" fmla="*/ 6 w 609"/>
              <a:gd name="T13" fmla="*/ 36 h 401"/>
              <a:gd name="T14" fmla="*/ 0 w 609"/>
              <a:gd name="T15" fmla="*/ 18 h 401"/>
              <a:gd name="T16" fmla="*/ 108 w 609"/>
              <a:gd name="T17" fmla="*/ 18 h 401"/>
              <a:gd name="T18" fmla="*/ 400 w 609"/>
              <a:gd name="T19" fmla="*/ 6 h 401"/>
              <a:gd name="T20" fmla="*/ 496 w 609"/>
              <a:gd name="T21" fmla="*/ 6 h 401"/>
              <a:gd name="T22" fmla="*/ 502 w 609"/>
              <a:gd name="T23" fmla="*/ 18 h 401"/>
              <a:gd name="T24" fmla="*/ 508 w 609"/>
              <a:gd name="T25" fmla="*/ 30 h 401"/>
              <a:gd name="T26" fmla="*/ 508 w 609"/>
              <a:gd name="T27" fmla="*/ 60 h 401"/>
              <a:gd name="T28" fmla="*/ 514 w 609"/>
              <a:gd name="T29" fmla="*/ 78 h 401"/>
              <a:gd name="T30" fmla="*/ 520 w 609"/>
              <a:gd name="T31" fmla="*/ 96 h 401"/>
              <a:gd name="T32" fmla="*/ 550 w 609"/>
              <a:gd name="T33" fmla="*/ 108 h 401"/>
              <a:gd name="T34" fmla="*/ 555 w 609"/>
              <a:gd name="T35" fmla="*/ 126 h 401"/>
              <a:gd name="T36" fmla="*/ 579 w 609"/>
              <a:gd name="T37" fmla="*/ 144 h 401"/>
              <a:gd name="T38" fmla="*/ 585 w 609"/>
              <a:gd name="T39" fmla="*/ 162 h 401"/>
              <a:gd name="T40" fmla="*/ 603 w 609"/>
              <a:gd name="T41" fmla="*/ 174 h 401"/>
              <a:gd name="T42" fmla="*/ 603 w 609"/>
              <a:gd name="T43" fmla="*/ 210 h 401"/>
              <a:gd name="T44" fmla="*/ 591 w 609"/>
              <a:gd name="T45" fmla="*/ 239 h 401"/>
              <a:gd name="T46" fmla="*/ 567 w 609"/>
              <a:gd name="T47" fmla="*/ 251 h 401"/>
              <a:gd name="T48" fmla="*/ 532 w 609"/>
              <a:gd name="T49" fmla="*/ 263 h 401"/>
              <a:gd name="T50" fmla="*/ 526 w 609"/>
              <a:gd name="T51" fmla="*/ 287 h 401"/>
              <a:gd name="T52" fmla="*/ 538 w 609"/>
              <a:gd name="T53" fmla="*/ 323 h 401"/>
              <a:gd name="T54" fmla="*/ 526 w 609"/>
              <a:gd name="T55" fmla="*/ 347 h 401"/>
              <a:gd name="T56" fmla="*/ 526 w 609"/>
              <a:gd name="T57" fmla="*/ 359 h 401"/>
              <a:gd name="T58" fmla="*/ 496 w 609"/>
              <a:gd name="T59" fmla="*/ 377 h 401"/>
              <a:gd name="T60" fmla="*/ 502 w 609"/>
              <a:gd name="T61" fmla="*/ 395 h 401"/>
              <a:gd name="T62" fmla="*/ 496 w 609"/>
              <a:gd name="T63" fmla="*/ 401 h 401"/>
              <a:gd name="T64" fmla="*/ 472 w 609"/>
              <a:gd name="T65" fmla="*/ 377 h 401"/>
              <a:gd name="T66" fmla="*/ 406 w 609"/>
              <a:gd name="T67" fmla="*/ 377 h 401"/>
              <a:gd name="T68" fmla="*/ 191 w 609"/>
              <a:gd name="T69" fmla="*/ 389 h 401"/>
              <a:gd name="T70" fmla="*/ 78 w 609"/>
              <a:gd name="T71" fmla="*/ 377 h 401"/>
              <a:gd name="T72" fmla="*/ 78 w 609"/>
              <a:gd name="T73" fmla="*/ 347 h 401"/>
              <a:gd name="T74" fmla="*/ 72 w 609"/>
              <a:gd name="T75" fmla="*/ 323 h 401"/>
              <a:gd name="T76" fmla="*/ 66 w 609"/>
              <a:gd name="T77" fmla="*/ 305 h 401"/>
              <a:gd name="T78" fmla="*/ 66 w 609"/>
              <a:gd name="T79" fmla="*/ 287 h 401"/>
              <a:gd name="T80" fmla="*/ 60 w 609"/>
              <a:gd name="T81" fmla="*/ 275 h 401"/>
              <a:gd name="T82" fmla="*/ 48 w 609"/>
              <a:gd name="T83" fmla="*/ 263 h 401"/>
              <a:gd name="T84" fmla="*/ 48 w 609"/>
              <a:gd name="T85" fmla="*/ 257 h 401"/>
              <a:gd name="T86" fmla="*/ 54 w 609"/>
              <a:gd name="T87" fmla="*/ 239 h 401"/>
              <a:gd name="T88" fmla="*/ 42 w 609"/>
              <a:gd name="T89" fmla="*/ 222 h 401"/>
              <a:gd name="T90" fmla="*/ 36 w 609"/>
              <a:gd name="T91" fmla="*/ 198 h 401"/>
              <a:gd name="T92" fmla="*/ 24 w 609"/>
              <a:gd name="T93" fmla="*/ 186 h 401"/>
              <a:gd name="T94" fmla="*/ 24 w 609"/>
              <a:gd name="T95" fmla="*/ 168 h 401"/>
              <a:gd name="T96" fmla="*/ 18 w 609"/>
              <a:gd name="T97" fmla="*/ 156 h 401"/>
              <a:gd name="T98" fmla="*/ 12 w 609"/>
              <a:gd name="T9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9" h="401">
                <a:moveTo>
                  <a:pt x="12" y="144"/>
                </a:moveTo>
                <a:lnTo>
                  <a:pt x="6" y="126"/>
                </a:lnTo>
                <a:lnTo>
                  <a:pt x="0" y="120"/>
                </a:lnTo>
                <a:lnTo>
                  <a:pt x="0" y="108"/>
                </a:lnTo>
                <a:lnTo>
                  <a:pt x="0" y="102"/>
                </a:lnTo>
                <a:lnTo>
                  <a:pt x="6" y="102"/>
                </a:lnTo>
                <a:lnTo>
                  <a:pt x="12" y="84"/>
                </a:lnTo>
                <a:lnTo>
                  <a:pt x="12" y="78"/>
                </a:lnTo>
                <a:lnTo>
                  <a:pt x="12" y="66"/>
                </a:lnTo>
                <a:lnTo>
                  <a:pt x="12" y="60"/>
                </a:lnTo>
                <a:lnTo>
                  <a:pt x="6" y="54"/>
                </a:lnTo>
                <a:lnTo>
                  <a:pt x="0" y="42"/>
                </a:lnTo>
                <a:lnTo>
                  <a:pt x="6" y="42"/>
                </a:lnTo>
                <a:lnTo>
                  <a:pt x="6" y="36"/>
                </a:lnTo>
                <a:lnTo>
                  <a:pt x="0" y="24"/>
                </a:lnTo>
                <a:lnTo>
                  <a:pt x="0" y="18"/>
                </a:lnTo>
                <a:lnTo>
                  <a:pt x="12" y="18"/>
                </a:lnTo>
                <a:lnTo>
                  <a:pt x="108" y="18"/>
                </a:lnTo>
                <a:lnTo>
                  <a:pt x="269" y="12"/>
                </a:lnTo>
                <a:lnTo>
                  <a:pt x="400" y="6"/>
                </a:lnTo>
                <a:lnTo>
                  <a:pt x="496" y="0"/>
                </a:lnTo>
                <a:lnTo>
                  <a:pt x="496" y="6"/>
                </a:lnTo>
                <a:lnTo>
                  <a:pt x="496" y="12"/>
                </a:lnTo>
                <a:lnTo>
                  <a:pt x="502" y="18"/>
                </a:lnTo>
                <a:lnTo>
                  <a:pt x="508" y="24"/>
                </a:lnTo>
                <a:lnTo>
                  <a:pt x="508" y="30"/>
                </a:lnTo>
                <a:lnTo>
                  <a:pt x="502" y="48"/>
                </a:lnTo>
                <a:lnTo>
                  <a:pt x="508" y="60"/>
                </a:lnTo>
                <a:lnTo>
                  <a:pt x="508" y="72"/>
                </a:lnTo>
                <a:lnTo>
                  <a:pt x="514" y="78"/>
                </a:lnTo>
                <a:lnTo>
                  <a:pt x="514" y="90"/>
                </a:lnTo>
                <a:lnTo>
                  <a:pt x="520" y="96"/>
                </a:lnTo>
                <a:lnTo>
                  <a:pt x="526" y="102"/>
                </a:lnTo>
                <a:lnTo>
                  <a:pt x="550" y="108"/>
                </a:lnTo>
                <a:lnTo>
                  <a:pt x="555" y="126"/>
                </a:lnTo>
                <a:lnTo>
                  <a:pt x="555" y="126"/>
                </a:lnTo>
                <a:lnTo>
                  <a:pt x="561" y="132"/>
                </a:lnTo>
                <a:lnTo>
                  <a:pt x="579" y="144"/>
                </a:lnTo>
                <a:lnTo>
                  <a:pt x="579" y="156"/>
                </a:lnTo>
                <a:lnTo>
                  <a:pt x="585" y="162"/>
                </a:lnTo>
                <a:lnTo>
                  <a:pt x="597" y="168"/>
                </a:lnTo>
                <a:lnTo>
                  <a:pt x="603" y="174"/>
                </a:lnTo>
                <a:lnTo>
                  <a:pt x="609" y="180"/>
                </a:lnTo>
                <a:lnTo>
                  <a:pt x="603" y="210"/>
                </a:lnTo>
                <a:lnTo>
                  <a:pt x="591" y="222"/>
                </a:lnTo>
                <a:lnTo>
                  <a:pt x="591" y="239"/>
                </a:lnTo>
                <a:lnTo>
                  <a:pt x="585" y="245"/>
                </a:lnTo>
                <a:lnTo>
                  <a:pt x="567" y="251"/>
                </a:lnTo>
                <a:lnTo>
                  <a:pt x="561" y="257"/>
                </a:lnTo>
                <a:lnTo>
                  <a:pt x="532" y="263"/>
                </a:lnTo>
                <a:lnTo>
                  <a:pt x="526" y="275"/>
                </a:lnTo>
                <a:lnTo>
                  <a:pt x="526" y="287"/>
                </a:lnTo>
                <a:lnTo>
                  <a:pt x="538" y="305"/>
                </a:lnTo>
                <a:lnTo>
                  <a:pt x="538" y="323"/>
                </a:lnTo>
                <a:lnTo>
                  <a:pt x="526" y="341"/>
                </a:lnTo>
                <a:lnTo>
                  <a:pt x="526" y="347"/>
                </a:lnTo>
                <a:lnTo>
                  <a:pt x="526" y="353"/>
                </a:lnTo>
                <a:lnTo>
                  <a:pt x="526" y="359"/>
                </a:lnTo>
                <a:lnTo>
                  <a:pt x="508" y="371"/>
                </a:lnTo>
                <a:lnTo>
                  <a:pt x="496" y="377"/>
                </a:lnTo>
                <a:lnTo>
                  <a:pt x="502" y="389"/>
                </a:lnTo>
                <a:lnTo>
                  <a:pt x="502" y="395"/>
                </a:lnTo>
                <a:lnTo>
                  <a:pt x="496" y="401"/>
                </a:lnTo>
                <a:lnTo>
                  <a:pt x="496" y="401"/>
                </a:lnTo>
                <a:lnTo>
                  <a:pt x="490" y="389"/>
                </a:lnTo>
                <a:lnTo>
                  <a:pt x="472" y="377"/>
                </a:lnTo>
                <a:lnTo>
                  <a:pt x="466" y="371"/>
                </a:lnTo>
                <a:lnTo>
                  <a:pt x="406" y="377"/>
                </a:lnTo>
                <a:lnTo>
                  <a:pt x="257" y="383"/>
                </a:lnTo>
                <a:lnTo>
                  <a:pt x="191" y="389"/>
                </a:lnTo>
                <a:lnTo>
                  <a:pt x="84" y="389"/>
                </a:lnTo>
                <a:lnTo>
                  <a:pt x="78" y="377"/>
                </a:lnTo>
                <a:lnTo>
                  <a:pt x="72" y="371"/>
                </a:lnTo>
                <a:lnTo>
                  <a:pt x="78" y="347"/>
                </a:lnTo>
                <a:lnTo>
                  <a:pt x="72" y="329"/>
                </a:lnTo>
                <a:lnTo>
                  <a:pt x="72" y="323"/>
                </a:lnTo>
                <a:lnTo>
                  <a:pt x="72" y="311"/>
                </a:lnTo>
                <a:lnTo>
                  <a:pt x="66" y="305"/>
                </a:lnTo>
                <a:lnTo>
                  <a:pt x="72" y="293"/>
                </a:lnTo>
                <a:lnTo>
                  <a:pt x="66" y="287"/>
                </a:lnTo>
                <a:lnTo>
                  <a:pt x="66" y="275"/>
                </a:lnTo>
                <a:lnTo>
                  <a:pt x="60" y="275"/>
                </a:lnTo>
                <a:lnTo>
                  <a:pt x="60" y="263"/>
                </a:lnTo>
                <a:lnTo>
                  <a:pt x="48" y="263"/>
                </a:lnTo>
                <a:lnTo>
                  <a:pt x="54" y="263"/>
                </a:lnTo>
                <a:lnTo>
                  <a:pt x="48" y="257"/>
                </a:lnTo>
                <a:lnTo>
                  <a:pt x="48" y="245"/>
                </a:lnTo>
                <a:lnTo>
                  <a:pt x="54" y="239"/>
                </a:lnTo>
                <a:lnTo>
                  <a:pt x="48" y="233"/>
                </a:lnTo>
                <a:lnTo>
                  <a:pt x="42" y="222"/>
                </a:lnTo>
                <a:lnTo>
                  <a:pt x="42" y="216"/>
                </a:lnTo>
                <a:lnTo>
                  <a:pt x="36" y="198"/>
                </a:lnTo>
                <a:lnTo>
                  <a:pt x="30" y="192"/>
                </a:lnTo>
                <a:lnTo>
                  <a:pt x="24" y="186"/>
                </a:lnTo>
                <a:lnTo>
                  <a:pt x="24" y="174"/>
                </a:lnTo>
                <a:lnTo>
                  <a:pt x="24" y="168"/>
                </a:lnTo>
                <a:lnTo>
                  <a:pt x="18" y="162"/>
                </a:lnTo>
                <a:lnTo>
                  <a:pt x="18" y="156"/>
                </a:lnTo>
                <a:lnTo>
                  <a:pt x="18" y="144"/>
                </a:lnTo>
                <a:lnTo>
                  <a:pt x="12" y="144"/>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6" name="Freeform 35"/>
          <p:cNvSpPr>
            <a:spLocks/>
          </p:cNvSpPr>
          <p:nvPr/>
        </p:nvSpPr>
        <p:spPr bwMode="auto">
          <a:xfrm>
            <a:off x="3620815" y="2781533"/>
            <a:ext cx="527903" cy="390214"/>
          </a:xfrm>
          <a:custGeom>
            <a:avLst/>
            <a:gdLst>
              <a:gd name="T0" fmla="*/ 102 w 508"/>
              <a:gd name="T1" fmla="*/ 18 h 466"/>
              <a:gd name="T2" fmla="*/ 448 w 508"/>
              <a:gd name="T3" fmla="*/ 0 h 466"/>
              <a:gd name="T4" fmla="*/ 460 w 508"/>
              <a:gd name="T5" fmla="*/ 12 h 466"/>
              <a:gd name="T6" fmla="*/ 466 w 508"/>
              <a:gd name="T7" fmla="*/ 30 h 466"/>
              <a:gd name="T8" fmla="*/ 448 w 508"/>
              <a:gd name="T9" fmla="*/ 42 h 466"/>
              <a:gd name="T10" fmla="*/ 436 w 508"/>
              <a:gd name="T11" fmla="*/ 54 h 466"/>
              <a:gd name="T12" fmla="*/ 502 w 508"/>
              <a:gd name="T13" fmla="*/ 60 h 466"/>
              <a:gd name="T14" fmla="*/ 508 w 508"/>
              <a:gd name="T15" fmla="*/ 72 h 466"/>
              <a:gd name="T16" fmla="*/ 502 w 508"/>
              <a:gd name="T17" fmla="*/ 84 h 466"/>
              <a:gd name="T18" fmla="*/ 484 w 508"/>
              <a:gd name="T19" fmla="*/ 96 h 466"/>
              <a:gd name="T20" fmla="*/ 484 w 508"/>
              <a:gd name="T21" fmla="*/ 102 h 466"/>
              <a:gd name="T22" fmla="*/ 484 w 508"/>
              <a:gd name="T23" fmla="*/ 114 h 466"/>
              <a:gd name="T24" fmla="*/ 472 w 508"/>
              <a:gd name="T25" fmla="*/ 120 h 466"/>
              <a:gd name="T26" fmla="*/ 472 w 508"/>
              <a:gd name="T27" fmla="*/ 138 h 466"/>
              <a:gd name="T28" fmla="*/ 466 w 508"/>
              <a:gd name="T29" fmla="*/ 132 h 466"/>
              <a:gd name="T30" fmla="*/ 472 w 508"/>
              <a:gd name="T31" fmla="*/ 138 h 466"/>
              <a:gd name="T32" fmla="*/ 472 w 508"/>
              <a:gd name="T33" fmla="*/ 173 h 466"/>
              <a:gd name="T34" fmla="*/ 466 w 508"/>
              <a:gd name="T35" fmla="*/ 173 h 466"/>
              <a:gd name="T36" fmla="*/ 454 w 508"/>
              <a:gd name="T37" fmla="*/ 191 h 466"/>
              <a:gd name="T38" fmla="*/ 454 w 508"/>
              <a:gd name="T39" fmla="*/ 191 h 466"/>
              <a:gd name="T40" fmla="*/ 448 w 508"/>
              <a:gd name="T41" fmla="*/ 209 h 466"/>
              <a:gd name="T42" fmla="*/ 436 w 508"/>
              <a:gd name="T43" fmla="*/ 209 h 466"/>
              <a:gd name="T44" fmla="*/ 430 w 508"/>
              <a:gd name="T45" fmla="*/ 227 h 466"/>
              <a:gd name="T46" fmla="*/ 430 w 508"/>
              <a:gd name="T47" fmla="*/ 227 h 466"/>
              <a:gd name="T48" fmla="*/ 430 w 508"/>
              <a:gd name="T49" fmla="*/ 239 h 466"/>
              <a:gd name="T50" fmla="*/ 424 w 508"/>
              <a:gd name="T51" fmla="*/ 245 h 466"/>
              <a:gd name="T52" fmla="*/ 424 w 508"/>
              <a:gd name="T53" fmla="*/ 257 h 466"/>
              <a:gd name="T54" fmla="*/ 424 w 508"/>
              <a:gd name="T55" fmla="*/ 269 h 466"/>
              <a:gd name="T56" fmla="*/ 412 w 508"/>
              <a:gd name="T57" fmla="*/ 275 h 466"/>
              <a:gd name="T58" fmla="*/ 400 w 508"/>
              <a:gd name="T59" fmla="*/ 287 h 466"/>
              <a:gd name="T60" fmla="*/ 394 w 508"/>
              <a:gd name="T61" fmla="*/ 293 h 466"/>
              <a:gd name="T62" fmla="*/ 394 w 508"/>
              <a:gd name="T63" fmla="*/ 299 h 466"/>
              <a:gd name="T64" fmla="*/ 400 w 508"/>
              <a:gd name="T65" fmla="*/ 317 h 466"/>
              <a:gd name="T66" fmla="*/ 382 w 508"/>
              <a:gd name="T67" fmla="*/ 329 h 466"/>
              <a:gd name="T68" fmla="*/ 382 w 508"/>
              <a:gd name="T69" fmla="*/ 347 h 466"/>
              <a:gd name="T70" fmla="*/ 376 w 508"/>
              <a:gd name="T71" fmla="*/ 353 h 466"/>
              <a:gd name="T72" fmla="*/ 382 w 508"/>
              <a:gd name="T73" fmla="*/ 359 h 466"/>
              <a:gd name="T74" fmla="*/ 370 w 508"/>
              <a:gd name="T75" fmla="*/ 359 h 466"/>
              <a:gd name="T76" fmla="*/ 370 w 508"/>
              <a:gd name="T77" fmla="*/ 371 h 466"/>
              <a:gd name="T78" fmla="*/ 370 w 508"/>
              <a:gd name="T79" fmla="*/ 383 h 466"/>
              <a:gd name="T80" fmla="*/ 376 w 508"/>
              <a:gd name="T81" fmla="*/ 389 h 466"/>
              <a:gd name="T82" fmla="*/ 370 w 508"/>
              <a:gd name="T83" fmla="*/ 401 h 466"/>
              <a:gd name="T84" fmla="*/ 382 w 508"/>
              <a:gd name="T85" fmla="*/ 401 h 466"/>
              <a:gd name="T86" fmla="*/ 382 w 508"/>
              <a:gd name="T87" fmla="*/ 419 h 466"/>
              <a:gd name="T88" fmla="*/ 382 w 508"/>
              <a:gd name="T89" fmla="*/ 430 h 466"/>
              <a:gd name="T90" fmla="*/ 376 w 508"/>
              <a:gd name="T91" fmla="*/ 430 h 466"/>
              <a:gd name="T92" fmla="*/ 376 w 508"/>
              <a:gd name="T93" fmla="*/ 448 h 466"/>
              <a:gd name="T94" fmla="*/ 72 w 508"/>
              <a:gd name="T95" fmla="*/ 466 h 466"/>
              <a:gd name="T96" fmla="*/ 48 w 508"/>
              <a:gd name="T97" fmla="*/ 389 h 466"/>
              <a:gd name="T98" fmla="*/ 30 w 508"/>
              <a:gd name="T99" fmla="*/ 389 h 466"/>
              <a:gd name="T100" fmla="*/ 24 w 508"/>
              <a:gd name="T101" fmla="*/ 383 h 466"/>
              <a:gd name="T102" fmla="*/ 18 w 508"/>
              <a:gd name="T103" fmla="*/ 12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8" h="466">
                <a:moveTo>
                  <a:pt x="0" y="18"/>
                </a:moveTo>
                <a:lnTo>
                  <a:pt x="102" y="18"/>
                </a:lnTo>
                <a:lnTo>
                  <a:pt x="263" y="12"/>
                </a:lnTo>
                <a:lnTo>
                  <a:pt x="448" y="0"/>
                </a:lnTo>
                <a:lnTo>
                  <a:pt x="454" y="0"/>
                </a:lnTo>
                <a:lnTo>
                  <a:pt x="460" y="12"/>
                </a:lnTo>
                <a:lnTo>
                  <a:pt x="466" y="18"/>
                </a:lnTo>
                <a:lnTo>
                  <a:pt x="466" y="30"/>
                </a:lnTo>
                <a:lnTo>
                  <a:pt x="460" y="36"/>
                </a:lnTo>
                <a:lnTo>
                  <a:pt x="448" y="42"/>
                </a:lnTo>
                <a:lnTo>
                  <a:pt x="442" y="48"/>
                </a:lnTo>
                <a:lnTo>
                  <a:pt x="436" y="54"/>
                </a:lnTo>
                <a:lnTo>
                  <a:pt x="442" y="66"/>
                </a:lnTo>
                <a:lnTo>
                  <a:pt x="502" y="60"/>
                </a:lnTo>
                <a:lnTo>
                  <a:pt x="502" y="66"/>
                </a:lnTo>
                <a:lnTo>
                  <a:pt x="508" y="72"/>
                </a:lnTo>
                <a:lnTo>
                  <a:pt x="496" y="72"/>
                </a:lnTo>
                <a:lnTo>
                  <a:pt x="502" y="84"/>
                </a:lnTo>
                <a:lnTo>
                  <a:pt x="496" y="90"/>
                </a:lnTo>
                <a:lnTo>
                  <a:pt x="484" y="96"/>
                </a:lnTo>
                <a:lnTo>
                  <a:pt x="484" y="96"/>
                </a:lnTo>
                <a:lnTo>
                  <a:pt x="484" y="102"/>
                </a:lnTo>
                <a:lnTo>
                  <a:pt x="490" y="108"/>
                </a:lnTo>
                <a:lnTo>
                  <a:pt x="484" y="114"/>
                </a:lnTo>
                <a:lnTo>
                  <a:pt x="478" y="120"/>
                </a:lnTo>
                <a:lnTo>
                  <a:pt x="472" y="120"/>
                </a:lnTo>
                <a:lnTo>
                  <a:pt x="478" y="126"/>
                </a:lnTo>
                <a:lnTo>
                  <a:pt x="472" y="138"/>
                </a:lnTo>
                <a:lnTo>
                  <a:pt x="472" y="132"/>
                </a:lnTo>
                <a:lnTo>
                  <a:pt x="466" y="132"/>
                </a:lnTo>
                <a:lnTo>
                  <a:pt x="460" y="144"/>
                </a:lnTo>
                <a:lnTo>
                  <a:pt x="472" y="138"/>
                </a:lnTo>
                <a:lnTo>
                  <a:pt x="466" y="149"/>
                </a:lnTo>
                <a:lnTo>
                  <a:pt x="472" y="173"/>
                </a:lnTo>
                <a:lnTo>
                  <a:pt x="472" y="173"/>
                </a:lnTo>
                <a:lnTo>
                  <a:pt x="466" y="173"/>
                </a:lnTo>
                <a:lnTo>
                  <a:pt x="460" y="185"/>
                </a:lnTo>
                <a:lnTo>
                  <a:pt x="454" y="191"/>
                </a:lnTo>
                <a:lnTo>
                  <a:pt x="448" y="191"/>
                </a:lnTo>
                <a:lnTo>
                  <a:pt x="454" y="191"/>
                </a:lnTo>
                <a:lnTo>
                  <a:pt x="454" y="203"/>
                </a:lnTo>
                <a:lnTo>
                  <a:pt x="448" y="209"/>
                </a:lnTo>
                <a:lnTo>
                  <a:pt x="436" y="215"/>
                </a:lnTo>
                <a:lnTo>
                  <a:pt x="436" y="209"/>
                </a:lnTo>
                <a:lnTo>
                  <a:pt x="436" y="227"/>
                </a:lnTo>
                <a:lnTo>
                  <a:pt x="430" y="227"/>
                </a:lnTo>
                <a:lnTo>
                  <a:pt x="430" y="215"/>
                </a:lnTo>
                <a:lnTo>
                  <a:pt x="430" y="227"/>
                </a:lnTo>
                <a:lnTo>
                  <a:pt x="436" y="233"/>
                </a:lnTo>
                <a:lnTo>
                  <a:pt x="430" y="239"/>
                </a:lnTo>
                <a:lnTo>
                  <a:pt x="424" y="233"/>
                </a:lnTo>
                <a:lnTo>
                  <a:pt x="424" y="245"/>
                </a:lnTo>
                <a:lnTo>
                  <a:pt x="430" y="245"/>
                </a:lnTo>
                <a:lnTo>
                  <a:pt x="424" y="257"/>
                </a:lnTo>
                <a:lnTo>
                  <a:pt x="430" y="263"/>
                </a:lnTo>
                <a:lnTo>
                  <a:pt x="424" y="269"/>
                </a:lnTo>
                <a:lnTo>
                  <a:pt x="418" y="275"/>
                </a:lnTo>
                <a:lnTo>
                  <a:pt x="412" y="275"/>
                </a:lnTo>
                <a:lnTo>
                  <a:pt x="412" y="281"/>
                </a:lnTo>
                <a:lnTo>
                  <a:pt x="400" y="287"/>
                </a:lnTo>
                <a:lnTo>
                  <a:pt x="400" y="293"/>
                </a:lnTo>
                <a:lnTo>
                  <a:pt x="394" y="293"/>
                </a:lnTo>
                <a:lnTo>
                  <a:pt x="400" y="299"/>
                </a:lnTo>
                <a:lnTo>
                  <a:pt x="394" y="299"/>
                </a:lnTo>
                <a:lnTo>
                  <a:pt x="394" y="311"/>
                </a:lnTo>
                <a:lnTo>
                  <a:pt x="400" y="317"/>
                </a:lnTo>
                <a:lnTo>
                  <a:pt x="376" y="323"/>
                </a:lnTo>
                <a:lnTo>
                  <a:pt x="382" y="329"/>
                </a:lnTo>
                <a:lnTo>
                  <a:pt x="382" y="341"/>
                </a:lnTo>
                <a:lnTo>
                  <a:pt x="382" y="347"/>
                </a:lnTo>
                <a:lnTo>
                  <a:pt x="382" y="353"/>
                </a:lnTo>
                <a:lnTo>
                  <a:pt x="376" y="353"/>
                </a:lnTo>
                <a:lnTo>
                  <a:pt x="376" y="359"/>
                </a:lnTo>
                <a:lnTo>
                  <a:pt x="382" y="359"/>
                </a:lnTo>
                <a:lnTo>
                  <a:pt x="376" y="365"/>
                </a:lnTo>
                <a:lnTo>
                  <a:pt x="370" y="359"/>
                </a:lnTo>
                <a:lnTo>
                  <a:pt x="364" y="365"/>
                </a:lnTo>
                <a:lnTo>
                  <a:pt x="370" y="371"/>
                </a:lnTo>
                <a:lnTo>
                  <a:pt x="364" y="377"/>
                </a:lnTo>
                <a:lnTo>
                  <a:pt x="370" y="383"/>
                </a:lnTo>
                <a:lnTo>
                  <a:pt x="364" y="395"/>
                </a:lnTo>
                <a:lnTo>
                  <a:pt x="376" y="389"/>
                </a:lnTo>
                <a:lnTo>
                  <a:pt x="376" y="395"/>
                </a:lnTo>
                <a:lnTo>
                  <a:pt x="370" y="401"/>
                </a:lnTo>
                <a:lnTo>
                  <a:pt x="376" y="401"/>
                </a:lnTo>
                <a:lnTo>
                  <a:pt x="382" y="401"/>
                </a:lnTo>
                <a:lnTo>
                  <a:pt x="376" y="407"/>
                </a:lnTo>
                <a:lnTo>
                  <a:pt x="382" y="419"/>
                </a:lnTo>
                <a:lnTo>
                  <a:pt x="382" y="419"/>
                </a:lnTo>
                <a:lnTo>
                  <a:pt x="382" y="430"/>
                </a:lnTo>
                <a:lnTo>
                  <a:pt x="382" y="430"/>
                </a:lnTo>
                <a:lnTo>
                  <a:pt x="376" y="430"/>
                </a:lnTo>
                <a:lnTo>
                  <a:pt x="376" y="442"/>
                </a:lnTo>
                <a:lnTo>
                  <a:pt x="376" y="448"/>
                </a:lnTo>
                <a:lnTo>
                  <a:pt x="203" y="460"/>
                </a:lnTo>
                <a:lnTo>
                  <a:pt x="72" y="466"/>
                </a:lnTo>
                <a:lnTo>
                  <a:pt x="72" y="395"/>
                </a:lnTo>
                <a:lnTo>
                  <a:pt x="48" y="389"/>
                </a:lnTo>
                <a:lnTo>
                  <a:pt x="36" y="395"/>
                </a:lnTo>
                <a:lnTo>
                  <a:pt x="30" y="389"/>
                </a:lnTo>
                <a:lnTo>
                  <a:pt x="30" y="389"/>
                </a:lnTo>
                <a:lnTo>
                  <a:pt x="24" y="383"/>
                </a:lnTo>
                <a:lnTo>
                  <a:pt x="24" y="161"/>
                </a:lnTo>
                <a:lnTo>
                  <a:pt x="18" y="126"/>
                </a:lnTo>
                <a:lnTo>
                  <a:pt x="0" y="1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dirty="0"/>
          </a:p>
        </p:txBody>
      </p:sp>
      <p:sp>
        <p:nvSpPr>
          <p:cNvPr id="37" name="Freeform 36"/>
          <p:cNvSpPr>
            <a:spLocks/>
          </p:cNvSpPr>
          <p:nvPr/>
        </p:nvSpPr>
        <p:spPr bwMode="auto">
          <a:xfrm>
            <a:off x="3695634" y="3156676"/>
            <a:ext cx="595449" cy="426221"/>
          </a:xfrm>
          <a:custGeom>
            <a:avLst/>
            <a:gdLst>
              <a:gd name="T0" fmla="*/ 298 w 573"/>
              <a:gd name="T1" fmla="*/ 12 h 509"/>
              <a:gd name="T2" fmla="*/ 310 w 573"/>
              <a:gd name="T3" fmla="*/ 36 h 509"/>
              <a:gd name="T4" fmla="*/ 316 w 573"/>
              <a:gd name="T5" fmla="*/ 60 h 509"/>
              <a:gd name="T6" fmla="*/ 328 w 573"/>
              <a:gd name="T7" fmla="*/ 78 h 509"/>
              <a:gd name="T8" fmla="*/ 334 w 573"/>
              <a:gd name="T9" fmla="*/ 90 h 509"/>
              <a:gd name="T10" fmla="*/ 328 w 573"/>
              <a:gd name="T11" fmla="*/ 108 h 509"/>
              <a:gd name="T12" fmla="*/ 322 w 573"/>
              <a:gd name="T13" fmla="*/ 126 h 509"/>
              <a:gd name="T14" fmla="*/ 292 w 573"/>
              <a:gd name="T15" fmla="*/ 174 h 509"/>
              <a:gd name="T16" fmla="*/ 280 w 573"/>
              <a:gd name="T17" fmla="*/ 198 h 509"/>
              <a:gd name="T18" fmla="*/ 269 w 573"/>
              <a:gd name="T19" fmla="*/ 228 h 509"/>
              <a:gd name="T20" fmla="*/ 376 w 573"/>
              <a:gd name="T21" fmla="*/ 257 h 509"/>
              <a:gd name="T22" fmla="*/ 466 w 573"/>
              <a:gd name="T23" fmla="*/ 287 h 509"/>
              <a:gd name="T24" fmla="*/ 496 w 573"/>
              <a:gd name="T25" fmla="*/ 329 h 509"/>
              <a:gd name="T26" fmla="*/ 501 w 573"/>
              <a:gd name="T27" fmla="*/ 353 h 509"/>
              <a:gd name="T28" fmla="*/ 478 w 573"/>
              <a:gd name="T29" fmla="*/ 347 h 509"/>
              <a:gd name="T30" fmla="*/ 436 w 573"/>
              <a:gd name="T31" fmla="*/ 329 h 509"/>
              <a:gd name="T32" fmla="*/ 418 w 573"/>
              <a:gd name="T33" fmla="*/ 371 h 509"/>
              <a:gd name="T34" fmla="*/ 478 w 573"/>
              <a:gd name="T35" fmla="*/ 359 h 509"/>
              <a:gd name="T36" fmla="*/ 490 w 573"/>
              <a:gd name="T37" fmla="*/ 365 h 509"/>
              <a:gd name="T38" fmla="*/ 496 w 573"/>
              <a:gd name="T39" fmla="*/ 389 h 509"/>
              <a:gd name="T40" fmla="*/ 519 w 573"/>
              <a:gd name="T41" fmla="*/ 371 h 509"/>
              <a:gd name="T42" fmla="*/ 525 w 573"/>
              <a:gd name="T43" fmla="*/ 401 h 509"/>
              <a:gd name="T44" fmla="*/ 507 w 573"/>
              <a:gd name="T45" fmla="*/ 419 h 509"/>
              <a:gd name="T46" fmla="*/ 507 w 573"/>
              <a:gd name="T47" fmla="*/ 437 h 509"/>
              <a:gd name="T48" fmla="*/ 555 w 573"/>
              <a:gd name="T49" fmla="*/ 455 h 509"/>
              <a:gd name="T50" fmla="*/ 567 w 573"/>
              <a:gd name="T51" fmla="*/ 479 h 509"/>
              <a:gd name="T52" fmla="*/ 543 w 573"/>
              <a:gd name="T53" fmla="*/ 491 h 509"/>
              <a:gd name="T54" fmla="*/ 537 w 573"/>
              <a:gd name="T55" fmla="*/ 473 h 509"/>
              <a:gd name="T56" fmla="*/ 513 w 573"/>
              <a:gd name="T57" fmla="*/ 473 h 509"/>
              <a:gd name="T58" fmla="*/ 490 w 573"/>
              <a:gd name="T59" fmla="*/ 455 h 509"/>
              <a:gd name="T60" fmla="*/ 442 w 573"/>
              <a:gd name="T61" fmla="*/ 437 h 509"/>
              <a:gd name="T62" fmla="*/ 460 w 573"/>
              <a:gd name="T63" fmla="*/ 479 h 509"/>
              <a:gd name="T64" fmla="*/ 436 w 573"/>
              <a:gd name="T65" fmla="*/ 473 h 509"/>
              <a:gd name="T66" fmla="*/ 406 w 573"/>
              <a:gd name="T67" fmla="*/ 473 h 509"/>
              <a:gd name="T68" fmla="*/ 382 w 573"/>
              <a:gd name="T69" fmla="*/ 491 h 509"/>
              <a:gd name="T70" fmla="*/ 340 w 573"/>
              <a:gd name="T71" fmla="*/ 485 h 509"/>
              <a:gd name="T72" fmla="*/ 322 w 573"/>
              <a:gd name="T73" fmla="*/ 443 h 509"/>
              <a:gd name="T74" fmla="*/ 316 w 573"/>
              <a:gd name="T75" fmla="*/ 449 h 509"/>
              <a:gd name="T76" fmla="*/ 280 w 573"/>
              <a:gd name="T77" fmla="*/ 419 h 509"/>
              <a:gd name="T78" fmla="*/ 239 w 573"/>
              <a:gd name="T79" fmla="*/ 419 h 509"/>
              <a:gd name="T80" fmla="*/ 233 w 573"/>
              <a:gd name="T81" fmla="*/ 443 h 509"/>
              <a:gd name="T82" fmla="*/ 149 w 573"/>
              <a:gd name="T83" fmla="*/ 443 h 509"/>
              <a:gd name="T84" fmla="*/ 89 w 573"/>
              <a:gd name="T85" fmla="*/ 419 h 509"/>
              <a:gd name="T86" fmla="*/ 89 w 573"/>
              <a:gd name="T87" fmla="*/ 389 h 509"/>
              <a:gd name="T88" fmla="*/ 48 w 573"/>
              <a:gd name="T89" fmla="*/ 431 h 509"/>
              <a:gd name="T90" fmla="*/ 42 w 573"/>
              <a:gd name="T91" fmla="*/ 407 h 509"/>
              <a:gd name="T92" fmla="*/ 54 w 573"/>
              <a:gd name="T93" fmla="*/ 383 h 509"/>
              <a:gd name="T94" fmla="*/ 54 w 573"/>
              <a:gd name="T95" fmla="*/ 317 h 509"/>
              <a:gd name="T96" fmla="*/ 65 w 573"/>
              <a:gd name="T97" fmla="*/ 275 h 509"/>
              <a:gd name="T98" fmla="*/ 60 w 573"/>
              <a:gd name="T99" fmla="*/ 246 h 509"/>
              <a:gd name="T100" fmla="*/ 36 w 573"/>
              <a:gd name="T101" fmla="*/ 204 h 509"/>
              <a:gd name="T102" fmla="*/ 6 w 573"/>
              <a:gd name="T103" fmla="*/ 14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3" h="509">
                <a:moveTo>
                  <a:pt x="0" y="18"/>
                </a:moveTo>
                <a:lnTo>
                  <a:pt x="131" y="12"/>
                </a:lnTo>
                <a:lnTo>
                  <a:pt x="304" y="0"/>
                </a:lnTo>
                <a:lnTo>
                  <a:pt x="304" y="6"/>
                </a:lnTo>
                <a:lnTo>
                  <a:pt x="298" y="12"/>
                </a:lnTo>
                <a:lnTo>
                  <a:pt x="310" y="6"/>
                </a:lnTo>
                <a:lnTo>
                  <a:pt x="316" y="12"/>
                </a:lnTo>
                <a:lnTo>
                  <a:pt x="316" y="18"/>
                </a:lnTo>
                <a:lnTo>
                  <a:pt x="310" y="24"/>
                </a:lnTo>
                <a:lnTo>
                  <a:pt x="310" y="36"/>
                </a:lnTo>
                <a:lnTo>
                  <a:pt x="316" y="36"/>
                </a:lnTo>
                <a:lnTo>
                  <a:pt x="310" y="48"/>
                </a:lnTo>
                <a:lnTo>
                  <a:pt x="310" y="54"/>
                </a:lnTo>
                <a:lnTo>
                  <a:pt x="328" y="54"/>
                </a:lnTo>
                <a:lnTo>
                  <a:pt x="316" y="60"/>
                </a:lnTo>
                <a:lnTo>
                  <a:pt x="322" y="66"/>
                </a:lnTo>
                <a:lnTo>
                  <a:pt x="316" y="66"/>
                </a:lnTo>
                <a:lnTo>
                  <a:pt x="316" y="66"/>
                </a:lnTo>
                <a:lnTo>
                  <a:pt x="322" y="72"/>
                </a:lnTo>
                <a:lnTo>
                  <a:pt x="328" y="78"/>
                </a:lnTo>
                <a:lnTo>
                  <a:pt x="328" y="84"/>
                </a:lnTo>
                <a:lnTo>
                  <a:pt x="340" y="90"/>
                </a:lnTo>
                <a:lnTo>
                  <a:pt x="340" y="90"/>
                </a:lnTo>
                <a:lnTo>
                  <a:pt x="340" y="90"/>
                </a:lnTo>
                <a:lnTo>
                  <a:pt x="334" y="90"/>
                </a:lnTo>
                <a:lnTo>
                  <a:pt x="328" y="102"/>
                </a:lnTo>
                <a:lnTo>
                  <a:pt x="316" y="102"/>
                </a:lnTo>
                <a:lnTo>
                  <a:pt x="310" y="108"/>
                </a:lnTo>
                <a:lnTo>
                  <a:pt x="322" y="114"/>
                </a:lnTo>
                <a:lnTo>
                  <a:pt x="328" y="108"/>
                </a:lnTo>
                <a:lnTo>
                  <a:pt x="322" y="120"/>
                </a:lnTo>
                <a:lnTo>
                  <a:pt x="322" y="120"/>
                </a:lnTo>
                <a:lnTo>
                  <a:pt x="316" y="126"/>
                </a:lnTo>
                <a:lnTo>
                  <a:pt x="322" y="126"/>
                </a:lnTo>
                <a:lnTo>
                  <a:pt x="322" y="126"/>
                </a:lnTo>
                <a:lnTo>
                  <a:pt x="304" y="150"/>
                </a:lnTo>
                <a:lnTo>
                  <a:pt x="298" y="150"/>
                </a:lnTo>
                <a:lnTo>
                  <a:pt x="292" y="162"/>
                </a:lnTo>
                <a:lnTo>
                  <a:pt x="298" y="162"/>
                </a:lnTo>
                <a:lnTo>
                  <a:pt x="292" y="174"/>
                </a:lnTo>
                <a:lnTo>
                  <a:pt x="292" y="180"/>
                </a:lnTo>
                <a:lnTo>
                  <a:pt x="280" y="186"/>
                </a:lnTo>
                <a:lnTo>
                  <a:pt x="292" y="186"/>
                </a:lnTo>
                <a:lnTo>
                  <a:pt x="286" y="186"/>
                </a:lnTo>
                <a:lnTo>
                  <a:pt x="280" y="198"/>
                </a:lnTo>
                <a:lnTo>
                  <a:pt x="286" y="210"/>
                </a:lnTo>
                <a:lnTo>
                  <a:pt x="275" y="210"/>
                </a:lnTo>
                <a:lnTo>
                  <a:pt x="280" y="222"/>
                </a:lnTo>
                <a:lnTo>
                  <a:pt x="280" y="228"/>
                </a:lnTo>
                <a:lnTo>
                  <a:pt x="269" y="228"/>
                </a:lnTo>
                <a:lnTo>
                  <a:pt x="275" y="240"/>
                </a:lnTo>
                <a:lnTo>
                  <a:pt x="269" y="246"/>
                </a:lnTo>
                <a:lnTo>
                  <a:pt x="275" y="251"/>
                </a:lnTo>
                <a:lnTo>
                  <a:pt x="269" y="263"/>
                </a:lnTo>
                <a:lnTo>
                  <a:pt x="376" y="257"/>
                </a:lnTo>
                <a:lnTo>
                  <a:pt x="478" y="246"/>
                </a:lnTo>
                <a:lnTo>
                  <a:pt x="478" y="251"/>
                </a:lnTo>
                <a:lnTo>
                  <a:pt x="478" y="257"/>
                </a:lnTo>
                <a:lnTo>
                  <a:pt x="472" y="275"/>
                </a:lnTo>
                <a:lnTo>
                  <a:pt x="466" y="287"/>
                </a:lnTo>
                <a:lnTo>
                  <a:pt x="472" y="299"/>
                </a:lnTo>
                <a:lnTo>
                  <a:pt x="478" y="305"/>
                </a:lnTo>
                <a:lnTo>
                  <a:pt x="490" y="317"/>
                </a:lnTo>
                <a:lnTo>
                  <a:pt x="490" y="323"/>
                </a:lnTo>
                <a:lnTo>
                  <a:pt x="496" y="329"/>
                </a:lnTo>
                <a:lnTo>
                  <a:pt x="496" y="335"/>
                </a:lnTo>
                <a:lnTo>
                  <a:pt x="501" y="341"/>
                </a:lnTo>
                <a:lnTo>
                  <a:pt x="501" y="347"/>
                </a:lnTo>
                <a:lnTo>
                  <a:pt x="507" y="347"/>
                </a:lnTo>
                <a:lnTo>
                  <a:pt x="501" y="353"/>
                </a:lnTo>
                <a:lnTo>
                  <a:pt x="496" y="353"/>
                </a:lnTo>
                <a:lnTo>
                  <a:pt x="496" y="353"/>
                </a:lnTo>
                <a:lnTo>
                  <a:pt x="490" y="353"/>
                </a:lnTo>
                <a:lnTo>
                  <a:pt x="478" y="347"/>
                </a:lnTo>
                <a:lnTo>
                  <a:pt x="478" y="347"/>
                </a:lnTo>
                <a:lnTo>
                  <a:pt x="472" y="347"/>
                </a:lnTo>
                <a:lnTo>
                  <a:pt x="460" y="347"/>
                </a:lnTo>
                <a:lnTo>
                  <a:pt x="454" y="335"/>
                </a:lnTo>
                <a:lnTo>
                  <a:pt x="448" y="329"/>
                </a:lnTo>
                <a:lnTo>
                  <a:pt x="436" y="329"/>
                </a:lnTo>
                <a:lnTo>
                  <a:pt x="430" y="335"/>
                </a:lnTo>
                <a:lnTo>
                  <a:pt x="418" y="347"/>
                </a:lnTo>
                <a:lnTo>
                  <a:pt x="412" y="359"/>
                </a:lnTo>
                <a:lnTo>
                  <a:pt x="412" y="365"/>
                </a:lnTo>
                <a:lnTo>
                  <a:pt x="418" y="371"/>
                </a:lnTo>
                <a:lnTo>
                  <a:pt x="436" y="371"/>
                </a:lnTo>
                <a:lnTo>
                  <a:pt x="454" y="365"/>
                </a:lnTo>
                <a:lnTo>
                  <a:pt x="466" y="365"/>
                </a:lnTo>
                <a:lnTo>
                  <a:pt x="472" y="359"/>
                </a:lnTo>
                <a:lnTo>
                  <a:pt x="478" y="359"/>
                </a:lnTo>
                <a:lnTo>
                  <a:pt x="484" y="353"/>
                </a:lnTo>
                <a:lnTo>
                  <a:pt x="484" y="359"/>
                </a:lnTo>
                <a:lnTo>
                  <a:pt x="496" y="359"/>
                </a:lnTo>
                <a:lnTo>
                  <a:pt x="496" y="359"/>
                </a:lnTo>
                <a:lnTo>
                  <a:pt x="490" y="365"/>
                </a:lnTo>
                <a:lnTo>
                  <a:pt x="472" y="377"/>
                </a:lnTo>
                <a:lnTo>
                  <a:pt x="478" y="377"/>
                </a:lnTo>
                <a:lnTo>
                  <a:pt x="484" y="383"/>
                </a:lnTo>
                <a:lnTo>
                  <a:pt x="490" y="383"/>
                </a:lnTo>
                <a:lnTo>
                  <a:pt x="496" y="389"/>
                </a:lnTo>
                <a:lnTo>
                  <a:pt x="501" y="389"/>
                </a:lnTo>
                <a:lnTo>
                  <a:pt x="501" y="383"/>
                </a:lnTo>
                <a:lnTo>
                  <a:pt x="507" y="371"/>
                </a:lnTo>
                <a:lnTo>
                  <a:pt x="519" y="365"/>
                </a:lnTo>
                <a:lnTo>
                  <a:pt x="519" y="371"/>
                </a:lnTo>
                <a:lnTo>
                  <a:pt x="519" y="383"/>
                </a:lnTo>
                <a:lnTo>
                  <a:pt x="525" y="389"/>
                </a:lnTo>
                <a:lnTo>
                  <a:pt x="525" y="395"/>
                </a:lnTo>
                <a:lnTo>
                  <a:pt x="525" y="401"/>
                </a:lnTo>
                <a:lnTo>
                  <a:pt x="525" y="401"/>
                </a:lnTo>
                <a:lnTo>
                  <a:pt x="513" y="401"/>
                </a:lnTo>
                <a:lnTo>
                  <a:pt x="507" y="407"/>
                </a:lnTo>
                <a:lnTo>
                  <a:pt x="507" y="413"/>
                </a:lnTo>
                <a:lnTo>
                  <a:pt x="513" y="419"/>
                </a:lnTo>
                <a:lnTo>
                  <a:pt x="507" y="419"/>
                </a:lnTo>
                <a:lnTo>
                  <a:pt x="501" y="419"/>
                </a:lnTo>
                <a:lnTo>
                  <a:pt x="501" y="425"/>
                </a:lnTo>
                <a:lnTo>
                  <a:pt x="496" y="425"/>
                </a:lnTo>
                <a:lnTo>
                  <a:pt x="496" y="437"/>
                </a:lnTo>
                <a:lnTo>
                  <a:pt x="507" y="437"/>
                </a:lnTo>
                <a:lnTo>
                  <a:pt x="513" y="443"/>
                </a:lnTo>
                <a:lnTo>
                  <a:pt x="519" y="449"/>
                </a:lnTo>
                <a:lnTo>
                  <a:pt x="531" y="449"/>
                </a:lnTo>
                <a:lnTo>
                  <a:pt x="537" y="455"/>
                </a:lnTo>
                <a:lnTo>
                  <a:pt x="555" y="455"/>
                </a:lnTo>
                <a:lnTo>
                  <a:pt x="561" y="461"/>
                </a:lnTo>
                <a:lnTo>
                  <a:pt x="567" y="467"/>
                </a:lnTo>
                <a:lnTo>
                  <a:pt x="573" y="473"/>
                </a:lnTo>
                <a:lnTo>
                  <a:pt x="573" y="473"/>
                </a:lnTo>
                <a:lnTo>
                  <a:pt x="567" y="479"/>
                </a:lnTo>
                <a:lnTo>
                  <a:pt x="567" y="479"/>
                </a:lnTo>
                <a:lnTo>
                  <a:pt x="561" y="491"/>
                </a:lnTo>
                <a:lnTo>
                  <a:pt x="561" y="497"/>
                </a:lnTo>
                <a:lnTo>
                  <a:pt x="549" y="485"/>
                </a:lnTo>
                <a:lnTo>
                  <a:pt x="543" y="491"/>
                </a:lnTo>
                <a:lnTo>
                  <a:pt x="537" y="503"/>
                </a:lnTo>
                <a:lnTo>
                  <a:pt x="531" y="509"/>
                </a:lnTo>
                <a:lnTo>
                  <a:pt x="537" y="491"/>
                </a:lnTo>
                <a:lnTo>
                  <a:pt x="543" y="485"/>
                </a:lnTo>
                <a:lnTo>
                  <a:pt x="537" y="473"/>
                </a:lnTo>
                <a:lnTo>
                  <a:pt x="537" y="485"/>
                </a:lnTo>
                <a:lnTo>
                  <a:pt x="531" y="485"/>
                </a:lnTo>
                <a:lnTo>
                  <a:pt x="525" y="473"/>
                </a:lnTo>
                <a:lnTo>
                  <a:pt x="525" y="467"/>
                </a:lnTo>
                <a:lnTo>
                  <a:pt x="513" y="473"/>
                </a:lnTo>
                <a:lnTo>
                  <a:pt x="507" y="467"/>
                </a:lnTo>
                <a:lnTo>
                  <a:pt x="501" y="461"/>
                </a:lnTo>
                <a:lnTo>
                  <a:pt x="496" y="461"/>
                </a:lnTo>
                <a:lnTo>
                  <a:pt x="484" y="461"/>
                </a:lnTo>
                <a:lnTo>
                  <a:pt x="490" y="455"/>
                </a:lnTo>
                <a:lnTo>
                  <a:pt x="484" y="449"/>
                </a:lnTo>
                <a:lnTo>
                  <a:pt x="478" y="449"/>
                </a:lnTo>
                <a:lnTo>
                  <a:pt x="472" y="443"/>
                </a:lnTo>
                <a:lnTo>
                  <a:pt x="442" y="431"/>
                </a:lnTo>
                <a:lnTo>
                  <a:pt x="442" y="437"/>
                </a:lnTo>
                <a:lnTo>
                  <a:pt x="442" y="443"/>
                </a:lnTo>
                <a:lnTo>
                  <a:pt x="460" y="449"/>
                </a:lnTo>
                <a:lnTo>
                  <a:pt x="460" y="467"/>
                </a:lnTo>
                <a:lnTo>
                  <a:pt x="454" y="467"/>
                </a:lnTo>
                <a:lnTo>
                  <a:pt x="460" y="479"/>
                </a:lnTo>
                <a:lnTo>
                  <a:pt x="454" y="485"/>
                </a:lnTo>
                <a:lnTo>
                  <a:pt x="448" y="491"/>
                </a:lnTo>
                <a:lnTo>
                  <a:pt x="442" y="497"/>
                </a:lnTo>
                <a:lnTo>
                  <a:pt x="436" y="485"/>
                </a:lnTo>
                <a:lnTo>
                  <a:pt x="436" y="473"/>
                </a:lnTo>
                <a:lnTo>
                  <a:pt x="430" y="473"/>
                </a:lnTo>
                <a:lnTo>
                  <a:pt x="418" y="473"/>
                </a:lnTo>
                <a:lnTo>
                  <a:pt x="418" y="467"/>
                </a:lnTo>
                <a:lnTo>
                  <a:pt x="412" y="467"/>
                </a:lnTo>
                <a:lnTo>
                  <a:pt x="406" y="473"/>
                </a:lnTo>
                <a:lnTo>
                  <a:pt x="394" y="473"/>
                </a:lnTo>
                <a:lnTo>
                  <a:pt x="394" y="479"/>
                </a:lnTo>
                <a:lnTo>
                  <a:pt x="394" y="491"/>
                </a:lnTo>
                <a:lnTo>
                  <a:pt x="388" y="497"/>
                </a:lnTo>
                <a:lnTo>
                  <a:pt x="382" y="491"/>
                </a:lnTo>
                <a:lnTo>
                  <a:pt x="376" y="491"/>
                </a:lnTo>
                <a:lnTo>
                  <a:pt x="370" y="497"/>
                </a:lnTo>
                <a:lnTo>
                  <a:pt x="352" y="485"/>
                </a:lnTo>
                <a:lnTo>
                  <a:pt x="346" y="485"/>
                </a:lnTo>
                <a:lnTo>
                  <a:pt x="340" y="485"/>
                </a:lnTo>
                <a:lnTo>
                  <a:pt x="340" y="473"/>
                </a:lnTo>
                <a:lnTo>
                  <a:pt x="334" y="467"/>
                </a:lnTo>
                <a:lnTo>
                  <a:pt x="328" y="461"/>
                </a:lnTo>
                <a:lnTo>
                  <a:pt x="322" y="455"/>
                </a:lnTo>
                <a:lnTo>
                  <a:pt x="322" y="443"/>
                </a:lnTo>
                <a:lnTo>
                  <a:pt x="322" y="443"/>
                </a:lnTo>
                <a:lnTo>
                  <a:pt x="322" y="437"/>
                </a:lnTo>
                <a:lnTo>
                  <a:pt x="322" y="443"/>
                </a:lnTo>
                <a:lnTo>
                  <a:pt x="322" y="443"/>
                </a:lnTo>
                <a:lnTo>
                  <a:pt x="316" y="449"/>
                </a:lnTo>
                <a:lnTo>
                  <a:pt x="298" y="443"/>
                </a:lnTo>
                <a:lnTo>
                  <a:pt x="292" y="443"/>
                </a:lnTo>
                <a:lnTo>
                  <a:pt x="286" y="437"/>
                </a:lnTo>
                <a:lnTo>
                  <a:pt x="280" y="431"/>
                </a:lnTo>
                <a:lnTo>
                  <a:pt x="280" y="419"/>
                </a:lnTo>
                <a:lnTo>
                  <a:pt x="263" y="425"/>
                </a:lnTo>
                <a:lnTo>
                  <a:pt x="257" y="425"/>
                </a:lnTo>
                <a:lnTo>
                  <a:pt x="251" y="419"/>
                </a:lnTo>
                <a:lnTo>
                  <a:pt x="257" y="413"/>
                </a:lnTo>
                <a:lnTo>
                  <a:pt x="239" y="419"/>
                </a:lnTo>
                <a:lnTo>
                  <a:pt x="233" y="419"/>
                </a:lnTo>
                <a:lnTo>
                  <a:pt x="227" y="425"/>
                </a:lnTo>
                <a:lnTo>
                  <a:pt x="221" y="425"/>
                </a:lnTo>
                <a:lnTo>
                  <a:pt x="227" y="431"/>
                </a:lnTo>
                <a:lnTo>
                  <a:pt x="233" y="443"/>
                </a:lnTo>
                <a:lnTo>
                  <a:pt x="221" y="443"/>
                </a:lnTo>
                <a:lnTo>
                  <a:pt x="215" y="449"/>
                </a:lnTo>
                <a:lnTo>
                  <a:pt x="203" y="449"/>
                </a:lnTo>
                <a:lnTo>
                  <a:pt x="161" y="443"/>
                </a:lnTo>
                <a:lnTo>
                  <a:pt x="149" y="443"/>
                </a:lnTo>
                <a:lnTo>
                  <a:pt x="143" y="437"/>
                </a:lnTo>
                <a:lnTo>
                  <a:pt x="125" y="431"/>
                </a:lnTo>
                <a:lnTo>
                  <a:pt x="107" y="425"/>
                </a:lnTo>
                <a:lnTo>
                  <a:pt x="101" y="425"/>
                </a:lnTo>
                <a:lnTo>
                  <a:pt x="89" y="419"/>
                </a:lnTo>
                <a:lnTo>
                  <a:pt x="95" y="419"/>
                </a:lnTo>
                <a:lnTo>
                  <a:pt x="101" y="413"/>
                </a:lnTo>
                <a:lnTo>
                  <a:pt x="101" y="407"/>
                </a:lnTo>
                <a:lnTo>
                  <a:pt x="101" y="395"/>
                </a:lnTo>
                <a:lnTo>
                  <a:pt x="89" y="389"/>
                </a:lnTo>
                <a:lnTo>
                  <a:pt x="89" y="413"/>
                </a:lnTo>
                <a:lnTo>
                  <a:pt x="83" y="419"/>
                </a:lnTo>
                <a:lnTo>
                  <a:pt x="89" y="425"/>
                </a:lnTo>
                <a:lnTo>
                  <a:pt x="89" y="425"/>
                </a:lnTo>
                <a:lnTo>
                  <a:pt x="48" y="431"/>
                </a:lnTo>
                <a:lnTo>
                  <a:pt x="42" y="437"/>
                </a:lnTo>
                <a:lnTo>
                  <a:pt x="30" y="431"/>
                </a:lnTo>
                <a:lnTo>
                  <a:pt x="36" y="419"/>
                </a:lnTo>
                <a:lnTo>
                  <a:pt x="42" y="419"/>
                </a:lnTo>
                <a:lnTo>
                  <a:pt x="42" y="407"/>
                </a:lnTo>
                <a:lnTo>
                  <a:pt x="42" y="401"/>
                </a:lnTo>
                <a:lnTo>
                  <a:pt x="42" y="401"/>
                </a:lnTo>
                <a:lnTo>
                  <a:pt x="42" y="401"/>
                </a:lnTo>
                <a:lnTo>
                  <a:pt x="48" y="389"/>
                </a:lnTo>
                <a:lnTo>
                  <a:pt x="54" y="383"/>
                </a:lnTo>
                <a:lnTo>
                  <a:pt x="48" y="359"/>
                </a:lnTo>
                <a:lnTo>
                  <a:pt x="42" y="353"/>
                </a:lnTo>
                <a:lnTo>
                  <a:pt x="48" y="341"/>
                </a:lnTo>
                <a:lnTo>
                  <a:pt x="48" y="329"/>
                </a:lnTo>
                <a:lnTo>
                  <a:pt x="54" y="317"/>
                </a:lnTo>
                <a:lnTo>
                  <a:pt x="60" y="311"/>
                </a:lnTo>
                <a:lnTo>
                  <a:pt x="60" y="299"/>
                </a:lnTo>
                <a:lnTo>
                  <a:pt x="65" y="293"/>
                </a:lnTo>
                <a:lnTo>
                  <a:pt x="60" y="287"/>
                </a:lnTo>
                <a:lnTo>
                  <a:pt x="65" y="275"/>
                </a:lnTo>
                <a:lnTo>
                  <a:pt x="60" y="269"/>
                </a:lnTo>
                <a:lnTo>
                  <a:pt x="65" y="263"/>
                </a:lnTo>
                <a:lnTo>
                  <a:pt x="65" y="257"/>
                </a:lnTo>
                <a:lnTo>
                  <a:pt x="65" y="246"/>
                </a:lnTo>
                <a:lnTo>
                  <a:pt x="60" y="246"/>
                </a:lnTo>
                <a:lnTo>
                  <a:pt x="48" y="228"/>
                </a:lnTo>
                <a:lnTo>
                  <a:pt x="48" y="222"/>
                </a:lnTo>
                <a:lnTo>
                  <a:pt x="42" y="216"/>
                </a:lnTo>
                <a:lnTo>
                  <a:pt x="42" y="210"/>
                </a:lnTo>
                <a:lnTo>
                  <a:pt x="36" y="204"/>
                </a:lnTo>
                <a:lnTo>
                  <a:pt x="30" y="198"/>
                </a:lnTo>
                <a:lnTo>
                  <a:pt x="30" y="186"/>
                </a:lnTo>
                <a:lnTo>
                  <a:pt x="24" y="168"/>
                </a:lnTo>
                <a:lnTo>
                  <a:pt x="18" y="156"/>
                </a:lnTo>
                <a:lnTo>
                  <a:pt x="6" y="144"/>
                </a:lnTo>
                <a:lnTo>
                  <a:pt x="0" y="1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8" name="Freeform 37"/>
          <p:cNvSpPr>
            <a:spLocks/>
          </p:cNvSpPr>
          <p:nvPr/>
        </p:nvSpPr>
        <p:spPr bwMode="auto">
          <a:xfrm>
            <a:off x="4130013" y="1594979"/>
            <a:ext cx="74820" cy="55267"/>
          </a:xfrm>
          <a:custGeom>
            <a:avLst/>
            <a:gdLst>
              <a:gd name="T0" fmla="*/ 54 w 72"/>
              <a:gd name="T1" fmla="*/ 18 h 66"/>
              <a:gd name="T2" fmla="*/ 54 w 72"/>
              <a:gd name="T3" fmla="*/ 12 h 66"/>
              <a:gd name="T4" fmla="*/ 66 w 72"/>
              <a:gd name="T5" fmla="*/ 12 h 66"/>
              <a:gd name="T6" fmla="*/ 72 w 72"/>
              <a:gd name="T7" fmla="*/ 6 h 66"/>
              <a:gd name="T8" fmla="*/ 66 w 72"/>
              <a:gd name="T9" fmla="*/ 0 h 66"/>
              <a:gd name="T10" fmla="*/ 48 w 72"/>
              <a:gd name="T11" fmla="*/ 0 h 66"/>
              <a:gd name="T12" fmla="*/ 30 w 72"/>
              <a:gd name="T13" fmla="*/ 6 h 66"/>
              <a:gd name="T14" fmla="*/ 18 w 72"/>
              <a:gd name="T15" fmla="*/ 18 h 66"/>
              <a:gd name="T16" fmla="*/ 6 w 72"/>
              <a:gd name="T17" fmla="*/ 30 h 66"/>
              <a:gd name="T18" fmla="*/ 0 w 72"/>
              <a:gd name="T19" fmla="*/ 42 h 66"/>
              <a:gd name="T20" fmla="*/ 6 w 72"/>
              <a:gd name="T21" fmla="*/ 48 h 66"/>
              <a:gd name="T22" fmla="*/ 18 w 72"/>
              <a:gd name="T23" fmla="*/ 48 h 66"/>
              <a:gd name="T24" fmla="*/ 18 w 72"/>
              <a:gd name="T25" fmla="*/ 42 h 66"/>
              <a:gd name="T26" fmla="*/ 18 w 72"/>
              <a:gd name="T27" fmla="*/ 48 h 66"/>
              <a:gd name="T28" fmla="*/ 12 w 72"/>
              <a:gd name="T29" fmla="*/ 54 h 66"/>
              <a:gd name="T30" fmla="*/ 18 w 72"/>
              <a:gd name="T31" fmla="*/ 66 h 66"/>
              <a:gd name="T32" fmla="*/ 30 w 72"/>
              <a:gd name="T33" fmla="*/ 42 h 66"/>
              <a:gd name="T34" fmla="*/ 48 w 72"/>
              <a:gd name="T35" fmla="*/ 24 h 66"/>
              <a:gd name="T36" fmla="*/ 54 w 72"/>
              <a:gd name="T37"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6">
                <a:moveTo>
                  <a:pt x="54" y="18"/>
                </a:moveTo>
                <a:lnTo>
                  <a:pt x="54" y="12"/>
                </a:lnTo>
                <a:lnTo>
                  <a:pt x="66" y="12"/>
                </a:lnTo>
                <a:lnTo>
                  <a:pt x="72" y="6"/>
                </a:lnTo>
                <a:lnTo>
                  <a:pt x="66" y="0"/>
                </a:lnTo>
                <a:lnTo>
                  <a:pt x="48" y="0"/>
                </a:lnTo>
                <a:lnTo>
                  <a:pt x="30" y="6"/>
                </a:lnTo>
                <a:lnTo>
                  <a:pt x="18" y="18"/>
                </a:lnTo>
                <a:lnTo>
                  <a:pt x="6" y="30"/>
                </a:lnTo>
                <a:lnTo>
                  <a:pt x="0" y="42"/>
                </a:lnTo>
                <a:lnTo>
                  <a:pt x="6" y="48"/>
                </a:lnTo>
                <a:lnTo>
                  <a:pt x="18" y="48"/>
                </a:lnTo>
                <a:lnTo>
                  <a:pt x="18" y="42"/>
                </a:lnTo>
                <a:lnTo>
                  <a:pt x="18" y="48"/>
                </a:lnTo>
                <a:lnTo>
                  <a:pt x="12" y="54"/>
                </a:lnTo>
                <a:lnTo>
                  <a:pt x="18" y="66"/>
                </a:lnTo>
                <a:lnTo>
                  <a:pt x="30" y="42"/>
                </a:lnTo>
                <a:lnTo>
                  <a:pt x="48" y="24"/>
                </a:lnTo>
                <a:lnTo>
                  <a:pt x="54" y="1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39" name="Freeform 38"/>
          <p:cNvSpPr>
            <a:spLocks/>
          </p:cNvSpPr>
          <p:nvPr/>
        </p:nvSpPr>
        <p:spPr bwMode="auto">
          <a:xfrm>
            <a:off x="3751749" y="1665320"/>
            <a:ext cx="526864" cy="475625"/>
          </a:xfrm>
          <a:custGeom>
            <a:avLst/>
            <a:gdLst>
              <a:gd name="T0" fmla="*/ 77 w 507"/>
              <a:gd name="T1" fmla="*/ 42 h 568"/>
              <a:gd name="T2" fmla="*/ 137 w 507"/>
              <a:gd name="T3" fmla="*/ 18 h 568"/>
              <a:gd name="T4" fmla="*/ 161 w 507"/>
              <a:gd name="T5" fmla="*/ 6 h 568"/>
              <a:gd name="T6" fmla="*/ 179 w 507"/>
              <a:gd name="T7" fmla="*/ 18 h 568"/>
              <a:gd name="T8" fmla="*/ 167 w 507"/>
              <a:gd name="T9" fmla="*/ 42 h 568"/>
              <a:gd name="T10" fmla="*/ 185 w 507"/>
              <a:gd name="T11" fmla="*/ 42 h 568"/>
              <a:gd name="T12" fmla="*/ 215 w 507"/>
              <a:gd name="T13" fmla="*/ 48 h 568"/>
              <a:gd name="T14" fmla="*/ 232 w 507"/>
              <a:gd name="T15" fmla="*/ 60 h 568"/>
              <a:gd name="T16" fmla="*/ 358 w 507"/>
              <a:gd name="T17" fmla="*/ 108 h 568"/>
              <a:gd name="T18" fmla="*/ 388 w 507"/>
              <a:gd name="T19" fmla="*/ 102 h 568"/>
              <a:gd name="T20" fmla="*/ 424 w 507"/>
              <a:gd name="T21" fmla="*/ 114 h 568"/>
              <a:gd name="T22" fmla="*/ 447 w 507"/>
              <a:gd name="T23" fmla="*/ 131 h 568"/>
              <a:gd name="T24" fmla="*/ 453 w 507"/>
              <a:gd name="T25" fmla="*/ 149 h 568"/>
              <a:gd name="T26" fmla="*/ 453 w 507"/>
              <a:gd name="T27" fmla="*/ 185 h 568"/>
              <a:gd name="T28" fmla="*/ 465 w 507"/>
              <a:gd name="T29" fmla="*/ 197 h 568"/>
              <a:gd name="T30" fmla="*/ 477 w 507"/>
              <a:gd name="T31" fmla="*/ 209 h 568"/>
              <a:gd name="T32" fmla="*/ 477 w 507"/>
              <a:gd name="T33" fmla="*/ 227 h 568"/>
              <a:gd name="T34" fmla="*/ 459 w 507"/>
              <a:gd name="T35" fmla="*/ 245 h 568"/>
              <a:gd name="T36" fmla="*/ 447 w 507"/>
              <a:gd name="T37" fmla="*/ 281 h 568"/>
              <a:gd name="T38" fmla="*/ 459 w 507"/>
              <a:gd name="T39" fmla="*/ 281 h 568"/>
              <a:gd name="T40" fmla="*/ 471 w 507"/>
              <a:gd name="T41" fmla="*/ 257 h 568"/>
              <a:gd name="T42" fmla="*/ 495 w 507"/>
              <a:gd name="T43" fmla="*/ 239 h 568"/>
              <a:gd name="T44" fmla="*/ 501 w 507"/>
              <a:gd name="T45" fmla="*/ 263 h 568"/>
              <a:gd name="T46" fmla="*/ 489 w 507"/>
              <a:gd name="T47" fmla="*/ 311 h 568"/>
              <a:gd name="T48" fmla="*/ 489 w 507"/>
              <a:gd name="T49" fmla="*/ 341 h 568"/>
              <a:gd name="T50" fmla="*/ 483 w 507"/>
              <a:gd name="T51" fmla="*/ 371 h 568"/>
              <a:gd name="T52" fmla="*/ 483 w 507"/>
              <a:gd name="T53" fmla="*/ 406 h 568"/>
              <a:gd name="T54" fmla="*/ 477 w 507"/>
              <a:gd name="T55" fmla="*/ 436 h 568"/>
              <a:gd name="T56" fmla="*/ 477 w 507"/>
              <a:gd name="T57" fmla="*/ 478 h 568"/>
              <a:gd name="T58" fmla="*/ 489 w 507"/>
              <a:gd name="T59" fmla="*/ 502 h 568"/>
              <a:gd name="T60" fmla="*/ 489 w 507"/>
              <a:gd name="T61" fmla="*/ 532 h 568"/>
              <a:gd name="T62" fmla="*/ 376 w 507"/>
              <a:gd name="T63" fmla="*/ 556 h 568"/>
              <a:gd name="T64" fmla="*/ 197 w 507"/>
              <a:gd name="T65" fmla="*/ 544 h 568"/>
              <a:gd name="T66" fmla="*/ 185 w 507"/>
              <a:gd name="T67" fmla="*/ 520 h 568"/>
              <a:gd name="T68" fmla="*/ 173 w 507"/>
              <a:gd name="T69" fmla="*/ 490 h 568"/>
              <a:gd name="T70" fmla="*/ 173 w 507"/>
              <a:gd name="T71" fmla="*/ 460 h 568"/>
              <a:gd name="T72" fmla="*/ 167 w 507"/>
              <a:gd name="T73" fmla="*/ 442 h 568"/>
              <a:gd name="T74" fmla="*/ 161 w 507"/>
              <a:gd name="T75" fmla="*/ 424 h 568"/>
              <a:gd name="T76" fmla="*/ 143 w 507"/>
              <a:gd name="T77" fmla="*/ 383 h 568"/>
              <a:gd name="T78" fmla="*/ 119 w 507"/>
              <a:gd name="T79" fmla="*/ 371 h 568"/>
              <a:gd name="T80" fmla="*/ 83 w 507"/>
              <a:gd name="T81" fmla="*/ 329 h 568"/>
              <a:gd name="T82" fmla="*/ 53 w 507"/>
              <a:gd name="T83" fmla="*/ 317 h 568"/>
              <a:gd name="T84" fmla="*/ 23 w 507"/>
              <a:gd name="T85" fmla="*/ 299 h 568"/>
              <a:gd name="T86" fmla="*/ 17 w 507"/>
              <a:gd name="T87" fmla="*/ 269 h 568"/>
              <a:gd name="T88" fmla="*/ 17 w 507"/>
              <a:gd name="T89" fmla="*/ 227 h 568"/>
              <a:gd name="T90" fmla="*/ 6 w 507"/>
              <a:gd name="T91" fmla="*/ 185 h 568"/>
              <a:gd name="T92" fmla="*/ 6 w 507"/>
              <a:gd name="T93" fmla="*/ 161 h 568"/>
              <a:gd name="T94" fmla="*/ 29 w 507"/>
              <a:gd name="T95" fmla="*/ 137 h 568"/>
              <a:gd name="T96" fmla="*/ 53 w 507"/>
              <a:gd name="T97" fmla="*/ 114 h 568"/>
              <a:gd name="T98" fmla="*/ 59 w 507"/>
              <a:gd name="T99" fmla="*/ 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7" h="568">
                <a:moveTo>
                  <a:pt x="65" y="30"/>
                </a:moveTo>
                <a:lnTo>
                  <a:pt x="71" y="42"/>
                </a:lnTo>
                <a:lnTo>
                  <a:pt x="77" y="42"/>
                </a:lnTo>
                <a:lnTo>
                  <a:pt x="89" y="42"/>
                </a:lnTo>
                <a:lnTo>
                  <a:pt x="119" y="30"/>
                </a:lnTo>
                <a:lnTo>
                  <a:pt x="137" y="18"/>
                </a:lnTo>
                <a:lnTo>
                  <a:pt x="143" y="18"/>
                </a:lnTo>
                <a:lnTo>
                  <a:pt x="155" y="12"/>
                </a:lnTo>
                <a:lnTo>
                  <a:pt x="161" y="6"/>
                </a:lnTo>
                <a:lnTo>
                  <a:pt x="173" y="0"/>
                </a:lnTo>
                <a:lnTo>
                  <a:pt x="179" y="6"/>
                </a:lnTo>
                <a:lnTo>
                  <a:pt x="179" y="18"/>
                </a:lnTo>
                <a:lnTo>
                  <a:pt x="173" y="24"/>
                </a:lnTo>
                <a:lnTo>
                  <a:pt x="173" y="30"/>
                </a:lnTo>
                <a:lnTo>
                  <a:pt x="167" y="42"/>
                </a:lnTo>
                <a:lnTo>
                  <a:pt x="167" y="42"/>
                </a:lnTo>
                <a:lnTo>
                  <a:pt x="173" y="42"/>
                </a:lnTo>
                <a:lnTo>
                  <a:pt x="185" y="42"/>
                </a:lnTo>
                <a:lnTo>
                  <a:pt x="191" y="42"/>
                </a:lnTo>
                <a:lnTo>
                  <a:pt x="197" y="48"/>
                </a:lnTo>
                <a:lnTo>
                  <a:pt x="215" y="48"/>
                </a:lnTo>
                <a:lnTo>
                  <a:pt x="215" y="54"/>
                </a:lnTo>
                <a:lnTo>
                  <a:pt x="226" y="54"/>
                </a:lnTo>
                <a:lnTo>
                  <a:pt x="232" y="60"/>
                </a:lnTo>
                <a:lnTo>
                  <a:pt x="244" y="78"/>
                </a:lnTo>
                <a:lnTo>
                  <a:pt x="328" y="90"/>
                </a:lnTo>
                <a:lnTo>
                  <a:pt x="358" y="108"/>
                </a:lnTo>
                <a:lnTo>
                  <a:pt x="358" y="102"/>
                </a:lnTo>
                <a:lnTo>
                  <a:pt x="376" y="108"/>
                </a:lnTo>
                <a:lnTo>
                  <a:pt x="388" y="102"/>
                </a:lnTo>
                <a:lnTo>
                  <a:pt x="394" y="108"/>
                </a:lnTo>
                <a:lnTo>
                  <a:pt x="418" y="108"/>
                </a:lnTo>
                <a:lnTo>
                  <a:pt x="424" y="114"/>
                </a:lnTo>
                <a:lnTo>
                  <a:pt x="424" y="131"/>
                </a:lnTo>
                <a:lnTo>
                  <a:pt x="430" y="131"/>
                </a:lnTo>
                <a:lnTo>
                  <a:pt x="447" y="131"/>
                </a:lnTo>
                <a:lnTo>
                  <a:pt x="453" y="143"/>
                </a:lnTo>
                <a:lnTo>
                  <a:pt x="453" y="143"/>
                </a:lnTo>
                <a:lnTo>
                  <a:pt x="453" y="149"/>
                </a:lnTo>
                <a:lnTo>
                  <a:pt x="453" y="167"/>
                </a:lnTo>
                <a:lnTo>
                  <a:pt x="447" y="179"/>
                </a:lnTo>
                <a:lnTo>
                  <a:pt x="453" y="185"/>
                </a:lnTo>
                <a:lnTo>
                  <a:pt x="459" y="179"/>
                </a:lnTo>
                <a:lnTo>
                  <a:pt x="471" y="179"/>
                </a:lnTo>
                <a:lnTo>
                  <a:pt x="465" y="197"/>
                </a:lnTo>
                <a:lnTo>
                  <a:pt x="465" y="203"/>
                </a:lnTo>
                <a:lnTo>
                  <a:pt x="471" y="209"/>
                </a:lnTo>
                <a:lnTo>
                  <a:pt x="477" y="209"/>
                </a:lnTo>
                <a:lnTo>
                  <a:pt x="477" y="215"/>
                </a:lnTo>
                <a:lnTo>
                  <a:pt x="477" y="221"/>
                </a:lnTo>
                <a:lnTo>
                  <a:pt x="477" y="227"/>
                </a:lnTo>
                <a:lnTo>
                  <a:pt x="465" y="233"/>
                </a:lnTo>
                <a:lnTo>
                  <a:pt x="459" y="233"/>
                </a:lnTo>
                <a:lnTo>
                  <a:pt x="459" y="245"/>
                </a:lnTo>
                <a:lnTo>
                  <a:pt x="453" y="251"/>
                </a:lnTo>
                <a:lnTo>
                  <a:pt x="447" y="269"/>
                </a:lnTo>
                <a:lnTo>
                  <a:pt x="447" y="281"/>
                </a:lnTo>
                <a:lnTo>
                  <a:pt x="447" y="287"/>
                </a:lnTo>
                <a:lnTo>
                  <a:pt x="453" y="287"/>
                </a:lnTo>
                <a:lnTo>
                  <a:pt x="459" y="281"/>
                </a:lnTo>
                <a:lnTo>
                  <a:pt x="465" y="275"/>
                </a:lnTo>
                <a:lnTo>
                  <a:pt x="471" y="263"/>
                </a:lnTo>
                <a:lnTo>
                  <a:pt x="471" y="257"/>
                </a:lnTo>
                <a:lnTo>
                  <a:pt x="477" y="251"/>
                </a:lnTo>
                <a:lnTo>
                  <a:pt x="483" y="245"/>
                </a:lnTo>
                <a:lnTo>
                  <a:pt x="495" y="239"/>
                </a:lnTo>
                <a:lnTo>
                  <a:pt x="501" y="245"/>
                </a:lnTo>
                <a:lnTo>
                  <a:pt x="507" y="257"/>
                </a:lnTo>
                <a:lnTo>
                  <a:pt x="501" y="263"/>
                </a:lnTo>
                <a:lnTo>
                  <a:pt x="495" y="287"/>
                </a:lnTo>
                <a:lnTo>
                  <a:pt x="495" y="305"/>
                </a:lnTo>
                <a:lnTo>
                  <a:pt x="489" y="311"/>
                </a:lnTo>
                <a:lnTo>
                  <a:pt x="495" y="329"/>
                </a:lnTo>
                <a:lnTo>
                  <a:pt x="495" y="329"/>
                </a:lnTo>
                <a:lnTo>
                  <a:pt x="489" y="341"/>
                </a:lnTo>
                <a:lnTo>
                  <a:pt x="483" y="347"/>
                </a:lnTo>
                <a:lnTo>
                  <a:pt x="483" y="365"/>
                </a:lnTo>
                <a:lnTo>
                  <a:pt x="483" y="371"/>
                </a:lnTo>
                <a:lnTo>
                  <a:pt x="483" y="389"/>
                </a:lnTo>
                <a:lnTo>
                  <a:pt x="483" y="394"/>
                </a:lnTo>
                <a:lnTo>
                  <a:pt x="483" y="406"/>
                </a:lnTo>
                <a:lnTo>
                  <a:pt x="477" y="412"/>
                </a:lnTo>
                <a:lnTo>
                  <a:pt x="477" y="424"/>
                </a:lnTo>
                <a:lnTo>
                  <a:pt x="477" y="436"/>
                </a:lnTo>
                <a:lnTo>
                  <a:pt x="471" y="454"/>
                </a:lnTo>
                <a:lnTo>
                  <a:pt x="477" y="472"/>
                </a:lnTo>
                <a:lnTo>
                  <a:pt x="477" y="478"/>
                </a:lnTo>
                <a:lnTo>
                  <a:pt x="483" y="490"/>
                </a:lnTo>
                <a:lnTo>
                  <a:pt x="483" y="496"/>
                </a:lnTo>
                <a:lnTo>
                  <a:pt x="489" y="502"/>
                </a:lnTo>
                <a:lnTo>
                  <a:pt x="489" y="514"/>
                </a:lnTo>
                <a:lnTo>
                  <a:pt x="489" y="520"/>
                </a:lnTo>
                <a:lnTo>
                  <a:pt x="489" y="532"/>
                </a:lnTo>
                <a:lnTo>
                  <a:pt x="489" y="544"/>
                </a:lnTo>
                <a:lnTo>
                  <a:pt x="489" y="544"/>
                </a:lnTo>
                <a:lnTo>
                  <a:pt x="376" y="556"/>
                </a:lnTo>
                <a:lnTo>
                  <a:pt x="226" y="568"/>
                </a:lnTo>
                <a:lnTo>
                  <a:pt x="221" y="550"/>
                </a:lnTo>
                <a:lnTo>
                  <a:pt x="197" y="544"/>
                </a:lnTo>
                <a:lnTo>
                  <a:pt x="191" y="538"/>
                </a:lnTo>
                <a:lnTo>
                  <a:pt x="185" y="532"/>
                </a:lnTo>
                <a:lnTo>
                  <a:pt x="185" y="520"/>
                </a:lnTo>
                <a:lnTo>
                  <a:pt x="179" y="514"/>
                </a:lnTo>
                <a:lnTo>
                  <a:pt x="179" y="502"/>
                </a:lnTo>
                <a:lnTo>
                  <a:pt x="173" y="490"/>
                </a:lnTo>
                <a:lnTo>
                  <a:pt x="179" y="472"/>
                </a:lnTo>
                <a:lnTo>
                  <a:pt x="179" y="466"/>
                </a:lnTo>
                <a:lnTo>
                  <a:pt x="173" y="460"/>
                </a:lnTo>
                <a:lnTo>
                  <a:pt x="167" y="454"/>
                </a:lnTo>
                <a:lnTo>
                  <a:pt x="167" y="448"/>
                </a:lnTo>
                <a:lnTo>
                  <a:pt x="167" y="442"/>
                </a:lnTo>
                <a:lnTo>
                  <a:pt x="161" y="436"/>
                </a:lnTo>
                <a:lnTo>
                  <a:pt x="161" y="430"/>
                </a:lnTo>
                <a:lnTo>
                  <a:pt x="161" y="424"/>
                </a:lnTo>
                <a:lnTo>
                  <a:pt x="161" y="400"/>
                </a:lnTo>
                <a:lnTo>
                  <a:pt x="149" y="389"/>
                </a:lnTo>
                <a:lnTo>
                  <a:pt x="143" y="383"/>
                </a:lnTo>
                <a:lnTo>
                  <a:pt x="137" y="377"/>
                </a:lnTo>
                <a:lnTo>
                  <a:pt x="125" y="377"/>
                </a:lnTo>
                <a:lnTo>
                  <a:pt x="119" y="371"/>
                </a:lnTo>
                <a:lnTo>
                  <a:pt x="101" y="359"/>
                </a:lnTo>
                <a:lnTo>
                  <a:pt x="95" y="341"/>
                </a:lnTo>
                <a:lnTo>
                  <a:pt x="83" y="329"/>
                </a:lnTo>
                <a:lnTo>
                  <a:pt x="71" y="329"/>
                </a:lnTo>
                <a:lnTo>
                  <a:pt x="59" y="323"/>
                </a:lnTo>
                <a:lnTo>
                  <a:pt x="53" y="317"/>
                </a:lnTo>
                <a:lnTo>
                  <a:pt x="41" y="311"/>
                </a:lnTo>
                <a:lnTo>
                  <a:pt x="35" y="311"/>
                </a:lnTo>
                <a:lnTo>
                  <a:pt x="23" y="299"/>
                </a:lnTo>
                <a:lnTo>
                  <a:pt x="11" y="293"/>
                </a:lnTo>
                <a:lnTo>
                  <a:pt x="17" y="281"/>
                </a:lnTo>
                <a:lnTo>
                  <a:pt x="17" y="269"/>
                </a:lnTo>
                <a:lnTo>
                  <a:pt x="11" y="251"/>
                </a:lnTo>
                <a:lnTo>
                  <a:pt x="17" y="245"/>
                </a:lnTo>
                <a:lnTo>
                  <a:pt x="17" y="227"/>
                </a:lnTo>
                <a:lnTo>
                  <a:pt x="23" y="203"/>
                </a:lnTo>
                <a:lnTo>
                  <a:pt x="11" y="191"/>
                </a:lnTo>
                <a:lnTo>
                  <a:pt x="6" y="185"/>
                </a:lnTo>
                <a:lnTo>
                  <a:pt x="0" y="179"/>
                </a:lnTo>
                <a:lnTo>
                  <a:pt x="0" y="173"/>
                </a:lnTo>
                <a:lnTo>
                  <a:pt x="6" y="161"/>
                </a:lnTo>
                <a:lnTo>
                  <a:pt x="11" y="155"/>
                </a:lnTo>
                <a:lnTo>
                  <a:pt x="11" y="149"/>
                </a:lnTo>
                <a:lnTo>
                  <a:pt x="29" y="137"/>
                </a:lnTo>
                <a:lnTo>
                  <a:pt x="47" y="125"/>
                </a:lnTo>
                <a:lnTo>
                  <a:pt x="47" y="120"/>
                </a:lnTo>
                <a:lnTo>
                  <a:pt x="53" y="114"/>
                </a:lnTo>
                <a:lnTo>
                  <a:pt x="47" y="48"/>
                </a:lnTo>
                <a:lnTo>
                  <a:pt x="53" y="48"/>
                </a:lnTo>
                <a:lnTo>
                  <a:pt x="59" y="36"/>
                </a:lnTo>
                <a:lnTo>
                  <a:pt x="59" y="36"/>
                </a:lnTo>
                <a:lnTo>
                  <a:pt x="65" y="3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0" name="Freeform 39"/>
          <p:cNvSpPr>
            <a:spLocks/>
          </p:cNvSpPr>
          <p:nvPr/>
        </p:nvSpPr>
        <p:spPr bwMode="auto">
          <a:xfrm>
            <a:off x="3975173" y="1630150"/>
            <a:ext cx="601685" cy="215204"/>
          </a:xfrm>
          <a:custGeom>
            <a:avLst/>
            <a:gdLst>
              <a:gd name="T0" fmla="*/ 29 w 579"/>
              <a:gd name="T1" fmla="*/ 72 h 257"/>
              <a:gd name="T2" fmla="*/ 65 w 579"/>
              <a:gd name="T3" fmla="*/ 54 h 257"/>
              <a:gd name="T4" fmla="*/ 89 w 579"/>
              <a:gd name="T5" fmla="*/ 48 h 257"/>
              <a:gd name="T6" fmla="*/ 119 w 579"/>
              <a:gd name="T7" fmla="*/ 24 h 257"/>
              <a:gd name="T8" fmla="*/ 149 w 579"/>
              <a:gd name="T9" fmla="*/ 6 h 257"/>
              <a:gd name="T10" fmla="*/ 167 w 579"/>
              <a:gd name="T11" fmla="*/ 42 h 257"/>
              <a:gd name="T12" fmla="*/ 173 w 579"/>
              <a:gd name="T13" fmla="*/ 36 h 257"/>
              <a:gd name="T14" fmla="*/ 179 w 579"/>
              <a:gd name="T15" fmla="*/ 42 h 257"/>
              <a:gd name="T16" fmla="*/ 197 w 579"/>
              <a:gd name="T17" fmla="*/ 30 h 257"/>
              <a:gd name="T18" fmla="*/ 232 w 579"/>
              <a:gd name="T19" fmla="*/ 36 h 257"/>
              <a:gd name="T20" fmla="*/ 256 w 579"/>
              <a:gd name="T21" fmla="*/ 66 h 257"/>
              <a:gd name="T22" fmla="*/ 280 w 579"/>
              <a:gd name="T23" fmla="*/ 72 h 257"/>
              <a:gd name="T24" fmla="*/ 316 w 579"/>
              <a:gd name="T25" fmla="*/ 78 h 257"/>
              <a:gd name="T26" fmla="*/ 340 w 579"/>
              <a:gd name="T27" fmla="*/ 60 h 257"/>
              <a:gd name="T28" fmla="*/ 382 w 579"/>
              <a:gd name="T29" fmla="*/ 42 h 257"/>
              <a:gd name="T30" fmla="*/ 430 w 579"/>
              <a:gd name="T31" fmla="*/ 36 h 257"/>
              <a:gd name="T32" fmla="*/ 471 w 579"/>
              <a:gd name="T33" fmla="*/ 18 h 257"/>
              <a:gd name="T34" fmla="*/ 489 w 579"/>
              <a:gd name="T35" fmla="*/ 54 h 257"/>
              <a:gd name="T36" fmla="*/ 519 w 579"/>
              <a:gd name="T37" fmla="*/ 54 h 257"/>
              <a:gd name="T38" fmla="*/ 531 w 579"/>
              <a:gd name="T39" fmla="*/ 48 h 257"/>
              <a:gd name="T40" fmla="*/ 543 w 579"/>
              <a:gd name="T41" fmla="*/ 72 h 257"/>
              <a:gd name="T42" fmla="*/ 555 w 579"/>
              <a:gd name="T43" fmla="*/ 84 h 257"/>
              <a:gd name="T44" fmla="*/ 573 w 579"/>
              <a:gd name="T45" fmla="*/ 102 h 257"/>
              <a:gd name="T46" fmla="*/ 531 w 579"/>
              <a:gd name="T47" fmla="*/ 108 h 257"/>
              <a:gd name="T48" fmla="*/ 507 w 579"/>
              <a:gd name="T49" fmla="*/ 108 h 257"/>
              <a:gd name="T50" fmla="*/ 495 w 579"/>
              <a:gd name="T51" fmla="*/ 132 h 257"/>
              <a:gd name="T52" fmla="*/ 453 w 579"/>
              <a:gd name="T53" fmla="*/ 108 h 257"/>
              <a:gd name="T54" fmla="*/ 424 w 579"/>
              <a:gd name="T55" fmla="*/ 120 h 257"/>
              <a:gd name="T56" fmla="*/ 394 w 579"/>
              <a:gd name="T57" fmla="*/ 132 h 257"/>
              <a:gd name="T58" fmla="*/ 370 w 579"/>
              <a:gd name="T59" fmla="*/ 138 h 257"/>
              <a:gd name="T60" fmla="*/ 358 w 579"/>
              <a:gd name="T61" fmla="*/ 162 h 257"/>
              <a:gd name="T62" fmla="*/ 334 w 579"/>
              <a:gd name="T63" fmla="*/ 173 h 257"/>
              <a:gd name="T64" fmla="*/ 346 w 579"/>
              <a:gd name="T65" fmla="*/ 150 h 257"/>
              <a:gd name="T66" fmla="*/ 322 w 579"/>
              <a:gd name="T67" fmla="*/ 162 h 257"/>
              <a:gd name="T68" fmla="*/ 310 w 579"/>
              <a:gd name="T69" fmla="*/ 167 h 257"/>
              <a:gd name="T70" fmla="*/ 304 w 579"/>
              <a:gd name="T71" fmla="*/ 162 h 257"/>
              <a:gd name="T72" fmla="*/ 286 w 579"/>
              <a:gd name="T73" fmla="*/ 191 h 257"/>
              <a:gd name="T74" fmla="*/ 262 w 579"/>
              <a:gd name="T75" fmla="*/ 245 h 257"/>
              <a:gd name="T76" fmla="*/ 256 w 579"/>
              <a:gd name="T77" fmla="*/ 251 h 257"/>
              <a:gd name="T78" fmla="*/ 256 w 579"/>
              <a:gd name="T79" fmla="*/ 221 h 257"/>
              <a:gd name="T80" fmla="*/ 232 w 579"/>
              <a:gd name="T81" fmla="*/ 221 h 257"/>
              <a:gd name="T82" fmla="*/ 238 w 579"/>
              <a:gd name="T83" fmla="*/ 185 h 257"/>
              <a:gd name="T84" fmla="*/ 215 w 579"/>
              <a:gd name="T85" fmla="*/ 173 h 257"/>
              <a:gd name="T86" fmla="*/ 203 w 579"/>
              <a:gd name="T87" fmla="*/ 150 h 257"/>
              <a:gd name="T88" fmla="*/ 161 w 579"/>
              <a:gd name="T89" fmla="*/ 150 h 257"/>
              <a:gd name="T90" fmla="*/ 113 w 579"/>
              <a:gd name="T91" fmla="*/ 132 h 257"/>
              <a:gd name="T92" fmla="*/ 11 w 579"/>
              <a:gd name="T93" fmla="*/ 9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257">
                <a:moveTo>
                  <a:pt x="0" y="90"/>
                </a:moveTo>
                <a:lnTo>
                  <a:pt x="6" y="84"/>
                </a:lnTo>
                <a:lnTo>
                  <a:pt x="29" y="72"/>
                </a:lnTo>
                <a:lnTo>
                  <a:pt x="47" y="54"/>
                </a:lnTo>
                <a:lnTo>
                  <a:pt x="53" y="54"/>
                </a:lnTo>
                <a:lnTo>
                  <a:pt x="65" y="54"/>
                </a:lnTo>
                <a:lnTo>
                  <a:pt x="71" y="48"/>
                </a:lnTo>
                <a:lnTo>
                  <a:pt x="77" y="48"/>
                </a:lnTo>
                <a:lnTo>
                  <a:pt x="89" y="48"/>
                </a:lnTo>
                <a:lnTo>
                  <a:pt x="95" y="42"/>
                </a:lnTo>
                <a:lnTo>
                  <a:pt x="101" y="30"/>
                </a:lnTo>
                <a:lnTo>
                  <a:pt x="119" y="24"/>
                </a:lnTo>
                <a:lnTo>
                  <a:pt x="125" y="18"/>
                </a:lnTo>
                <a:lnTo>
                  <a:pt x="143" y="0"/>
                </a:lnTo>
                <a:lnTo>
                  <a:pt x="149" y="6"/>
                </a:lnTo>
                <a:lnTo>
                  <a:pt x="155" y="6"/>
                </a:lnTo>
                <a:lnTo>
                  <a:pt x="167" y="24"/>
                </a:lnTo>
                <a:lnTo>
                  <a:pt x="167" y="42"/>
                </a:lnTo>
                <a:lnTo>
                  <a:pt x="167" y="48"/>
                </a:lnTo>
                <a:lnTo>
                  <a:pt x="173" y="48"/>
                </a:lnTo>
                <a:lnTo>
                  <a:pt x="173" y="36"/>
                </a:lnTo>
                <a:lnTo>
                  <a:pt x="179" y="36"/>
                </a:lnTo>
                <a:lnTo>
                  <a:pt x="191" y="24"/>
                </a:lnTo>
                <a:lnTo>
                  <a:pt x="179" y="42"/>
                </a:lnTo>
                <a:lnTo>
                  <a:pt x="185" y="42"/>
                </a:lnTo>
                <a:lnTo>
                  <a:pt x="191" y="30"/>
                </a:lnTo>
                <a:lnTo>
                  <a:pt x="197" y="30"/>
                </a:lnTo>
                <a:lnTo>
                  <a:pt x="215" y="30"/>
                </a:lnTo>
                <a:lnTo>
                  <a:pt x="221" y="30"/>
                </a:lnTo>
                <a:lnTo>
                  <a:pt x="232" y="36"/>
                </a:lnTo>
                <a:lnTo>
                  <a:pt x="238" y="36"/>
                </a:lnTo>
                <a:lnTo>
                  <a:pt x="244" y="48"/>
                </a:lnTo>
                <a:lnTo>
                  <a:pt x="256" y="66"/>
                </a:lnTo>
                <a:lnTo>
                  <a:pt x="262" y="72"/>
                </a:lnTo>
                <a:lnTo>
                  <a:pt x="274" y="78"/>
                </a:lnTo>
                <a:lnTo>
                  <a:pt x="280" y="72"/>
                </a:lnTo>
                <a:lnTo>
                  <a:pt x="298" y="66"/>
                </a:lnTo>
                <a:lnTo>
                  <a:pt x="304" y="72"/>
                </a:lnTo>
                <a:lnTo>
                  <a:pt x="316" y="78"/>
                </a:lnTo>
                <a:lnTo>
                  <a:pt x="322" y="78"/>
                </a:lnTo>
                <a:lnTo>
                  <a:pt x="328" y="78"/>
                </a:lnTo>
                <a:lnTo>
                  <a:pt x="340" y="60"/>
                </a:lnTo>
                <a:lnTo>
                  <a:pt x="358" y="54"/>
                </a:lnTo>
                <a:lnTo>
                  <a:pt x="364" y="42"/>
                </a:lnTo>
                <a:lnTo>
                  <a:pt x="382" y="42"/>
                </a:lnTo>
                <a:lnTo>
                  <a:pt x="388" y="36"/>
                </a:lnTo>
                <a:lnTo>
                  <a:pt x="424" y="36"/>
                </a:lnTo>
                <a:lnTo>
                  <a:pt x="430" y="36"/>
                </a:lnTo>
                <a:lnTo>
                  <a:pt x="448" y="24"/>
                </a:lnTo>
                <a:lnTo>
                  <a:pt x="453" y="18"/>
                </a:lnTo>
                <a:lnTo>
                  <a:pt x="471" y="18"/>
                </a:lnTo>
                <a:lnTo>
                  <a:pt x="471" y="48"/>
                </a:lnTo>
                <a:lnTo>
                  <a:pt x="471" y="54"/>
                </a:lnTo>
                <a:lnTo>
                  <a:pt x="489" y="54"/>
                </a:lnTo>
                <a:lnTo>
                  <a:pt x="507" y="48"/>
                </a:lnTo>
                <a:lnTo>
                  <a:pt x="513" y="60"/>
                </a:lnTo>
                <a:lnTo>
                  <a:pt x="519" y="54"/>
                </a:lnTo>
                <a:lnTo>
                  <a:pt x="525" y="48"/>
                </a:lnTo>
                <a:lnTo>
                  <a:pt x="525" y="48"/>
                </a:lnTo>
                <a:lnTo>
                  <a:pt x="531" y="48"/>
                </a:lnTo>
                <a:lnTo>
                  <a:pt x="537" y="54"/>
                </a:lnTo>
                <a:lnTo>
                  <a:pt x="543" y="60"/>
                </a:lnTo>
                <a:lnTo>
                  <a:pt x="543" y="72"/>
                </a:lnTo>
                <a:lnTo>
                  <a:pt x="543" y="78"/>
                </a:lnTo>
                <a:lnTo>
                  <a:pt x="555" y="84"/>
                </a:lnTo>
                <a:lnTo>
                  <a:pt x="555" y="84"/>
                </a:lnTo>
                <a:lnTo>
                  <a:pt x="561" y="90"/>
                </a:lnTo>
                <a:lnTo>
                  <a:pt x="567" y="96"/>
                </a:lnTo>
                <a:lnTo>
                  <a:pt x="573" y="102"/>
                </a:lnTo>
                <a:lnTo>
                  <a:pt x="579" y="108"/>
                </a:lnTo>
                <a:lnTo>
                  <a:pt x="567" y="108"/>
                </a:lnTo>
                <a:lnTo>
                  <a:pt x="531" y="108"/>
                </a:lnTo>
                <a:lnTo>
                  <a:pt x="525" y="114"/>
                </a:lnTo>
                <a:lnTo>
                  <a:pt x="513" y="108"/>
                </a:lnTo>
                <a:lnTo>
                  <a:pt x="507" y="108"/>
                </a:lnTo>
                <a:lnTo>
                  <a:pt x="507" y="120"/>
                </a:lnTo>
                <a:lnTo>
                  <a:pt x="507" y="132"/>
                </a:lnTo>
                <a:lnTo>
                  <a:pt x="495" y="132"/>
                </a:lnTo>
                <a:lnTo>
                  <a:pt x="477" y="114"/>
                </a:lnTo>
                <a:lnTo>
                  <a:pt x="465" y="108"/>
                </a:lnTo>
                <a:lnTo>
                  <a:pt x="453" y="108"/>
                </a:lnTo>
                <a:lnTo>
                  <a:pt x="448" y="108"/>
                </a:lnTo>
                <a:lnTo>
                  <a:pt x="430" y="108"/>
                </a:lnTo>
                <a:lnTo>
                  <a:pt x="424" y="120"/>
                </a:lnTo>
                <a:lnTo>
                  <a:pt x="418" y="126"/>
                </a:lnTo>
                <a:lnTo>
                  <a:pt x="406" y="126"/>
                </a:lnTo>
                <a:lnTo>
                  <a:pt x="394" y="132"/>
                </a:lnTo>
                <a:lnTo>
                  <a:pt x="382" y="132"/>
                </a:lnTo>
                <a:lnTo>
                  <a:pt x="376" y="132"/>
                </a:lnTo>
                <a:lnTo>
                  <a:pt x="370" y="138"/>
                </a:lnTo>
                <a:lnTo>
                  <a:pt x="364" y="144"/>
                </a:lnTo>
                <a:lnTo>
                  <a:pt x="364" y="156"/>
                </a:lnTo>
                <a:lnTo>
                  <a:pt x="358" y="162"/>
                </a:lnTo>
                <a:lnTo>
                  <a:pt x="346" y="167"/>
                </a:lnTo>
                <a:lnTo>
                  <a:pt x="340" y="179"/>
                </a:lnTo>
                <a:lnTo>
                  <a:pt x="334" y="173"/>
                </a:lnTo>
                <a:lnTo>
                  <a:pt x="340" y="167"/>
                </a:lnTo>
                <a:lnTo>
                  <a:pt x="346" y="162"/>
                </a:lnTo>
                <a:lnTo>
                  <a:pt x="346" y="150"/>
                </a:lnTo>
                <a:lnTo>
                  <a:pt x="340" y="150"/>
                </a:lnTo>
                <a:lnTo>
                  <a:pt x="334" y="150"/>
                </a:lnTo>
                <a:lnTo>
                  <a:pt x="322" y="162"/>
                </a:lnTo>
                <a:lnTo>
                  <a:pt x="322" y="167"/>
                </a:lnTo>
                <a:lnTo>
                  <a:pt x="316" y="173"/>
                </a:lnTo>
                <a:lnTo>
                  <a:pt x="310" y="167"/>
                </a:lnTo>
                <a:lnTo>
                  <a:pt x="304" y="156"/>
                </a:lnTo>
                <a:lnTo>
                  <a:pt x="310" y="150"/>
                </a:lnTo>
                <a:lnTo>
                  <a:pt x="304" y="162"/>
                </a:lnTo>
                <a:lnTo>
                  <a:pt x="298" y="173"/>
                </a:lnTo>
                <a:lnTo>
                  <a:pt x="292" y="185"/>
                </a:lnTo>
                <a:lnTo>
                  <a:pt x="286" y="191"/>
                </a:lnTo>
                <a:lnTo>
                  <a:pt x="280" y="209"/>
                </a:lnTo>
                <a:lnTo>
                  <a:pt x="268" y="233"/>
                </a:lnTo>
                <a:lnTo>
                  <a:pt x="262" y="245"/>
                </a:lnTo>
                <a:lnTo>
                  <a:pt x="262" y="257"/>
                </a:lnTo>
                <a:lnTo>
                  <a:pt x="262" y="251"/>
                </a:lnTo>
                <a:lnTo>
                  <a:pt x="256" y="251"/>
                </a:lnTo>
                <a:lnTo>
                  <a:pt x="250" y="245"/>
                </a:lnTo>
                <a:lnTo>
                  <a:pt x="250" y="239"/>
                </a:lnTo>
                <a:lnTo>
                  <a:pt x="256" y="221"/>
                </a:lnTo>
                <a:lnTo>
                  <a:pt x="244" y="221"/>
                </a:lnTo>
                <a:lnTo>
                  <a:pt x="238" y="227"/>
                </a:lnTo>
                <a:lnTo>
                  <a:pt x="232" y="221"/>
                </a:lnTo>
                <a:lnTo>
                  <a:pt x="238" y="209"/>
                </a:lnTo>
                <a:lnTo>
                  <a:pt x="238" y="191"/>
                </a:lnTo>
                <a:lnTo>
                  <a:pt x="238" y="185"/>
                </a:lnTo>
                <a:lnTo>
                  <a:pt x="238" y="185"/>
                </a:lnTo>
                <a:lnTo>
                  <a:pt x="232" y="173"/>
                </a:lnTo>
                <a:lnTo>
                  <a:pt x="215" y="173"/>
                </a:lnTo>
                <a:lnTo>
                  <a:pt x="209" y="173"/>
                </a:lnTo>
                <a:lnTo>
                  <a:pt x="209" y="156"/>
                </a:lnTo>
                <a:lnTo>
                  <a:pt x="203" y="150"/>
                </a:lnTo>
                <a:lnTo>
                  <a:pt x="179" y="150"/>
                </a:lnTo>
                <a:lnTo>
                  <a:pt x="173" y="144"/>
                </a:lnTo>
                <a:lnTo>
                  <a:pt x="161" y="150"/>
                </a:lnTo>
                <a:lnTo>
                  <a:pt x="143" y="144"/>
                </a:lnTo>
                <a:lnTo>
                  <a:pt x="143" y="150"/>
                </a:lnTo>
                <a:lnTo>
                  <a:pt x="113" y="132"/>
                </a:lnTo>
                <a:lnTo>
                  <a:pt x="29" y="120"/>
                </a:lnTo>
                <a:lnTo>
                  <a:pt x="17" y="102"/>
                </a:lnTo>
                <a:lnTo>
                  <a:pt x="11" y="96"/>
                </a:lnTo>
                <a:lnTo>
                  <a:pt x="0" y="96"/>
                </a:lnTo>
                <a:lnTo>
                  <a:pt x="0" y="9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1" name="Freeform 40"/>
          <p:cNvSpPr>
            <a:spLocks/>
          </p:cNvSpPr>
          <p:nvPr/>
        </p:nvSpPr>
        <p:spPr bwMode="auto">
          <a:xfrm>
            <a:off x="3975173" y="2926398"/>
            <a:ext cx="372026" cy="520844"/>
          </a:xfrm>
          <a:custGeom>
            <a:avLst/>
            <a:gdLst>
              <a:gd name="T0" fmla="*/ 35 w 358"/>
              <a:gd name="T1" fmla="*/ 257 h 622"/>
              <a:gd name="T2" fmla="*/ 41 w 358"/>
              <a:gd name="T3" fmla="*/ 246 h 622"/>
              <a:gd name="T4" fmla="*/ 41 w 358"/>
              <a:gd name="T5" fmla="*/ 228 h 622"/>
              <a:gd name="T6" fmla="*/ 35 w 358"/>
              <a:gd name="T7" fmla="*/ 222 h 622"/>
              <a:gd name="T8" fmla="*/ 29 w 358"/>
              <a:gd name="T9" fmla="*/ 210 h 622"/>
              <a:gd name="T10" fmla="*/ 23 w 358"/>
              <a:gd name="T11" fmla="*/ 192 h 622"/>
              <a:gd name="T12" fmla="*/ 41 w 358"/>
              <a:gd name="T13" fmla="*/ 186 h 622"/>
              <a:gd name="T14" fmla="*/ 41 w 358"/>
              <a:gd name="T15" fmla="*/ 180 h 622"/>
              <a:gd name="T16" fmla="*/ 41 w 358"/>
              <a:gd name="T17" fmla="*/ 156 h 622"/>
              <a:gd name="T18" fmla="*/ 53 w 358"/>
              <a:gd name="T19" fmla="*/ 138 h 622"/>
              <a:gd name="T20" fmla="*/ 53 w 358"/>
              <a:gd name="T21" fmla="*/ 120 h 622"/>
              <a:gd name="T22" fmla="*/ 71 w 358"/>
              <a:gd name="T23" fmla="*/ 108 h 622"/>
              <a:gd name="T24" fmla="*/ 83 w 358"/>
              <a:gd name="T25" fmla="*/ 96 h 622"/>
              <a:gd name="T26" fmla="*/ 89 w 358"/>
              <a:gd name="T27" fmla="*/ 72 h 622"/>
              <a:gd name="T28" fmla="*/ 89 w 358"/>
              <a:gd name="T29" fmla="*/ 66 h 622"/>
              <a:gd name="T30" fmla="*/ 89 w 358"/>
              <a:gd name="T31" fmla="*/ 42 h 622"/>
              <a:gd name="T32" fmla="*/ 95 w 358"/>
              <a:gd name="T33" fmla="*/ 36 h 622"/>
              <a:gd name="T34" fmla="*/ 113 w 358"/>
              <a:gd name="T35" fmla="*/ 30 h 622"/>
              <a:gd name="T36" fmla="*/ 250 w 358"/>
              <a:gd name="T37" fmla="*/ 6 h 622"/>
              <a:gd name="T38" fmla="*/ 334 w 358"/>
              <a:gd name="T39" fmla="*/ 6 h 622"/>
              <a:gd name="T40" fmla="*/ 358 w 358"/>
              <a:gd name="T41" fmla="*/ 586 h 622"/>
              <a:gd name="T42" fmla="*/ 340 w 358"/>
              <a:gd name="T43" fmla="*/ 592 h 622"/>
              <a:gd name="T44" fmla="*/ 322 w 358"/>
              <a:gd name="T45" fmla="*/ 592 h 622"/>
              <a:gd name="T46" fmla="*/ 310 w 358"/>
              <a:gd name="T47" fmla="*/ 592 h 622"/>
              <a:gd name="T48" fmla="*/ 274 w 358"/>
              <a:gd name="T49" fmla="*/ 604 h 622"/>
              <a:gd name="T50" fmla="*/ 262 w 358"/>
              <a:gd name="T51" fmla="*/ 604 h 622"/>
              <a:gd name="T52" fmla="*/ 250 w 358"/>
              <a:gd name="T53" fmla="*/ 616 h 622"/>
              <a:gd name="T54" fmla="*/ 232 w 358"/>
              <a:gd name="T55" fmla="*/ 622 h 622"/>
              <a:gd name="T56" fmla="*/ 227 w 358"/>
              <a:gd name="T57" fmla="*/ 604 h 622"/>
              <a:gd name="T58" fmla="*/ 209 w 358"/>
              <a:gd name="T59" fmla="*/ 580 h 622"/>
              <a:gd name="T60" fmla="*/ 203 w 358"/>
              <a:gd name="T61" fmla="*/ 550 h 622"/>
              <a:gd name="T62" fmla="*/ 209 w 358"/>
              <a:gd name="T63" fmla="*/ 521 h 622"/>
              <a:gd name="T64" fmla="*/ 6 w 358"/>
              <a:gd name="T65" fmla="*/ 526 h 622"/>
              <a:gd name="T66" fmla="*/ 0 w 358"/>
              <a:gd name="T67" fmla="*/ 503 h 622"/>
              <a:gd name="T68" fmla="*/ 6 w 358"/>
              <a:gd name="T69" fmla="*/ 485 h 622"/>
              <a:gd name="T70" fmla="*/ 17 w 358"/>
              <a:gd name="T71" fmla="*/ 461 h 622"/>
              <a:gd name="T72" fmla="*/ 23 w 358"/>
              <a:gd name="T73" fmla="*/ 455 h 622"/>
              <a:gd name="T74" fmla="*/ 23 w 358"/>
              <a:gd name="T75" fmla="*/ 437 h 622"/>
              <a:gd name="T76" fmla="*/ 53 w 358"/>
              <a:gd name="T77" fmla="*/ 401 h 622"/>
              <a:gd name="T78" fmla="*/ 53 w 358"/>
              <a:gd name="T79" fmla="*/ 395 h 622"/>
              <a:gd name="T80" fmla="*/ 53 w 358"/>
              <a:gd name="T81" fmla="*/ 389 h 622"/>
              <a:gd name="T82" fmla="*/ 59 w 358"/>
              <a:gd name="T83" fmla="*/ 377 h 622"/>
              <a:gd name="T84" fmla="*/ 71 w 358"/>
              <a:gd name="T85" fmla="*/ 365 h 622"/>
              <a:gd name="T86" fmla="*/ 59 w 358"/>
              <a:gd name="T87" fmla="*/ 353 h 622"/>
              <a:gd name="T88" fmla="*/ 47 w 358"/>
              <a:gd name="T89" fmla="*/ 341 h 622"/>
              <a:gd name="T90" fmla="*/ 59 w 358"/>
              <a:gd name="T91" fmla="*/ 329 h 622"/>
              <a:gd name="T92" fmla="*/ 47 w 358"/>
              <a:gd name="T93" fmla="*/ 311 h 622"/>
              <a:gd name="T94" fmla="*/ 47 w 358"/>
              <a:gd name="T95" fmla="*/ 293 h 622"/>
              <a:gd name="T96" fmla="*/ 29 w 358"/>
              <a:gd name="T97" fmla="*/ 28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8" h="622">
                <a:moveTo>
                  <a:pt x="35" y="275"/>
                </a:moveTo>
                <a:lnTo>
                  <a:pt x="35" y="269"/>
                </a:lnTo>
                <a:lnTo>
                  <a:pt x="35" y="257"/>
                </a:lnTo>
                <a:lnTo>
                  <a:pt x="41" y="257"/>
                </a:lnTo>
                <a:lnTo>
                  <a:pt x="41" y="257"/>
                </a:lnTo>
                <a:lnTo>
                  <a:pt x="41" y="246"/>
                </a:lnTo>
                <a:lnTo>
                  <a:pt x="41" y="246"/>
                </a:lnTo>
                <a:lnTo>
                  <a:pt x="35" y="234"/>
                </a:lnTo>
                <a:lnTo>
                  <a:pt x="41" y="228"/>
                </a:lnTo>
                <a:lnTo>
                  <a:pt x="35" y="228"/>
                </a:lnTo>
                <a:lnTo>
                  <a:pt x="29" y="228"/>
                </a:lnTo>
                <a:lnTo>
                  <a:pt x="35" y="222"/>
                </a:lnTo>
                <a:lnTo>
                  <a:pt x="35" y="216"/>
                </a:lnTo>
                <a:lnTo>
                  <a:pt x="23" y="222"/>
                </a:lnTo>
                <a:lnTo>
                  <a:pt x="29" y="210"/>
                </a:lnTo>
                <a:lnTo>
                  <a:pt x="23" y="204"/>
                </a:lnTo>
                <a:lnTo>
                  <a:pt x="29" y="198"/>
                </a:lnTo>
                <a:lnTo>
                  <a:pt x="23" y="192"/>
                </a:lnTo>
                <a:lnTo>
                  <a:pt x="29" y="186"/>
                </a:lnTo>
                <a:lnTo>
                  <a:pt x="35" y="192"/>
                </a:lnTo>
                <a:lnTo>
                  <a:pt x="41" y="186"/>
                </a:lnTo>
                <a:lnTo>
                  <a:pt x="35" y="186"/>
                </a:lnTo>
                <a:lnTo>
                  <a:pt x="35" y="180"/>
                </a:lnTo>
                <a:lnTo>
                  <a:pt x="41" y="180"/>
                </a:lnTo>
                <a:lnTo>
                  <a:pt x="41" y="174"/>
                </a:lnTo>
                <a:lnTo>
                  <a:pt x="41" y="168"/>
                </a:lnTo>
                <a:lnTo>
                  <a:pt x="41" y="156"/>
                </a:lnTo>
                <a:lnTo>
                  <a:pt x="35" y="150"/>
                </a:lnTo>
                <a:lnTo>
                  <a:pt x="59" y="144"/>
                </a:lnTo>
                <a:lnTo>
                  <a:pt x="53" y="138"/>
                </a:lnTo>
                <a:lnTo>
                  <a:pt x="53" y="126"/>
                </a:lnTo>
                <a:lnTo>
                  <a:pt x="59" y="126"/>
                </a:lnTo>
                <a:lnTo>
                  <a:pt x="53" y="120"/>
                </a:lnTo>
                <a:lnTo>
                  <a:pt x="59" y="120"/>
                </a:lnTo>
                <a:lnTo>
                  <a:pt x="59" y="114"/>
                </a:lnTo>
                <a:lnTo>
                  <a:pt x="71" y="108"/>
                </a:lnTo>
                <a:lnTo>
                  <a:pt x="71" y="102"/>
                </a:lnTo>
                <a:lnTo>
                  <a:pt x="77" y="102"/>
                </a:lnTo>
                <a:lnTo>
                  <a:pt x="83" y="96"/>
                </a:lnTo>
                <a:lnTo>
                  <a:pt x="89" y="90"/>
                </a:lnTo>
                <a:lnTo>
                  <a:pt x="83" y="84"/>
                </a:lnTo>
                <a:lnTo>
                  <a:pt x="89" y="72"/>
                </a:lnTo>
                <a:lnTo>
                  <a:pt x="83" y="72"/>
                </a:lnTo>
                <a:lnTo>
                  <a:pt x="83" y="60"/>
                </a:lnTo>
                <a:lnTo>
                  <a:pt x="89" y="66"/>
                </a:lnTo>
                <a:lnTo>
                  <a:pt x="95" y="60"/>
                </a:lnTo>
                <a:lnTo>
                  <a:pt x="89" y="54"/>
                </a:lnTo>
                <a:lnTo>
                  <a:pt x="89" y="42"/>
                </a:lnTo>
                <a:lnTo>
                  <a:pt x="89" y="54"/>
                </a:lnTo>
                <a:lnTo>
                  <a:pt x="95" y="54"/>
                </a:lnTo>
                <a:lnTo>
                  <a:pt x="95" y="36"/>
                </a:lnTo>
                <a:lnTo>
                  <a:pt x="95" y="42"/>
                </a:lnTo>
                <a:lnTo>
                  <a:pt x="107" y="36"/>
                </a:lnTo>
                <a:lnTo>
                  <a:pt x="113" y="30"/>
                </a:lnTo>
                <a:lnTo>
                  <a:pt x="113" y="18"/>
                </a:lnTo>
                <a:lnTo>
                  <a:pt x="107" y="18"/>
                </a:lnTo>
                <a:lnTo>
                  <a:pt x="250" y="6"/>
                </a:lnTo>
                <a:lnTo>
                  <a:pt x="328" y="0"/>
                </a:lnTo>
                <a:lnTo>
                  <a:pt x="328" y="0"/>
                </a:lnTo>
                <a:lnTo>
                  <a:pt x="334" y="6"/>
                </a:lnTo>
                <a:lnTo>
                  <a:pt x="340" y="12"/>
                </a:lnTo>
                <a:lnTo>
                  <a:pt x="334" y="395"/>
                </a:lnTo>
                <a:lnTo>
                  <a:pt x="358" y="586"/>
                </a:lnTo>
                <a:lnTo>
                  <a:pt x="358" y="586"/>
                </a:lnTo>
                <a:lnTo>
                  <a:pt x="352" y="598"/>
                </a:lnTo>
                <a:lnTo>
                  <a:pt x="340" y="592"/>
                </a:lnTo>
                <a:lnTo>
                  <a:pt x="334" y="592"/>
                </a:lnTo>
                <a:lnTo>
                  <a:pt x="328" y="598"/>
                </a:lnTo>
                <a:lnTo>
                  <a:pt x="322" y="592"/>
                </a:lnTo>
                <a:lnTo>
                  <a:pt x="310" y="586"/>
                </a:lnTo>
                <a:lnTo>
                  <a:pt x="298" y="592"/>
                </a:lnTo>
                <a:lnTo>
                  <a:pt x="310" y="592"/>
                </a:lnTo>
                <a:lnTo>
                  <a:pt x="304" y="592"/>
                </a:lnTo>
                <a:lnTo>
                  <a:pt x="286" y="598"/>
                </a:lnTo>
                <a:lnTo>
                  <a:pt x="274" y="604"/>
                </a:lnTo>
                <a:lnTo>
                  <a:pt x="262" y="604"/>
                </a:lnTo>
                <a:lnTo>
                  <a:pt x="268" y="604"/>
                </a:lnTo>
                <a:lnTo>
                  <a:pt x="262" y="604"/>
                </a:lnTo>
                <a:lnTo>
                  <a:pt x="262" y="604"/>
                </a:lnTo>
                <a:lnTo>
                  <a:pt x="256" y="610"/>
                </a:lnTo>
                <a:lnTo>
                  <a:pt x="250" y="616"/>
                </a:lnTo>
                <a:lnTo>
                  <a:pt x="244" y="622"/>
                </a:lnTo>
                <a:lnTo>
                  <a:pt x="238" y="622"/>
                </a:lnTo>
                <a:lnTo>
                  <a:pt x="232" y="622"/>
                </a:lnTo>
                <a:lnTo>
                  <a:pt x="232" y="616"/>
                </a:lnTo>
                <a:lnTo>
                  <a:pt x="227" y="610"/>
                </a:lnTo>
                <a:lnTo>
                  <a:pt x="227" y="604"/>
                </a:lnTo>
                <a:lnTo>
                  <a:pt x="221" y="598"/>
                </a:lnTo>
                <a:lnTo>
                  <a:pt x="221" y="592"/>
                </a:lnTo>
                <a:lnTo>
                  <a:pt x="209" y="580"/>
                </a:lnTo>
                <a:lnTo>
                  <a:pt x="203" y="574"/>
                </a:lnTo>
                <a:lnTo>
                  <a:pt x="197" y="562"/>
                </a:lnTo>
                <a:lnTo>
                  <a:pt x="203" y="550"/>
                </a:lnTo>
                <a:lnTo>
                  <a:pt x="209" y="532"/>
                </a:lnTo>
                <a:lnTo>
                  <a:pt x="209" y="526"/>
                </a:lnTo>
                <a:lnTo>
                  <a:pt x="209" y="521"/>
                </a:lnTo>
                <a:lnTo>
                  <a:pt x="107" y="532"/>
                </a:lnTo>
                <a:lnTo>
                  <a:pt x="0" y="538"/>
                </a:lnTo>
                <a:lnTo>
                  <a:pt x="6" y="526"/>
                </a:lnTo>
                <a:lnTo>
                  <a:pt x="0" y="521"/>
                </a:lnTo>
                <a:lnTo>
                  <a:pt x="6" y="515"/>
                </a:lnTo>
                <a:lnTo>
                  <a:pt x="0" y="503"/>
                </a:lnTo>
                <a:lnTo>
                  <a:pt x="11" y="503"/>
                </a:lnTo>
                <a:lnTo>
                  <a:pt x="11" y="497"/>
                </a:lnTo>
                <a:lnTo>
                  <a:pt x="6" y="485"/>
                </a:lnTo>
                <a:lnTo>
                  <a:pt x="17" y="485"/>
                </a:lnTo>
                <a:lnTo>
                  <a:pt x="11" y="473"/>
                </a:lnTo>
                <a:lnTo>
                  <a:pt x="17" y="461"/>
                </a:lnTo>
                <a:lnTo>
                  <a:pt x="23" y="461"/>
                </a:lnTo>
                <a:lnTo>
                  <a:pt x="11" y="461"/>
                </a:lnTo>
                <a:lnTo>
                  <a:pt x="23" y="455"/>
                </a:lnTo>
                <a:lnTo>
                  <a:pt x="23" y="449"/>
                </a:lnTo>
                <a:lnTo>
                  <a:pt x="29" y="437"/>
                </a:lnTo>
                <a:lnTo>
                  <a:pt x="23" y="437"/>
                </a:lnTo>
                <a:lnTo>
                  <a:pt x="29" y="425"/>
                </a:lnTo>
                <a:lnTo>
                  <a:pt x="35" y="425"/>
                </a:lnTo>
                <a:lnTo>
                  <a:pt x="53" y="401"/>
                </a:lnTo>
                <a:lnTo>
                  <a:pt x="53" y="401"/>
                </a:lnTo>
                <a:lnTo>
                  <a:pt x="47" y="401"/>
                </a:lnTo>
                <a:lnTo>
                  <a:pt x="53" y="395"/>
                </a:lnTo>
                <a:lnTo>
                  <a:pt x="53" y="395"/>
                </a:lnTo>
                <a:lnTo>
                  <a:pt x="59" y="383"/>
                </a:lnTo>
                <a:lnTo>
                  <a:pt x="53" y="389"/>
                </a:lnTo>
                <a:lnTo>
                  <a:pt x="41" y="383"/>
                </a:lnTo>
                <a:lnTo>
                  <a:pt x="47" y="377"/>
                </a:lnTo>
                <a:lnTo>
                  <a:pt x="59" y="377"/>
                </a:lnTo>
                <a:lnTo>
                  <a:pt x="65" y="365"/>
                </a:lnTo>
                <a:lnTo>
                  <a:pt x="71" y="365"/>
                </a:lnTo>
                <a:lnTo>
                  <a:pt x="71" y="365"/>
                </a:lnTo>
                <a:lnTo>
                  <a:pt x="71" y="365"/>
                </a:lnTo>
                <a:lnTo>
                  <a:pt x="59" y="359"/>
                </a:lnTo>
                <a:lnTo>
                  <a:pt x="59" y="353"/>
                </a:lnTo>
                <a:lnTo>
                  <a:pt x="53" y="347"/>
                </a:lnTo>
                <a:lnTo>
                  <a:pt x="47" y="341"/>
                </a:lnTo>
                <a:lnTo>
                  <a:pt x="47" y="341"/>
                </a:lnTo>
                <a:lnTo>
                  <a:pt x="53" y="341"/>
                </a:lnTo>
                <a:lnTo>
                  <a:pt x="47" y="335"/>
                </a:lnTo>
                <a:lnTo>
                  <a:pt x="59" y="329"/>
                </a:lnTo>
                <a:lnTo>
                  <a:pt x="41" y="329"/>
                </a:lnTo>
                <a:lnTo>
                  <a:pt x="41" y="323"/>
                </a:lnTo>
                <a:lnTo>
                  <a:pt x="47" y="311"/>
                </a:lnTo>
                <a:lnTo>
                  <a:pt x="41" y="311"/>
                </a:lnTo>
                <a:lnTo>
                  <a:pt x="41" y="299"/>
                </a:lnTo>
                <a:lnTo>
                  <a:pt x="47" y="293"/>
                </a:lnTo>
                <a:lnTo>
                  <a:pt x="47" y="287"/>
                </a:lnTo>
                <a:lnTo>
                  <a:pt x="41" y="281"/>
                </a:lnTo>
                <a:lnTo>
                  <a:pt x="29" y="287"/>
                </a:lnTo>
                <a:lnTo>
                  <a:pt x="35" y="281"/>
                </a:lnTo>
                <a:lnTo>
                  <a:pt x="35" y="275"/>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2" name="Freeform 41"/>
          <p:cNvSpPr>
            <a:spLocks/>
          </p:cNvSpPr>
          <p:nvPr/>
        </p:nvSpPr>
        <p:spPr bwMode="auto">
          <a:xfrm>
            <a:off x="4086366" y="2686073"/>
            <a:ext cx="893695" cy="255398"/>
          </a:xfrm>
          <a:custGeom>
            <a:avLst/>
            <a:gdLst>
              <a:gd name="T0" fmla="*/ 6 w 860"/>
              <a:gd name="T1" fmla="*/ 305 h 305"/>
              <a:gd name="T2" fmla="*/ 18 w 860"/>
              <a:gd name="T3" fmla="*/ 287 h 305"/>
              <a:gd name="T4" fmla="*/ 24 w 860"/>
              <a:gd name="T5" fmla="*/ 287 h 305"/>
              <a:gd name="T6" fmla="*/ 24 w 860"/>
              <a:gd name="T7" fmla="*/ 252 h 305"/>
              <a:gd name="T8" fmla="*/ 18 w 860"/>
              <a:gd name="T9" fmla="*/ 246 h 305"/>
              <a:gd name="T10" fmla="*/ 24 w 860"/>
              <a:gd name="T11" fmla="*/ 252 h 305"/>
              <a:gd name="T12" fmla="*/ 24 w 860"/>
              <a:gd name="T13" fmla="*/ 234 h 305"/>
              <a:gd name="T14" fmla="*/ 36 w 860"/>
              <a:gd name="T15" fmla="*/ 228 h 305"/>
              <a:gd name="T16" fmla="*/ 36 w 860"/>
              <a:gd name="T17" fmla="*/ 216 h 305"/>
              <a:gd name="T18" fmla="*/ 36 w 860"/>
              <a:gd name="T19" fmla="*/ 210 h 305"/>
              <a:gd name="T20" fmla="*/ 54 w 860"/>
              <a:gd name="T21" fmla="*/ 198 h 305"/>
              <a:gd name="T22" fmla="*/ 60 w 860"/>
              <a:gd name="T23" fmla="*/ 186 h 305"/>
              <a:gd name="T24" fmla="*/ 54 w 860"/>
              <a:gd name="T25" fmla="*/ 174 h 305"/>
              <a:gd name="T26" fmla="*/ 66 w 860"/>
              <a:gd name="T27" fmla="*/ 150 h 305"/>
              <a:gd name="T28" fmla="*/ 66 w 860"/>
              <a:gd name="T29" fmla="*/ 138 h 305"/>
              <a:gd name="T30" fmla="*/ 72 w 860"/>
              <a:gd name="T31" fmla="*/ 126 h 305"/>
              <a:gd name="T32" fmla="*/ 66 w 860"/>
              <a:gd name="T33" fmla="*/ 108 h 305"/>
              <a:gd name="T34" fmla="*/ 72 w 860"/>
              <a:gd name="T35" fmla="*/ 114 h 305"/>
              <a:gd name="T36" fmla="*/ 215 w 860"/>
              <a:gd name="T37" fmla="*/ 96 h 305"/>
              <a:gd name="T38" fmla="*/ 215 w 860"/>
              <a:gd name="T39" fmla="*/ 72 h 305"/>
              <a:gd name="T40" fmla="*/ 239 w 860"/>
              <a:gd name="T41" fmla="*/ 72 h 305"/>
              <a:gd name="T42" fmla="*/ 323 w 860"/>
              <a:gd name="T43" fmla="*/ 66 h 305"/>
              <a:gd name="T44" fmla="*/ 424 w 860"/>
              <a:gd name="T45" fmla="*/ 54 h 305"/>
              <a:gd name="T46" fmla="*/ 502 w 860"/>
              <a:gd name="T47" fmla="*/ 48 h 305"/>
              <a:gd name="T48" fmla="*/ 579 w 860"/>
              <a:gd name="T49" fmla="*/ 42 h 305"/>
              <a:gd name="T50" fmla="*/ 645 w 860"/>
              <a:gd name="T51" fmla="*/ 36 h 305"/>
              <a:gd name="T52" fmla="*/ 687 w 860"/>
              <a:gd name="T53" fmla="*/ 24 h 305"/>
              <a:gd name="T54" fmla="*/ 771 w 860"/>
              <a:gd name="T55" fmla="*/ 12 h 305"/>
              <a:gd name="T56" fmla="*/ 848 w 860"/>
              <a:gd name="T57" fmla="*/ 0 h 305"/>
              <a:gd name="T58" fmla="*/ 854 w 860"/>
              <a:gd name="T59" fmla="*/ 12 h 305"/>
              <a:gd name="T60" fmla="*/ 854 w 860"/>
              <a:gd name="T61" fmla="*/ 36 h 305"/>
              <a:gd name="T62" fmla="*/ 836 w 860"/>
              <a:gd name="T63" fmla="*/ 42 h 305"/>
              <a:gd name="T64" fmla="*/ 824 w 860"/>
              <a:gd name="T65" fmla="*/ 72 h 305"/>
              <a:gd name="T66" fmla="*/ 800 w 860"/>
              <a:gd name="T67" fmla="*/ 72 h 305"/>
              <a:gd name="T68" fmla="*/ 788 w 860"/>
              <a:gd name="T69" fmla="*/ 84 h 305"/>
              <a:gd name="T70" fmla="*/ 777 w 860"/>
              <a:gd name="T71" fmla="*/ 96 h 305"/>
              <a:gd name="T72" fmla="*/ 759 w 860"/>
              <a:gd name="T73" fmla="*/ 90 h 305"/>
              <a:gd name="T74" fmla="*/ 759 w 860"/>
              <a:gd name="T75" fmla="*/ 102 h 305"/>
              <a:gd name="T76" fmla="*/ 747 w 860"/>
              <a:gd name="T77" fmla="*/ 114 h 305"/>
              <a:gd name="T78" fmla="*/ 729 w 860"/>
              <a:gd name="T79" fmla="*/ 126 h 305"/>
              <a:gd name="T80" fmla="*/ 693 w 860"/>
              <a:gd name="T81" fmla="*/ 156 h 305"/>
              <a:gd name="T82" fmla="*/ 669 w 860"/>
              <a:gd name="T83" fmla="*/ 162 h 305"/>
              <a:gd name="T84" fmla="*/ 645 w 860"/>
              <a:gd name="T85" fmla="*/ 180 h 305"/>
              <a:gd name="T86" fmla="*/ 639 w 860"/>
              <a:gd name="T87" fmla="*/ 198 h 305"/>
              <a:gd name="T88" fmla="*/ 615 w 860"/>
              <a:gd name="T89" fmla="*/ 210 h 305"/>
              <a:gd name="T90" fmla="*/ 579 w 860"/>
              <a:gd name="T91" fmla="*/ 246 h 305"/>
              <a:gd name="T92" fmla="*/ 370 w 860"/>
              <a:gd name="T93" fmla="*/ 275 h 305"/>
              <a:gd name="T94" fmla="*/ 221 w 860"/>
              <a:gd name="T95" fmla="*/ 287 h 305"/>
              <a:gd name="T96" fmla="*/ 143 w 860"/>
              <a:gd name="T97" fmla="*/ 29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305">
                <a:moveTo>
                  <a:pt x="0" y="305"/>
                </a:moveTo>
                <a:lnTo>
                  <a:pt x="6" y="305"/>
                </a:lnTo>
                <a:lnTo>
                  <a:pt x="12" y="299"/>
                </a:lnTo>
                <a:lnTo>
                  <a:pt x="18" y="287"/>
                </a:lnTo>
                <a:lnTo>
                  <a:pt x="24" y="287"/>
                </a:lnTo>
                <a:lnTo>
                  <a:pt x="24" y="287"/>
                </a:lnTo>
                <a:lnTo>
                  <a:pt x="18" y="263"/>
                </a:lnTo>
                <a:lnTo>
                  <a:pt x="24" y="252"/>
                </a:lnTo>
                <a:lnTo>
                  <a:pt x="12" y="258"/>
                </a:lnTo>
                <a:lnTo>
                  <a:pt x="18" y="246"/>
                </a:lnTo>
                <a:lnTo>
                  <a:pt x="24" y="246"/>
                </a:lnTo>
                <a:lnTo>
                  <a:pt x="24" y="252"/>
                </a:lnTo>
                <a:lnTo>
                  <a:pt x="30" y="240"/>
                </a:lnTo>
                <a:lnTo>
                  <a:pt x="24" y="234"/>
                </a:lnTo>
                <a:lnTo>
                  <a:pt x="30" y="234"/>
                </a:lnTo>
                <a:lnTo>
                  <a:pt x="36" y="228"/>
                </a:lnTo>
                <a:lnTo>
                  <a:pt x="42" y="222"/>
                </a:lnTo>
                <a:lnTo>
                  <a:pt x="36" y="216"/>
                </a:lnTo>
                <a:lnTo>
                  <a:pt x="36" y="210"/>
                </a:lnTo>
                <a:lnTo>
                  <a:pt x="36" y="210"/>
                </a:lnTo>
                <a:lnTo>
                  <a:pt x="48" y="204"/>
                </a:lnTo>
                <a:lnTo>
                  <a:pt x="54" y="198"/>
                </a:lnTo>
                <a:lnTo>
                  <a:pt x="48" y="186"/>
                </a:lnTo>
                <a:lnTo>
                  <a:pt x="60" y="186"/>
                </a:lnTo>
                <a:lnTo>
                  <a:pt x="54" y="180"/>
                </a:lnTo>
                <a:lnTo>
                  <a:pt x="54" y="174"/>
                </a:lnTo>
                <a:lnTo>
                  <a:pt x="60" y="162"/>
                </a:lnTo>
                <a:lnTo>
                  <a:pt x="66" y="150"/>
                </a:lnTo>
                <a:lnTo>
                  <a:pt x="54" y="144"/>
                </a:lnTo>
                <a:lnTo>
                  <a:pt x="66" y="138"/>
                </a:lnTo>
                <a:lnTo>
                  <a:pt x="60" y="126"/>
                </a:lnTo>
                <a:lnTo>
                  <a:pt x="72" y="126"/>
                </a:lnTo>
                <a:lnTo>
                  <a:pt x="66" y="114"/>
                </a:lnTo>
                <a:lnTo>
                  <a:pt x="66" y="108"/>
                </a:lnTo>
                <a:lnTo>
                  <a:pt x="72" y="108"/>
                </a:lnTo>
                <a:lnTo>
                  <a:pt x="72" y="114"/>
                </a:lnTo>
                <a:lnTo>
                  <a:pt x="78" y="108"/>
                </a:lnTo>
                <a:lnTo>
                  <a:pt x="215" y="96"/>
                </a:lnTo>
                <a:lnTo>
                  <a:pt x="221" y="84"/>
                </a:lnTo>
                <a:lnTo>
                  <a:pt x="215" y="72"/>
                </a:lnTo>
                <a:lnTo>
                  <a:pt x="227" y="72"/>
                </a:lnTo>
                <a:lnTo>
                  <a:pt x="239" y="72"/>
                </a:lnTo>
                <a:lnTo>
                  <a:pt x="281" y="66"/>
                </a:lnTo>
                <a:lnTo>
                  <a:pt x="323" y="66"/>
                </a:lnTo>
                <a:lnTo>
                  <a:pt x="370" y="60"/>
                </a:lnTo>
                <a:lnTo>
                  <a:pt x="424" y="54"/>
                </a:lnTo>
                <a:lnTo>
                  <a:pt x="472" y="48"/>
                </a:lnTo>
                <a:lnTo>
                  <a:pt x="502" y="48"/>
                </a:lnTo>
                <a:lnTo>
                  <a:pt x="544" y="42"/>
                </a:lnTo>
                <a:lnTo>
                  <a:pt x="579" y="42"/>
                </a:lnTo>
                <a:lnTo>
                  <a:pt x="609" y="36"/>
                </a:lnTo>
                <a:lnTo>
                  <a:pt x="645" y="36"/>
                </a:lnTo>
                <a:lnTo>
                  <a:pt x="657" y="30"/>
                </a:lnTo>
                <a:lnTo>
                  <a:pt x="687" y="24"/>
                </a:lnTo>
                <a:lnTo>
                  <a:pt x="705" y="24"/>
                </a:lnTo>
                <a:lnTo>
                  <a:pt x="771" y="12"/>
                </a:lnTo>
                <a:lnTo>
                  <a:pt x="812" y="6"/>
                </a:lnTo>
                <a:lnTo>
                  <a:pt x="848" y="0"/>
                </a:lnTo>
                <a:lnTo>
                  <a:pt x="860" y="0"/>
                </a:lnTo>
                <a:lnTo>
                  <a:pt x="854" y="12"/>
                </a:lnTo>
                <a:lnTo>
                  <a:pt x="854" y="18"/>
                </a:lnTo>
                <a:lnTo>
                  <a:pt x="854" y="36"/>
                </a:lnTo>
                <a:lnTo>
                  <a:pt x="842" y="36"/>
                </a:lnTo>
                <a:lnTo>
                  <a:pt x="836" y="42"/>
                </a:lnTo>
                <a:lnTo>
                  <a:pt x="830" y="60"/>
                </a:lnTo>
                <a:lnTo>
                  <a:pt x="824" y="72"/>
                </a:lnTo>
                <a:lnTo>
                  <a:pt x="818" y="66"/>
                </a:lnTo>
                <a:lnTo>
                  <a:pt x="800" y="72"/>
                </a:lnTo>
                <a:lnTo>
                  <a:pt x="794" y="78"/>
                </a:lnTo>
                <a:lnTo>
                  <a:pt x="788" y="84"/>
                </a:lnTo>
                <a:lnTo>
                  <a:pt x="782" y="96"/>
                </a:lnTo>
                <a:lnTo>
                  <a:pt x="777" y="96"/>
                </a:lnTo>
                <a:lnTo>
                  <a:pt x="771" y="84"/>
                </a:lnTo>
                <a:lnTo>
                  <a:pt x="759" y="90"/>
                </a:lnTo>
                <a:lnTo>
                  <a:pt x="759" y="96"/>
                </a:lnTo>
                <a:lnTo>
                  <a:pt x="759" y="102"/>
                </a:lnTo>
                <a:lnTo>
                  <a:pt x="747" y="102"/>
                </a:lnTo>
                <a:lnTo>
                  <a:pt x="747" y="114"/>
                </a:lnTo>
                <a:lnTo>
                  <a:pt x="741" y="126"/>
                </a:lnTo>
                <a:lnTo>
                  <a:pt x="729" y="126"/>
                </a:lnTo>
                <a:lnTo>
                  <a:pt x="717" y="138"/>
                </a:lnTo>
                <a:lnTo>
                  <a:pt x="693" y="156"/>
                </a:lnTo>
                <a:lnTo>
                  <a:pt x="687" y="162"/>
                </a:lnTo>
                <a:lnTo>
                  <a:pt x="669" y="162"/>
                </a:lnTo>
                <a:lnTo>
                  <a:pt x="651" y="174"/>
                </a:lnTo>
                <a:lnTo>
                  <a:pt x="645" y="180"/>
                </a:lnTo>
                <a:lnTo>
                  <a:pt x="645" y="186"/>
                </a:lnTo>
                <a:lnTo>
                  <a:pt x="639" y="198"/>
                </a:lnTo>
                <a:lnTo>
                  <a:pt x="633" y="210"/>
                </a:lnTo>
                <a:lnTo>
                  <a:pt x="615" y="210"/>
                </a:lnTo>
                <a:lnTo>
                  <a:pt x="615" y="246"/>
                </a:lnTo>
                <a:lnTo>
                  <a:pt x="579" y="246"/>
                </a:lnTo>
                <a:lnTo>
                  <a:pt x="484" y="258"/>
                </a:lnTo>
                <a:lnTo>
                  <a:pt x="370" y="275"/>
                </a:lnTo>
                <a:lnTo>
                  <a:pt x="221" y="287"/>
                </a:lnTo>
                <a:lnTo>
                  <a:pt x="221" y="287"/>
                </a:lnTo>
                <a:lnTo>
                  <a:pt x="221" y="287"/>
                </a:lnTo>
                <a:lnTo>
                  <a:pt x="143" y="293"/>
                </a:lnTo>
                <a:lnTo>
                  <a:pt x="0" y="305"/>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3" name="Freeform 42"/>
          <p:cNvSpPr>
            <a:spLocks/>
          </p:cNvSpPr>
          <p:nvPr/>
        </p:nvSpPr>
        <p:spPr bwMode="auto">
          <a:xfrm>
            <a:off x="4086366" y="2686073"/>
            <a:ext cx="893695" cy="255398"/>
          </a:xfrm>
          <a:custGeom>
            <a:avLst/>
            <a:gdLst>
              <a:gd name="T0" fmla="*/ 6 w 860"/>
              <a:gd name="T1" fmla="*/ 305 h 305"/>
              <a:gd name="T2" fmla="*/ 18 w 860"/>
              <a:gd name="T3" fmla="*/ 287 h 305"/>
              <a:gd name="T4" fmla="*/ 24 w 860"/>
              <a:gd name="T5" fmla="*/ 287 h 305"/>
              <a:gd name="T6" fmla="*/ 24 w 860"/>
              <a:gd name="T7" fmla="*/ 252 h 305"/>
              <a:gd name="T8" fmla="*/ 18 w 860"/>
              <a:gd name="T9" fmla="*/ 246 h 305"/>
              <a:gd name="T10" fmla="*/ 24 w 860"/>
              <a:gd name="T11" fmla="*/ 252 h 305"/>
              <a:gd name="T12" fmla="*/ 24 w 860"/>
              <a:gd name="T13" fmla="*/ 234 h 305"/>
              <a:gd name="T14" fmla="*/ 36 w 860"/>
              <a:gd name="T15" fmla="*/ 228 h 305"/>
              <a:gd name="T16" fmla="*/ 36 w 860"/>
              <a:gd name="T17" fmla="*/ 216 h 305"/>
              <a:gd name="T18" fmla="*/ 36 w 860"/>
              <a:gd name="T19" fmla="*/ 210 h 305"/>
              <a:gd name="T20" fmla="*/ 54 w 860"/>
              <a:gd name="T21" fmla="*/ 198 h 305"/>
              <a:gd name="T22" fmla="*/ 60 w 860"/>
              <a:gd name="T23" fmla="*/ 186 h 305"/>
              <a:gd name="T24" fmla="*/ 54 w 860"/>
              <a:gd name="T25" fmla="*/ 174 h 305"/>
              <a:gd name="T26" fmla="*/ 66 w 860"/>
              <a:gd name="T27" fmla="*/ 150 h 305"/>
              <a:gd name="T28" fmla="*/ 66 w 860"/>
              <a:gd name="T29" fmla="*/ 138 h 305"/>
              <a:gd name="T30" fmla="*/ 72 w 860"/>
              <a:gd name="T31" fmla="*/ 126 h 305"/>
              <a:gd name="T32" fmla="*/ 66 w 860"/>
              <a:gd name="T33" fmla="*/ 108 h 305"/>
              <a:gd name="T34" fmla="*/ 72 w 860"/>
              <a:gd name="T35" fmla="*/ 114 h 305"/>
              <a:gd name="T36" fmla="*/ 215 w 860"/>
              <a:gd name="T37" fmla="*/ 96 h 305"/>
              <a:gd name="T38" fmla="*/ 215 w 860"/>
              <a:gd name="T39" fmla="*/ 72 h 305"/>
              <a:gd name="T40" fmla="*/ 239 w 860"/>
              <a:gd name="T41" fmla="*/ 72 h 305"/>
              <a:gd name="T42" fmla="*/ 323 w 860"/>
              <a:gd name="T43" fmla="*/ 66 h 305"/>
              <a:gd name="T44" fmla="*/ 424 w 860"/>
              <a:gd name="T45" fmla="*/ 54 h 305"/>
              <a:gd name="T46" fmla="*/ 502 w 860"/>
              <a:gd name="T47" fmla="*/ 48 h 305"/>
              <a:gd name="T48" fmla="*/ 579 w 860"/>
              <a:gd name="T49" fmla="*/ 42 h 305"/>
              <a:gd name="T50" fmla="*/ 645 w 860"/>
              <a:gd name="T51" fmla="*/ 36 h 305"/>
              <a:gd name="T52" fmla="*/ 687 w 860"/>
              <a:gd name="T53" fmla="*/ 24 h 305"/>
              <a:gd name="T54" fmla="*/ 771 w 860"/>
              <a:gd name="T55" fmla="*/ 12 h 305"/>
              <a:gd name="T56" fmla="*/ 848 w 860"/>
              <a:gd name="T57" fmla="*/ 0 h 305"/>
              <a:gd name="T58" fmla="*/ 854 w 860"/>
              <a:gd name="T59" fmla="*/ 12 h 305"/>
              <a:gd name="T60" fmla="*/ 854 w 860"/>
              <a:gd name="T61" fmla="*/ 36 h 305"/>
              <a:gd name="T62" fmla="*/ 836 w 860"/>
              <a:gd name="T63" fmla="*/ 42 h 305"/>
              <a:gd name="T64" fmla="*/ 824 w 860"/>
              <a:gd name="T65" fmla="*/ 72 h 305"/>
              <a:gd name="T66" fmla="*/ 800 w 860"/>
              <a:gd name="T67" fmla="*/ 72 h 305"/>
              <a:gd name="T68" fmla="*/ 788 w 860"/>
              <a:gd name="T69" fmla="*/ 84 h 305"/>
              <a:gd name="T70" fmla="*/ 777 w 860"/>
              <a:gd name="T71" fmla="*/ 96 h 305"/>
              <a:gd name="T72" fmla="*/ 759 w 860"/>
              <a:gd name="T73" fmla="*/ 90 h 305"/>
              <a:gd name="T74" fmla="*/ 759 w 860"/>
              <a:gd name="T75" fmla="*/ 102 h 305"/>
              <a:gd name="T76" fmla="*/ 747 w 860"/>
              <a:gd name="T77" fmla="*/ 114 h 305"/>
              <a:gd name="T78" fmla="*/ 729 w 860"/>
              <a:gd name="T79" fmla="*/ 126 h 305"/>
              <a:gd name="T80" fmla="*/ 693 w 860"/>
              <a:gd name="T81" fmla="*/ 156 h 305"/>
              <a:gd name="T82" fmla="*/ 669 w 860"/>
              <a:gd name="T83" fmla="*/ 162 h 305"/>
              <a:gd name="T84" fmla="*/ 645 w 860"/>
              <a:gd name="T85" fmla="*/ 180 h 305"/>
              <a:gd name="T86" fmla="*/ 639 w 860"/>
              <a:gd name="T87" fmla="*/ 198 h 305"/>
              <a:gd name="T88" fmla="*/ 615 w 860"/>
              <a:gd name="T89" fmla="*/ 210 h 305"/>
              <a:gd name="T90" fmla="*/ 579 w 860"/>
              <a:gd name="T91" fmla="*/ 246 h 305"/>
              <a:gd name="T92" fmla="*/ 370 w 860"/>
              <a:gd name="T93" fmla="*/ 275 h 305"/>
              <a:gd name="T94" fmla="*/ 221 w 860"/>
              <a:gd name="T95" fmla="*/ 287 h 305"/>
              <a:gd name="T96" fmla="*/ 143 w 860"/>
              <a:gd name="T97" fmla="*/ 29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305">
                <a:moveTo>
                  <a:pt x="0" y="305"/>
                </a:moveTo>
                <a:lnTo>
                  <a:pt x="6" y="305"/>
                </a:lnTo>
                <a:lnTo>
                  <a:pt x="12" y="299"/>
                </a:lnTo>
                <a:lnTo>
                  <a:pt x="18" y="287"/>
                </a:lnTo>
                <a:lnTo>
                  <a:pt x="24" y="287"/>
                </a:lnTo>
                <a:lnTo>
                  <a:pt x="24" y="287"/>
                </a:lnTo>
                <a:lnTo>
                  <a:pt x="18" y="263"/>
                </a:lnTo>
                <a:lnTo>
                  <a:pt x="24" y="252"/>
                </a:lnTo>
                <a:lnTo>
                  <a:pt x="12" y="258"/>
                </a:lnTo>
                <a:lnTo>
                  <a:pt x="18" y="246"/>
                </a:lnTo>
                <a:lnTo>
                  <a:pt x="24" y="246"/>
                </a:lnTo>
                <a:lnTo>
                  <a:pt x="24" y="252"/>
                </a:lnTo>
                <a:lnTo>
                  <a:pt x="30" y="240"/>
                </a:lnTo>
                <a:lnTo>
                  <a:pt x="24" y="234"/>
                </a:lnTo>
                <a:lnTo>
                  <a:pt x="30" y="234"/>
                </a:lnTo>
                <a:lnTo>
                  <a:pt x="36" y="228"/>
                </a:lnTo>
                <a:lnTo>
                  <a:pt x="42" y="222"/>
                </a:lnTo>
                <a:lnTo>
                  <a:pt x="36" y="216"/>
                </a:lnTo>
                <a:lnTo>
                  <a:pt x="36" y="210"/>
                </a:lnTo>
                <a:lnTo>
                  <a:pt x="36" y="210"/>
                </a:lnTo>
                <a:lnTo>
                  <a:pt x="48" y="204"/>
                </a:lnTo>
                <a:lnTo>
                  <a:pt x="54" y="198"/>
                </a:lnTo>
                <a:lnTo>
                  <a:pt x="48" y="186"/>
                </a:lnTo>
                <a:lnTo>
                  <a:pt x="60" y="186"/>
                </a:lnTo>
                <a:lnTo>
                  <a:pt x="54" y="180"/>
                </a:lnTo>
                <a:lnTo>
                  <a:pt x="54" y="174"/>
                </a:lnTo>
                <a:lnTo>
                  <a:pt x="60" y="162"/>
                </a:lnTo>
                <a:lnTo>
                  <a:pt x="66" y="150"/>
                </a:lnTo>
                <a:lnTo>
                  <a:pt x="54" y="144"/>
                </a:lnTo>
                <a:lnTo>
                  <a:pt x="66" y="138"/>
                </a:lnTo>
                <a:lnTo>
                  <a:pt x="60" y="126"/>
                </a:lnTo>
                <a:lnTo>
                  <a:pt x="72" y="126"/>
                </a:lnTo>
                <a:lnTo>
                  <a:pt x="66" y="114"/>
                </a:lnTo>
                <a:lnTo>
                  <a:pt x="66" y="108"/>
                </a:lnTo>
                <a:lnTo>
                  <a:pt x="72" y="108"/>
                </a:lnTo>
                <a:lnTo>
                  <a:pt x="72" y="114"/>
                </a:lnTo>
                <a:lnTo>
                  <a:pt x="78" y="108"/>
                </a:lnTo>
                <a:lnTo>
                  <a:pt x="215" y="96"/>
                </a:lnTo>
                <a:lnTo>
                  <a:pt x="221" y="84"/>
                </a:lnTo>
                <a:lnTo>
                  <a:pt x="215" y="72"/>
                </a:lnTo>
                <a:lnTo>
                  <a:pt x="227" y="72"/>
                </a:lnTo>
                <a:lnTo>
                  <a:pt x="239" y="72"/>
                </a:lnTo>
                <a:lnTo>
                  <a:pt x="281" y="66"/>
                </a:lnTo>
                <a:lnTo>
                  <a:pt x="323" y="66"/>
                </a:lnTo>
                <a:lnTo>
                  <a:pt x="370" y="60"/>
                </a:lnTo>
                <a:lnTo>
                  <a:pt x="424" y="54"/>
                </a:lnTo>
                <a:lnTo>
                  <a:pt x="472" y="48"/>
                </a:lnTo>
                <a:lnTo>
                  <a:pt x="502" y="48"/>
                </a:lnTo>
                <a:lnTo>
                  <a:pt x="544" y="42"/>
                </a:lnTo>
                <a:lnTo>
                  <a:pt x="579" y="42"/>
                </a:lnTo>
                <a:lnTo>
                  <a:pt x="609" y="36"/>
                </a:lnTo>
                <a:lnTo>
                  <a:pt x="645" y="36"/>
                </a:lnTo>
                <a:lnTo>
                  <a:pt x="657" y="30"/>
                </a:lnTo>
                <a:lnTo>
                  <a:pt x="687" y="24"/>
                </a:lnTo>
                <a:lnTo>
                  <a:pt x="705" y="24"/>
                </a:lnTo>
                <a:lnTo>
                  <a:pt x="771" y="12"/>
                </a:lnTo>
                <a:lnTo>
                  <a:pt x="812" y="6"/>
                </a:lnTo>
                <a:lnTo>
                  <a:pt x="848" y="0"/>
                </a:lnTo>
                <a:lnTo>
                  <a:pt x="860" y="0"/>
                </a:lnTo>
                <a:lnTo>
                  <a:pt x="854" y="12"/>
                </a:lnTo>
                <a:lnTo>
                  <a:pt x="854" y="18"/>
                </a:lnTo>
                <a:lnTo>
                  <a:pt x="854" y="36"/>
                </a:lnTo>
                <a:lnTo>
                  <a:pt x="842" y="36"/>
                </a:lnTo>
                <a:lnTo>
                  <a:pt x="836" y="42"/>
                </a:lnTo>
                <a:lnTo>
                  <a:pt x="830" y="60"/>
                </a:lnTo>
                <a:lnTo>
                  <a:pt x="824" y="72"/>
                </a:lnTo>
                <a:lnTo>
                  <a:pt x="818" y="66"/>
                </a:lnTo>
                <a:lnTo>
                  <a:pt x="800" y="72"/>
                </a:lnTo>
                <a:lnTo>
                  <a:pt x="794" y="78"/>
                </a:lnTo>
                <a:lnTo>
                  <a:pt x="788" y="84"/>
                </a:lnTo>
                <a:lnTo>
                  <a:pt x="782" y="96"/>
                </a:lnTo>
                <a:lnTo>
                  <a:pt x="777" y="96"/>
                </a:lnTo>
                <a:lnTo>
                  <a:pt x="771" y="84"/>
                </a:lnTo>
                <a:lnTo>
                  <a:pt x="759" y="90"/>
                </a:lnTo>
                <a:lnTo>
                  <a:pt x="759" y="96"/>
                </a:lnTo>
                <a:lnTo>
                  <a:pt x="759" y="102"/>
                </a:lnTo>
                <a:lnTo>
                  <a:pt x="747" y="102"/>
                </a:lnTo>
                <a:lnTo>
                  <a:pt x="747" y="114"/>
                </a:lnTo>
                <a:lnTo>
                  <a:pt x="741" y="126"/>
                </a:lnTo>
                <a:lnTo>
                  <a:pt x="729" y="126"/>
                </a:lnTo>
                <a:lnTo>
                  <a:pt x="717" y="138"/>
                </a:lnTo>
                <a:lnTo>
                  <a:pt x="693" y="156"/>
                </a:lnTo>
                <a:lnTo>
                  <a:pt x="687" y="162"/>
                </a:lnTo>
                <a:lnTo>
                  <a:pt x="669" y="162"/>
                </a:lnTo>
                <a:lnTo>
                  <a:pt x="651" y="174"/>
                </a:lnTo>
                <a:lnTo>
                  <a:pt x="645" y="180"/>
                </a:lnTo>
                <a:lnTo>
                  <a:pt x="645" y="186"/>
                </a:lnTo>
                <a:lnTo>
                  <a:pt x="639" y="198"/>
                </a:lnTo>
                <a:lnTo>
                  <a:pt x="633" y="210"/>
                </a:lnTo>
                <a:lnTo>
                  <a:pt x="615" y="210"/>
                </a:lnTo>
                <a:lnTo>
                  <a:pt x="615" y="246"/>
                </a:lnTo>
                <a:lnTo>
                  <a:pt x="579" y="246"/>
                </a:lnTo>
                <a:lnTo>
                  <a:pt x="484" y="258"/>
                </a:lnTo>
                <a:lnTo>
                  <a:pt x="370" y="275"/>
                </a:lnTo>
                <a:lnTo>
                  <a:pt x="221" y="287"/>
                </a:lnTo>
                <a:lnTo>
                  <a:pt x="221" y="287"/>
                </a:lnTo>
                <a:lnTo>
                  <a:pt x="221" y="287"/>
                </a:lnTo>
                <a:lnTo>
                  <a:pt x="143" y="293"/>
                </a:lnTo>
                <a:lnTo>
                  <a:pt x="0" y="305"/>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4" name="Freeform 43"/>
          <p:cNvSpPr>
            <a:spLocks/>
          </p:cNvSpPr>
          <p:nvPr/>
        </p:nvSpPr>
        <p:spPr bwMode="auto">
          <a:xfrm>
            <a:off x="4154952" y="2766461"/>
            <a:ext cx="6235" cy="10048"/>
          </a:xfrm>
          <a:custGeom>
            <a:avLst/>
            <a:gdLst>
              <a:gd name="T0" fmla="*/ 0 w 6"/>
              <a:gd name="T1" fmla="*/ 12 h 12"/>
              <a:gd name="T2" fmla="*/ 0 w 6"/>
              <a:gd name="T3" fmla="*/ 0 h 12"/>
              <a:gd name="T4" fmla="*/ 6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0" y="0"/>
                </a:lnTo>
                <a:lnTo>
                  <a:pt x="6" y="12"/>
                </a:lnTo>
                <a:lnTo>
                  <a:pt x="0" y="1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5" name="Freeform 44"/>
          <p:cNvSpPr>
            <a:spLocks/>
          </p:cNvSpPr>
          <p:nvPr/>
        </p:nvSpPr>
        <p:spPr bwMode="auto">
          <a:xfrm>
            <a:off x="4154952" y="2766461"/>
            <a:ext cx="6235" cy="10048"/>
          </a:xfrm>
          <a:custGeom>
            <a:avLst/>
            <a:gdLst>
              <a:gd name="T0" fmla="*/ 0 w 6"/>
              <a:gd name="T1" fmla="*/ 12 h 12"/>
              <a:gd name="T2" fmla="*/ 0 w 6"/>
              <a:gd name="T3" fmla="*/ 0 h 12"/>
              <a:gd name="T4" fmla="*/ 6 w 6"/>
              <a:gd name="T5" fmla="*/ 12 h 12"/>
              <a:gd name="T6" fmla="*/ 0 w 6"/>
              <a:gd name="T7" fmla="*/ 12 h 12"/>
            </a:gdLst>
            <a:ahLst/>
            <a:cxnLst>
              <a:cxn ang="0">
                <a:pos x="T0" y="T1"/>
              </a:cxn>
              <a:cxn ang="0">
                <a:pos x="T2" y="T3"/>
              </a:cxn>
              <a:cxn ang="0">
                <a:pos x="T4" y="T5"/>
              </a:cxn>
              <a:cxn ang="0">
                <a:pos x="T6" y="T7"/>
              </a:cxn>
            </a:cxnLst>
            <a:rect l="0" t="0" r="r" b="b"/>
            <a:pathLst>
              <a:path w="6" h="12">
                <a:moveTo>
                  <a:pt x="0" y="12"/>
                </a:moveTo>
                <a:lnTo>
                  <a:pt x="0" y="0"/>
                </a:lnTo>
                <a:lnTo>
                  <a:pt x="6" y="12"/>
                </a:lnTo>
                <a:lnTo>
                  <a:pt x="0" y="12"/>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6" name="Freeform 45"/>
          <p:cNvSpPr>
            <a:spLocks/>
          </p:cNvSpPr>
          <p:nvPr/>
        </p:nvSpPr>
        <p:spPr bwMode="auto">
          <a:xfrm>
            <a:off x="4167422" y="2455796"/>
            <a:ext cx="756523" cy="320713"/>
          </a:xfrm>
          <a:custGeom>
            <a:avLst/>
            <a:gdLst>
              <a:gd name="T0" fmla="*/ 12 w 728"/>
              <a:gd name="T1" fmla="*/ 365 h 383"/>
              <a:gd name="T2" fmla="*/ 18 w 728"/>
              <a:gd name="T3" fmla="*/ 353 h 383"/>
              <a:gd name="T4" fmla="*/ 30 w 728"/>
              <a:gd name="T5" fmla="*/ 323 h 383"/>
              <a:gd name="T6" fmla="*/ 24 w 728"/>
              <a:gd name="T7" fmla="*/ 305 h 383"/>
              <a:gd name="T8" fmla="*/ 47 w 728"/>
              <a:gd name="T9" fmla="*/ 287 h 383"/>
              <a:gd name="T10" fmla="*/ 77 w 728"/>
              <a:gd name="T11" fmla="*/ 299 h 383"/>
              <a:gd name="T12" fmla="*/ 89 w 728"/>
              <a:gd name="T13" fmla="*/ 281 h 383"/>
              <a:gd name="T14" fmla="*/ 83 w 728"/>
              <a:gd name="T15" fmla="*/ 258 h 383"/>
              <a:gd name="T16" fmla="*/ 119 w 728"/>
              <a:gd name="T17" fmla="*/ 246 h 383"/>
              <a:gd name="T18" fmla="*/ 113 w 728"/>
              <a:gd name="T19" fmla="*/ 222 h 383"/>
              <a:gd name="T20" fmla="*/ 125 w 728"/>
              <a:gd name="T21" fmla="*/ 204 h 383"/>
              <a:gd name="T22" fmla="*/ 137 w 728"/>
              <a:gd name="T23" fmla="*/ 192 h 383"/>
              <a:gd name="T24" fmla="*/ 161 w 728"/>
              <a:gd name="T25" fmla="*/ 198 h 383"/>
              <a:gd name="T26" fmla="*/ 179 w 728"/>
              <a:gd name="T27" fmla="*/ 186 h 383"/>
              <a:gd name="T28" fmla="*/ 221 w 728"/>
              <a:gd name="T29" fmla="*/ 198 h 383"/>
              <a:gd name="T30" fmla="*/ 227 w 728"/>
              <a:gd name="T31" fmla="*/ 174 h 383"/>
              <a:gd name="T32" fmla="*/ 251 w 728"/>
              <a:gd name="T33" fmla="*/ 174 h 383"/>
              <a:gd name="T34" fmla="*/ 268 w 728"/>
              <a:gd name="T35" fmla="*/ 174 h 383"/>
              <a:gd name="T36" fmla="*/ 280 w 728"/>
              <a:gd name="T37" fmla="*/ 150 h 383"/>
              <a:gd name="T38" fmla="*/ 292 w 728"/>
              <a:gd name="T39" fmla="*/ 138 h 383"/>
              <a:gd name="T40" fmla="*/ 322 w 728"/>
              <a:gd name="T41" fmla="*/ 156 h 383"/>
              <a:gd name="T42" fmla="*/ 334 w 728"/>
              <a:gd name="T43" fmla="*/ 138 h 383"/>
              <a:gd name="T44" fmla="*/ 352 w 728"/>
              <a:gd name="T45" fmla="*/ 114 h 383"/>
              <a:gd name="T46" fmla="*/ 370 w 728"/>
              <a:gd name="T47" fmla="*/ 84 h 383"/>
              <a:gd name="T48" fmla="*/ 370 w 728"/>
              <a:gd name="T49" fmla="*/ 54 h 383"/>
              <a:gd name="T50" fmla="*/ 394 w 728"/>
              <a:gd name="T51" fmla="*/ 60 h 383"/>
              <a:gd name="T52" fmla="*/ 430 w 728"/>
              <a:gd name="T53" fmla="*/ 36 h 383"/>
              <a:gd name="T54" fmla="*/ 418 w 728"/>
              <a:gd name="T55" fmla="*/ 6 h 383"/>
              <a:gd name="T56" fmla="*/ 442 w 728"/>
              <a:gd name="T57" fmla="*/ 0 h 383"/>
              <a:gd name="T58" fmla="*/ 478 w 728"/>
              <a:gd name="T59" fmla="*/ 18 h 383"/>
              <a:gd name="T60" fmla="*/ 513 w 728"/>
              <a:gd name="T61" fmla="*/ 30 h 383"/>
              <a:gd name="T62" fmla="*/ 543 w 728"/>
              <a:gd name="T63" fmla="*/ 48 h 383"/>
              <a:gd name="T64" fmla="*/ 567 w 728"/>
              <a:gd name="T65" fmla="*/ 36 h 383"/>
              <a:gd name="T66" fmla="*/ 591 w 728"/>
              <a:gd name="T67" fmla="*/ 42 h 383"/>
              <a:gd name="T68" fmla="*/ 615 w 728"/>
              <a:gd name="T69" fmla="*/ 24 h 383"/>
              <a:gd name="T70" fmla="*/ 639 w 728"/>
              <a:gd name="T71" fmla="*/ 42 h 383"/>
              <a:gd name="T72" fmla="*/ 651 w 728"/>
              <a:gd name="T73" fmla="*/ 66 h 383"/>
              <a:gd name="T74" fmla="*/ 651 w 728"/>
              <a:gd name="T75" fmla="*/ 96 h 383"/>
              <a:gd name="T76" fmla="*/ 681 w 728"/>
              <a:gd name="T77" fmla="*/ 126 h 383"/>
              <a:gd name="T78" fmla="*/ 728 w 728"/>
              <a:gd name="T79" fmla="*/ 162 h 383"/>
              <a:gd name="T80" fmla="*/ 663 w 728"/>
              <a:gd name="T81" fmla="*/ 228 h 383"/>
              <a:gd name="T82" fmla="*/ 657 w 728"/>
              <a:gd name="T83" fmla="*/ 252 h 383"/>
              <a:gd name="T84" fmla="*/ 633 w 728"/>
              <a:gd name="T85" fmla="*/ 269 h 383"/>
              <a:gd name="T86" fmla="*/ 603 w 728"/>
              <a:gd name="T87" fmla="*/ 293 h 383"/>
              <a:gd name="T88" fmla="*/ 567 w 728"/>
              <a:gd name="T89" fmla="*/ 311 h 383"/>
              <a:gd name="T90" fmla="*/ 466 w 728"/>
              <a:gd name="T91" fmla="*/ 317 h 383"/>
              <a:gd name="T92" fmla="*/ 346 w 728"/>
              <a:gd name="T93" fmla="*/ 329 h 383"/>
              <a:gd name="T94" fmla="*/ 203 w 728"/>
              <a:gd name="T95" fmla="*/ 341 h 383"/>
              <a:gd name="T96" fmla="*/ 137 w 728"/>
              <a:gd name="T97" fmla="*/ 347 h 383"/>
              <a:gd name="T98" fmla="*/ 0 w 728"/>
              <a:gd name="T99"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8" h="383">
                <a:moveTo>
                  <a:pt x="0" y="383"/>
                </a:moveTo>
                <a:lnTo>
                  <a:pt x="6" y="371"/>
                </a:lnTo>
                <a:lnTo>
                  <a:pt x="12" y="365"/>
                </a:lnTo>
                <a:lnTo>
                  <a:pt x="18" y="371"/>
                </a:lnTo>
                <a:lnTo>
                  <a:pt x="24" y="359"/>
                </a:lnTo>
                <a:lnTo>
                  <a:pt x="18" y="353"/>
                </a:lnTo>
                <a:lnTo>
                  <a:pt x="30" y="347"/>
                </a:lnTo>
                <a:lnTo>
                  <a:pt x="24" y="335"/>
                </a:lnTo>
                <a:lnTo>
                  <a:pt x="30" y="323"/>
                </a:lnTo>
                <a:lnTo>
                  <a:pt x="24" y="317"/>
                </a:lnTo>
                <a:lnTo>
                  <a:pt x="24" y="311"/>
                </a:lnTo>
                <a:lnTo>
                  <a:pt x="24" y="305"/>
                </a:lnTo>
                <a:lnTo>
                  <a:pt x="36" y="287"/>
                </a:lnTo>
                <a:lnTo>
                  <a:pt x="42" y="287"/>
                </a:lnTo>
                <a:lnTo>
                  <a:pt x="47" y="287"/>
                </a:lnTo>
                <a:lnTo>
                  <a:pt x="59" y="293"/>
                </a:lnTo>
                <a:lnTo>
                  <a:pt x="71" y="293"/>
                </a:lnTo>
                <a:lnTo>
                  <a:pt x="77" y="299"/>
                </a:lnTo>
                <a:lnTo>
                  <a:pt x="89" y="299"/>
                </a:lnTo>
                <a:lnTo>
                  <a:pt x="95" y="293"/>
                </a:lnTo>
                <a:lnTo>
                  <a:pt x="89" y="281"/>
                </a:lnTo>
                <a:lnTo>
                  <a:pt x="83" y="275"/>
                </a:lnTo>
                <a:lnTo>
                  <a:pt x="83" y="269"/>
                </a:lnTo>
                <a:lnTo>
                  <a:pt x="83" y="258"/>
                </a:lnTo>
                <a:lnTo>
                  <a:pt x="95" y="258"/>
                </a:lnTo>
                <a:lnTo>
                  <a:pt x="101" y="252"/>
                </a:lnTo>
                <a:lnTo>
                  <a:pt x="119" y="246"/>
                </a:lnTo>
                <a:lnTo>
                  <a:pt x="125" y="240"/>
                </a:lnTo>
                <a:lnTo>
                  <a:pt x="119" y="228"/>
                </a:lnTo>
                <a:lnTo>
                  <a:pt x="113" y="222"/>
                </a:lnTo>
                <a:lnTo>
                  <a:pt x="119" y="216"/>
                </a:lnTo>
                <a:lnTo>
                  <a:pt x="125" y="204"/>
                </a:lnTo>
                <a:lnTo>
                  <a:pt x="125" y="204"/>
                </a:lnTo>
                <a:lnTo>
                  <a:pt x="131" y="204"/>
                </a:lnTo>
                <a:lnTo>
                  <a:pt x="137" y="198"/>
                </a:lnTo>
                <a:lnTo>
                  <a:pt x="137" y="192"/>
                </a:lnTo>
                <a:lnTo>
                  <a:pt x="149" y="192"/>
                </a:lnTo>
                <a:lnTo>
                  <a:pt x="161" y="186"/>
                </a:lnTo>
                <a:lnTo>
                  <a:pt x="161" y="198"/>
                </a:lnTo>
                <a:lnTo>
                  <a:pt x="167" y="192"/>
                </a:lnTo>
                <a:lnTo>
                  <a:pt x="167" y="186"/>
                </a:lnTo>
                <a:lnTo>
                  <a:pt x="179" y="186"/>
                </a:lnTo>
                <a:lnTo>
                  <a:pt x="185" y="180"/>
                </a:lnTo>
                <a:lnTo>
                  <a:pt x="209" y="192"/>
                </a:lnTo>
                <a:lnTo>
                  <a:pt x="221" y="198"/>
                </a:lnTo>
                <a:lnTo>
                  <a:pt x="221" y="186"/>
                </a:lnTo>
                <a:lnTo>
                  <a:pt x="221" y="186"/>
                </a:lnTo>
                <a:lnTo>
                  <a:pt x="227" y="174"/>
                </a:lnTo>
                <a:lnTo>
                  <a:pt x="239" y="174"/>
                </a:lnTo>
                <a:lnTo>
                  <a:pt x="245" y="168"/>
                </a:lnTo>
                <a:lnTo>
                  <a:pt x="251" y="174"/>
                </a:lnTo>
                <a:lnTo>
                  <a:pt x="257" y="180"/>
                </a:lnTo>
                <a:lnTo>
                  <a:pt x="268" y="180"/>
                </a:lnTo>
                <a:lnTo>
                  <a:pt x="268" y="174"/>
                </a:lnTo>
                <a:lnTo>
                  <a:pt x="274" y="168"/>
                </a:lnTo>
                <a:lnTo>
                  <a:pt x="274" y="156"/>
                </a:lnTo>
                <a:lnTo>
                  <a:pt x="280" y="150"/>
                </a:lnTo>
                <a:lnTo>
                  <a:pt x="286" y="144"/>
                </a:lnTo>
                <a:lnTo>
                  <a:pt x="286" y="138"/>
                </a:lnTo>
                <a:lnTo>
                  <a:pt x="292" y="138"/>
                </a:lnTo>
                <a:lnTo>
                  <a:pt x="298" y="150"/>
                </a:lnTo>
                <a:lnTo>
                  <a:pt x="304" y="156"/>
                </a:lnTo>
                <a:lnTo>
                  <a:pt x="322" y="156"/>
                </a:lnTo>
                <a:lnTo>
                  <a:pt x="328" y="150"/>
                </a:lnTo>
                <a:lnTo>
                  <a:pt x="334" y="144"/>
                </a:lnTo>
                <a:lnTo>
                  <a:pt x="334" y="138"/>
                </a:lnTo>
                <a:lnTo>
                  <a:pt x="334" y="120"/>
                </a:lnTo>
                <a:lnTo>
                  <a:pt x="346" y="120"/>
                </a:lnTo>
                <a:lnTo>
                  <a:pt x="352" y="114"/>
                </a:lnTo>
                <a:lnTo>
                  <a:pt x="358" y="96"/>
                </a:lnTo>
                <a:lnTo>
                  <a:pt x="364" y="90"/>
                </a:lnTo>
                <a:lnTo>
                  <a:pt x="370" y="84"/>
                </a:lnTo>
                <a:lnTo>
                  <a:pt x="370" y="72"/>
                </a:lnTo>
                <a:lnTo>
                  <a:pt x="370" y="66"/>
                </a:lnTo>
                <a:lnTo>
                  <a:pt x="370" y="54"/>
                </a:lnTo>
                <a:lnTo>
                  <a:pt x="376" y="54"/>
                </a:lnTo>
                <a:lnTo>
                  <a:pt x="382" y="54"/>
                </a:lnTo>
                <a:lnTo>
                  <a:pt x="394" y="60"/>
                </a:lnTo>
                <a:lnTo>
                  <a:pt x="412" y="48"/>
                </a:lnTo>
                <a:lnTo>
                  <a:pt x="430" y="42"/>
                </a:lnTo>
                <a:lnTo>
                  <a:pt x="430" y="36"/>
                </a:lnTo>
                <a:lnTo>
                  <a:pt x="418" y="24"/>
                </a:lnTo>
                <a:lnTo>
                  <a:pt x="424" y="18"/>
                </a:lnTo>
                <a:lnTo>
                  <a:pt x="418" y="6"/>
                </a:lnTo>
                <a:lnTo>
                  <a:pt x="424" y="6"/>
                </a:lnTo>
                <a:lnTo>
                  <a:pt x="436" y="0"/>
                </a:lnTo>
                <a:lnTo>
                  <a:pt x="442" y="0"/>
                </a:lnTo>
                <a:lnTo>
                  <a:pt x="454" y="0"/>
                </a:lnTo>
                <a:lnTo>
                  <a:pt x="472" y="6"/>
                </a:lnTo>
                <a:lnTo>
                  <a:pt x="478" y="18"/>
                </a:lnTo>
                <a:lnTo>
                  <a:pt x="489" y="30"/>
                </a:lnTo>
                <a:lnTo>
                  <a:pt x="501" y="36"/>
                </a:lnTo>
                <a:lnTo>
                  <a:pt x="513" y="30"/>
                </a:lnTo>
                <a:lnTo>
                  <a:pt x="519" y="36"/>
                </a:lnTo>
                <a:lnTo>
                  <a:pt x="537" y="48"/>
                </a:lnTo>
                <a:lnTo>
                  <a:pt x="543" y="48"/>
                </a:lnTo>
                <a:lnTo>
                  <a:pt x="549" y="36"/>
                </a:lnTo>
                <a:lnTo>
                  <a:pt x="561" y="36"/>
                </a:lnTo>
                <a:lnTo>
                  <a:pt x="567" y="36"/>
                </a:lnTo>
                <a:lnTo>
                  <a:pt x="579" y="48"/>
                </a:lnTo>
                <a:lnTo>
                  <a:pt x="585" y="42"/>
                </a:lnTo>
                <a:lnTo>
                  <a:pt x="591" y="42"/>
                </a:lnTo>
                <a:lnTo>
                  <a:pt x="597" y="36"/>
                </a:lnTo>
                <a:lnTo>
                  <a:pt x="609" y="24"/>
                </a:lnTo>
                <a:lnTo>
                  <a:pt x="615" y="24"/>
                </a:lnTo>
                <a:lnTo>
                  <a:pt x="621" y="36"/>
                </a:lnTo>
                <a:lnTo>
                  <a:pt x="633" y="42"/>
                </a:lnTo>
                <a:lnTo>
                  <a:pt x="639" y="42"/>
                </a:lnTo>
                <a:lnTo>
                  <a:pt x="645" y="54"/>
                </a:lnTo>
                <a:lnTo>
                  <a:pt x="651" y="60"/>
                </a:lnTo>
                <a:lnTo>
                  <a:pt x="651" y="66"/>
                </a:lnTo>
                <a:lnTo>
                  <a:pt x="657" y="66"/>
                </a:lnTo>
                <a:lnTo>
                  <a:pt x="657" y="78"/>
                </a:lnTo>
                <a:lnTo>
                  <a:pt x="651" y="96"/>
                </a:lnTo>
                <a:lnTo>
                  <a:pt x="669" y="114"/>
                </a:lnTo>
                <a:lnTo>
                  <a:pt x="675" y="120"/>
                </a:lnTo>
                <a:lnTo>
                  <a:pt x="681" y="126"/>
                </a:lnTo>
                <a:lnTo>
                  <a:pt x="699" y="150"/>
                </a:lnTo>
                <a:lnTo>
                  <a:pt x="716" y="162"/>
                </a:lnTo>
                <a:lnTo>
                  <a:pt x="728" y="162"/>
                </a:lnTo>
                <a:lnTo>
                  <a:pt x="699" y="198"/>
                </a:lnTo>
                <a:lnTo>
                  <a:pt x="669" y="222"/>
                </a:lnTo>
                <a:lnTo>
                  <a:pt x="663" y="228"/>
                </a:lnTo>
                <a:lnTo>
                  <a:pt x="663" y="240"/>
                </a:lnTo>
                <a:lnTo>
                  <a:pt x="657" y="246"/>
                </a:lnTo>
                <a:lnTo>
                  <a:pt x="657" y="252"/>
                </a:lnTo>
                <a:lnTo>
                  <a:pt x="651" y="258"/>
                </a:lnTo>
                <a:lnTo>
                  <a:pt x="639" y="264"/>
                </a:lnTo>
                <a:lnTo>
                  <a:pt x="633" y="269"/>
                </a:lnTo>
                <a:lnTo>
                  <a:pt x="633" y="275"/>
                </a:lnTo>
                <a:lnTo>
                  <a:pt x="609" y="287"/>
                </a:lnTo>
                <a:lnTo>
                  <a:pt x="603" y="293"/>
                </a:lnTo>
                <a:lnTo>
                  <a:pt x="597" y="293"/>
                </a:lnTo>
                <a:lnTo>
                  <a:pt x="579" y="305"/>
                </a:lnTo>
                <a:lnTo>
                  <a:pt x="567" y="311"/>
                </a:lnTo>
                <a:lnTo>
                  <a:pt x="531" y="311"/>
                </a:lnTo>
                <a:lnTo>
                  <a:pt x="501" y="317"/>
                </a:lnTo>
                <a:lnTo>
                  <a:pt x="466" y="317"/>
                </a:lnTo>
                <a:lnTo>
                  <a:pt x="424" y="323"/>
                </a:lnTo>
                <a:lnTo>
                  <a:pt x="394" y="323"/>
                </a:lnTo>
                <a:lnTo>
                  <a:pt x="346" y="329"/>
                </a:lnTo>
                <a:lnTo>
                  <a:pt x="292" y="335"/>
                </a:lnTo>
                <a:lnTo>
                  <a:pt x="245" y="341"/>
                </a:lnTo>
                <a:lnTo>
                  <a:pt x="203" y="341"/>
                </a:lnTo>
                <a:lnTo>
                  <a:pt x="161" y="347"/>
                </a:lnTo>
                <a:lnTo>
                  <a:pt x="149" y="347"/>
                </a:lnTo>
                <a:lnTo>
                  <a:pt x="137" y="347"/>
                </a:lnTo>
                <a:lnTo>
                  <a:pt x="143" y="359"/>
                </a:lnTo>
                <a:lnTo>
                  <a:pt x="137" y="371"/>
                </a:lnTo>
                <a:lnTo>
                  <a:pt x="0" y="383"/>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7" name="Freeform 46"/>
          <p:cNvSpPr>
            <a:spLocks/>
          </p:cNvSpPr>
          <p:nvPr/>
        </p:nvSpPr>
        <p:spPr bwMode="auto">
          <a:xfrm>
            <a:off x="4266144" y="1820233"/>
            <a:ext cx="37410" cy="50242"/>
          </a:xfrm>
          <a:custGeom>
            <a:avLst/>
            <a:gdLst>
              <a:gd name="T0" fmla="*/ 6 w 36"/>
              <a:gd name="T1" fmla="*/ 42 h 60"/>
              <a:gd name="T2" fmla="*/ 0 w 36"/>
              <a:gd name="T3" fmla="*/ 54 h 60"/>
              <a:gd name="T4" fmla="*/ 6 w 36"/>
              <a:gd name="T5" fmla="*/ 60 h 60"/>
              <a:gd name="T6" fmla="*/ 12 w 36"/>
              <a:gd name="T7" fmla="*/ 60 h 60"/>
              <a:gd name="T8" fmla="*/ 18 w 36"/>
              <a:gd name="T9" fmla="*/ 54 h 60"/>
              <a:gd name="T10" fmla="*/ 24 w 36"/>
              <a:gd name="T11" fmla="*/ 48 h 60"/>
              <a:gd name="T12" fmla="*/ 24 w 36"/>
              <a:gd name="T13" fmla="*/ 36 h 60"/>
              <a:gd name="T14" fmla="*/ 30 w 36"/>
              <a:gd name="T15" fmla="*/ 24 h 60"/>
              <a:gd name="T16" fmla="*/ 30 w 36"/>
              <a:gd name="T17" fmla="*/ 18 h 60"/>
              <a:gd name="T18" fmla="*/ 36 w 36"/>
              <a:gd name="T19" fmla="*/ 0 h 60"/>
              <a:gd name="T20" fmla="*/ 30 w 36"/>
              <a:gd name="T21" fmla="*/ 0 h 60"/>
              <a:gd name="T22" fmla="*/ 24 w 36"/>
              <a:gd name="T23" fmla="*/ 6 h 60"/>
              <a:gd name="T24" fmla="*/ 18 w 36"/>
              <a:gd name="T25" fmla="*/ 12 h 60"/>
              <a:gd name="T26" fmla="*/ 12 w 36"/>
              <a:gd name="T27" fmla="*/ 24 h 60"/>
              <a:gd name="T28" fmla="*/ 12 w 36"/>
              <a:gd name="T29" fmla="*/ 30 h 60"/>
              <a:gd name="T30" fmla="*/ 6 w 36"/>
              <a:gd name="T31"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60">
                <a:moveTo>
                  <a:pt x="6" y="42"/>
                </a:moveTo>
                <a:lnTo>
                  <a:pt x="0" y="54"/>
                </a:lnTo>
                <a:lnTo>
                  <a:pt x="6" y="60"/>
                </a:lnTo>
                <a:lnTo>
                  <a:pt x="12" y="60"/>
                </a:lnTo>
                <a:lnTo>
                  <a:pt x="18" y="54"/>
                </a:lnTo>
                <a:lnTo>
                  <a:pt x="24" y="48"/>
                </a:lnTo>
                <a:lnTo>
                  <a:pt x="24" y="36"/>
                </a:lnTo>
                <a:lnTo>
                  <a:pt x="30" y="24"/>
                </a:lnTo>
                <a:lnTo>
                  <a:pt x="30" y="18"/>
                </a:lnTo>
                <a:lnTo>
                  <a:pt x="36" y="0"/>
                </a:lnTo>
                <a:lnTo>
                  <a:pt x="30" y="0"/>
                </a:lnTo>
                <a:lnTo>
                  <a:pt x="24" y="6"/>
                </a:lnTo>
                <a:lnTo>
                  <a:pt x="18" y="12"/>
                </a:lnTo>
                <a:lnTo>
                  <a:pt x="12" y="24"/>
                </a:lnTo>
                <a:lnTo>
                  <a:pt x="12" y="30"/>
                </a:lnTo>
                <a:lnTo>
                  <a:pt x="6" y="4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8" name="Freeform 47"/>
          <p:cNvSpPr>
            <a:spLocks/>
          </p:cNvSpPr>
          <p:nvPr/>
        </p:nvSpPr>
        <p:spPr bwMode="auto">
          <a:xfrm>
            <a:off x="4266144" y="1820233"/>
            <a:ext cx="37410" cy="50242"/>
          </a:xfrm>
          <a:custGeom>
            <a:avLst/>
            <a:gdLst>
              <a:gd name="T0" fmla="*/ 6 w 36"/>
              <a:gd name="T1" fmla="*/ 42 h 60"/>
              <a:gd name="T2" fmla="*/ 0 w 36"/>
              <a:gd name="T3" fmla="*/ 54 h 60"/>
              <a:gd name="T4" fmla="*/ 6 w 36"/>
              <a:gd name="T5" fmla="*/ 60 h 60"/>
              <a:gd name="T6" fmla="*/ 12 w 36"/>
              <a:gd name="T7" fmla="*/ 60 h 60"/>
              <a:gd name="T8" fmla="*/ 18 w 36"/>
              <a:gd name="T9" fmla="*/ 54 h 60"/>
              <a:gd name="T10" fmla="*/ 24 w 36"/>
              <a:gd name="T11" fmla="*/ 48 h 60"/>
              <a:gd name="T12" fmla="*/ 24 w 36"/>
              <a:gd name="T13" fmla="*/ 36 h 60"/>
              <a:gd name="T14" fmla="*/ 30 w 36"/>
              <a:gd name="T15" fmla="*/ 24 h 60"/>
              <a:gd name="T16" fmla="*/ 30 w 36"/>
              <a:gd name="T17" fmla="*/ 18 h 60"/>
              <a:gd name="T18" fmla="*/ 36 w 36"/>
              <a:gd name="T19" fmla="*/ 0 h 60"/>
              <a:gd name="T20" fmla="*/ 30 w 36"/>
              <a:gd name="T21" fmla="*/ 0 h 60"/>
              <a:gd name="T22" fmla="*/ 24 w 36"/>
              <a:gd name="T23" fmla="*/ 6 h 60"/>
              <a:gd name="T24" fmla="*/ 18 w 36"/>
              <a:gd name="T25" fmla="*/ 12 h 60"/>
              <a:gd name="T26" fmla="*/ 12 w 36"/>
              <a:gd name="T27" fmla="*/ 24 h 60"/>
              <a:gd name="T28" fmla="*/ 12 w 36"/>
              <a:gd name="T29" fmla="*/ 30 h 60"/>
              <a:gd name="T30" fmla="*/ 6 w 36"/>
              <a:gd name="T31"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60">
                <a:moveTo>
                  <a:pt x="6" y="42"/>
                </a:moveTo>
                <a:lnTo>
                  <a:pt x="0" y="54"/>
                </a:lnTo>
                <a:lnTo>
                  <a:pt x="6" y="60"/>
                </a:lnTo>
                <a:lnTo>
                  <a:pt x="12" y="60"/>
                </a:lnTo>
                <a:lnTo>
                  <a:pt x="18" y="54"/>
                </a:lnTo>
                <a:lnTo>
                  <a:pt x="24" y="48"/>
                </a:lnTo>
                <a:lnTo>
                  <a:pt x="24" y="36"/>
                </a:lnTo>
                <a:lnTo>
                  <a:pt x="30" y="24"/>
                </a:lnTo>
                <a:lnTo>
                  <a:pt x="30" y="18"/>
                </a:lnTo>
                <a:lnTo>
                  <a:pt x="36" y="0"/>
                </a:lnTo>
                <a:lnTo>
                  <a:pt x="30" y="0"/>
                </a:lnTo>
                <a:lnTo>
                  <a:pt x="24" y="6"/>
                </a:lnTo>
                <a:lnTo>
                  <a:pt x="18" y="12"/>
                </a:lnTo>
                <a:lnTo>
                  <a:pt x="12" y="24"/>
                </a:lnTo>
                <a:lnTo>
                  <a:pt x="12" y="30"/>
                </a:lnTo>
                <a:lnTo>
                  <a:pt x="6" y="42"/>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49" name="Freeform 48"/>
          <p:cNvSpPr>
            <a:spLocks/>
          </p:cNvSpPr>
          <p:nvPr/>
        </p:nvSpPr>
        <p:spPr bwMode="auto">
          <a:xfrm>
            <a:off x="4291085" y="2176116"/>
            <a:ext cx="323185" cy="450505"/>
          </a:xfrm>
          <a:custGeom>
            <a:avLst/>
            <a:gdLst>
              <a:gd name="T0" fmla="*/ 0 w 311"/>
              <a:gd name="T1" fmla="*/ 526 h 538"/>
              <a:gd name="T2" fmla="*/ 6 w 311"/>
              <a:gd name="T3" fmla="*/ 502 h 538"/>
              <a:gd name="T4" fmla="*/ 6 w 311"/>
              <a:gd name="T5" fmla="*/ 490 h 538"/>
              <a:gd name="T6" fmla="*/ 6 w 311"/>
              <a:gd name="T7" fmla="*/ 478 h 538"/>
              <a:gd name="T8" fmla="*/ 24 w 311"/>
              <a:gd name="T9" fmla="*/ 460 h 538"/>
              <a:gd name="T10" fmla="*/ 36 w 311"/>
              <a:gd name="T11" fmla="*/ 436 h 538"/>
              <a:gd name="T12" fmla="*/ 42 w 311"/>
              <a:gd name="T13" fmla="*/ 418 h 538"/>
              <a:gd name="T14" fmla="*/ 42 w 311"/>
              <a:gd name="T15" fmla="*/ 394 h 538"/>
              <a:gd name="T16" fmla="*/ 36 w 311"/>
              <a:gd name="T17" fmla="*/ 376 h 538"/>
              <a:gd name="T18" fmla="*/ 30 w 311"/>
              <a:gd name="T19" fmla="*/ 358 h 538"/>
              <a:gd name="T20" fmla="*/ 30 w 311"/>
              <a:gd name="T21" fmla="*/ 340 h 538"/>
              <a:gd name="T22" fmla="*/ 6 w 311"/>
              <a:gd name="T23" fmla="*/ 36 h 538"/>
              <a:gd name="T24" fmla="*/ 18 w 311"/>
              <a:gd name="T25" fmla="*/ 42 h 538"/>
              <a:gd name="T26" fmla="*/ 42 w 311"/>
              <a:gd name="T27" fmla="*/ 42 h 538"/>
              <a:gd name="T28" fmla="*/ 72 w 311"/>
              <a:gd name="T29" fmla="*/ 18 h 538"/>
              <a:gd name="T30" fmla="*/ 120 w 311"/>
              <a:gd name="T31" fmla="*/ 18 h 538"/>
              <a:gd name="T32" fmla="*/ 263 w 311"/>
              <a:gd name="T33" fmla="*/ 6 h 538"/>
              <a:gd name="T34" fmla="*/ 305 w 311"/>
              <a:gd name="T35" fmla="*/ 340 h 538"/>
              <a:gd name="T36" fmla="*/ 305 w 311"/>
              <a:gd name="T37" fmla="*/ 352 h 538"/>
              <a:gd name="T38" fmla="*/ 311 w 311"/>
              <a:gd name="T39" fmla="*/ 370 h 538"/>
              <a:gd name="T40" fmla="*/ 293 w 311"/>
              <a:gd name="T41" fmla="*/ 382 h 538"/>
              <a:gd name="T42" fmla="*/ 263 w 311"/>
              <a:gd name="T43" fmla="*/ 388 h 538"/>
              <a:gd name="T44" fmla="*/ 251 w 311"/>
              <a:gd name="T45" fmla="*/ 388 h 538"/>
              <a:gd name="T46" fmla="*/ 251 w 311"/>
              <a:gd name="T47" fmla="*/ 406 h 538"/>
              <a:gd name="T48" fmla="*/ 245 w 311"/>
              <a:gd name="T49" fmla="*/ 424 h 538"/>
              <a:gd name="T50" fmla="*/ 233 w 311"/>
              <a:gd name="T51" fmla="*/ 448 h 538"/>
              <a:gd name="T52" fmla="*/ 215 w 311"/>
              <a:gd name="T53" fmla="*/ 454 h 538"/>
              <a:gd name="T54" fmla="*/ 215 w 311"/>
              <a:gd name="T55" fmla="*/ 478 h 538"/>
              <a:gd name="T56" fmla="*/ 203 w 311"/>
              <a:gd name="T57" fmla="*/ 490 h 538"/>
              <a:gd name="T58" fmla="*/ 179 w 311"/>
              <a:gd name="T59" fmla="*/ 484 h 538"/>
              <a:gd name="T60" fmla="*/ 167 w 311"/>
              <a:gd name="T61" fmla="*/ 472 h 538"/>
              <a:gd name="T62" fmla="*/ 161 w 311"/>
              <a:gd name="T63" fmla="*/ 484 h 538"/>
              <a:gd name="T64" fmla="*/ 155 w 311"/>
              <a:gd name="T65" fmla="*/ 502 h 538"/>
              <a:gd name="T66" fmla="*/ 149 w 311"/>
              <a:gd name="T67" fmla="*/ 514 h 538"/>
              <a:gd name="T68" fmla="*/ 132 w 311"/>
              <a:gd name="T69" fmla="*/ 508 h 538"/>
              <a:gd name="T70" fmla="*/ 120 w 311"/>
              <a:gd name="T71" fmla="*/ 508 h 538"/>
              <a:gd name="T72" fmla="*/ 102 w 311"/>
              <a:gd name="T73" fmla="*/ 520 h 538"/>
              <a:gd name="T74" fmla="*/ 102 w 311"/>
              <a:gd name="T75" fmla="*/ 532 h 538"/>
              <a:gd name="T76" fmla="*/ 66 w 311"/>
              <a:gd name="T77" fmla="*/ 514 h 538"/>
              <a:gd name="T78" fmla="*/ 48 w 311"/>
              <a:gd name="T79" fmla="*/ 520 h 538"/>
              <a:gd name="T80" fmla="*/ 42 w 311"/>
              <a:gd name="T81" fmla="*/ 532 h 538"/>
              <a:gd name="T82" fmla="*/ 30 w 311"/>
              <a:gd name="T83" fmla="*/ 526 h 538"/>
              <a:gd name="T84" fmla="*/ 18 w 311"/>
              <a:gd name="T85" fmla="*/ 532 h 538"/>
              <a:gd name="T86" fmla="*/ 6 w 311"/>
              <a:gd name="T87"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1" h="538">
                <a:moveTo>
                  <a:pt x="6" y="538"/>
                </a:moveTo>
                <a:lnTo>
                  <a:pt x="0" y="526"/>
                </a:lnTo>
                <a:lnTo>
                  <a:pt x="6" y="520"/>
                </a:lnTo>
                <a:lnTo>
                  <a:pt x="6" y="502"/>
                </a:lnTo>
                <a:lnTo>
                  <a:pt x="6" y="502"/>
                </a:lnTo>
                <a:lnTo>
                  <a:pt x="6" y="490"/>
                </a:lnTo>
                <a:lnTo>
                  <a:pt x="6" y="484"/>
                </a:lnTo>
                <a:lnTo>
                  <a:pt x="6" y="478"/>
                </a:lnTo>
                <a:lnTo>
                  <a:pt x="18" y="472"/>
                </a:lnTo>
                <a:lnTo>
                  <a:pt x="24" y="460"/>
                </a:lnTo>
                <a:lnTo>
                  <a:pt x="30" y="448"/>
                </a:lnTo>
                <a:lnTo>
                  <a:pt x="36" y="436"/>
                </a:lnTo>
                <a:lnTo>
                  <a:pt x="42" y="418"/>
                </a:lnTo>
                <a:lnTo>
                  <a:pt x="42" y="418"/>
                </a:lnTo>
                <a:lnTo>
                  <a:pt x="48" y="412"/>
                </a:lnTo>
                <a:lnTo>
                  <a:pt x="42" y="394"/>
                </a:lnTo>
                <a:lnTo>
                  <a:pt x="42" y="388"/>
                </a:lnTo>
                <a:lnTo>
                  <a:pt x="36" y="376"/>
                </a:lnTo>
                <a:lnTo>
                  <a:pt x="30" y="370"/>
                </a:lnTo>
                <a:lnTo>
                  <a:pt x="30" y="358"/>
                </a:lnTo>
                <a:lnTo>
                  <a:pt x="30" y="352"/>
                </a:lnTo>
                <a:lnTo>
                  <a:pt x="30" y="340"/>
                </a:lnTo>
                <a:lnTo>
                  <a:pt x="36" y="334"/>
                </a:lnTo>
                <a:lnTo>
                  <a:pt x="6" y="36"/>
                </a:lnTo>
                <a:lnTo>
                  <a:pt x="6" y="36"/>
                </a:lnTo>
                <a:lnTo>
                  <a:pt x="18" y="42"/>
                </a:lnTo>
                <a:lnTo>
                  <a:pt x="30" y="42"/>
                </a:lnTo>
                <a:lnTo>
                  <a:pt x="42" y="42"/>
                </a:lnTo>
                <a:lnTo>
                  <a:pt x="54" y="30"/>
                </a:lnTo>
                <a:lnTo>
                  <a:pt x="72" y="18"/>
                </a:lnTo>
                <a:lnTo>
                  <a:pt x="78" y="18"/>
                </a:lnTo>
                <a:lnTo>
                  <a:pt x="120" y="18"/>
                </a:lnTo>
                <a:lnTo>
                  <a:pt x="257" y="0"/>
                </a:lnTo>
                <a:lnTo>
                  <a:pt x="263" y="6"/>
                </a:lnTo>
                <a:lnTo>
                  <a:pt x="281" y="125"/>
                </a:lnTo>
                <a:lnTo>
                  <a:pt x="305" y="340"/>
                </a:lnTo>
                <a:lnTo>
                  <a:pt x="299" y="340"/>
                </a:lnTo>
                <a:lnTo>
                  <a:pt x="305" y="352"/>
                </a:lnTo>
                <a:lnTo>
                  <a:pt x="299" y="358"/>
                </a:lnTo>
                <a:lnTo>
                  <a:pt x="311" y="370"/>
                </a:lnTo>
                <a:lnTo>
                  <a:pt x="311" y="376"/>
                </a:lnTo>
                <a:lnTo>
                  <a:pt x="293" y="382"/>
                </a:lnTo>
                <a:lnTo>
                  <a:pt x="275" y="394"/>
                </a:lnTo>
                <a:lnTo>
                  <a:pt x="263" y="388"/>
                </a:lnTo>
                <a:lnTo>
                  <a:pt x="257" y="388"/>
                </a:lnTo>
                <a:lnTo>
                  <a:pt x="251" y="388"/>
                </a:lnTo>
                <a:lnTo>
                  <a:pt x="251" y="400"/>
                </a:lnTo>
                <a:lnTo>
                  <a:pt x="251" y="406"/>
                </a:lnTo>
                <a:lnTo>
                  <a:pt x="251" y="418"/>
                </a:lnTo>
                <a:lnTo>
                  <a:pt x="245" y="424"/>
                </a:lnTo>
                <a:lnTo>
                  <a:pt x="239" y="430"/>
                </a:lnTo>
                <a:lnTo>
                  <a:pt x="233" y="448"/>
                </a:lnTo>
                <a:lnTo>
                  <a:pt x="227" y="454"/>
                </a:lnTo>
                <a:lnTo>
                  <a:pt x="215" y="454"/>
                </a:lnTo>
                <a:lnTo>
                  <a:pt x="215" y="472"/>
                </a:lnTo>
                <a:lnTo>
                  <a:pt x="215" y="478"/>
                </a:lnTo>
                <a:lnTo>
                  <a:pt x="209" y="484"/>
                </a:lnTo>
                <a:lnTo>
                  <a:pt x="203" y="490"/>
                </a:lnTo>
                <a:lnTo>
                  <a:pt x="185" y="490"/>
                </a:lnTo>
                <a:lnTo>
                  <a:pt x="179" y="484"/>
                </a:lnTo>
                <a:lnTo>
                  <a:pt x="173" y="472"/>
                </a:lnTo>
                <a:lnTo>
                  <a:pt x="167" y="472"/>
                </a:lnTo>
                <a:lnTo>
                  <a:pt x="167" y="478"/>
                </a:lnTo>
                <a:lnTo>
                  <a:pt x="161" y="484"/>
                </a:lnTo>
                <a:lnTo>
                  <a:pt x="155" y="490"/>
                </a:lnTo>
                <a:lnTo>
                  <a:pt x="155" y="502"/>
                </a:lnTo>
                <a:lnTo>
                  <a:pt x="149" y="508"/>
                </a:lnTo>
                <a:lnTo>
                  <a:pt x="149" y="514"/>
                </a:lnTo>
                <a:lnTo>
                  <a:pt x="138" y="514"/>
                </a:lnTo>
                <a:lnTo>
                  <a:pt x="132" y="508"/>
                </a:lnTo>
                <a:lnTo>
                  <a:pt x="126" y="502"/>
                </a:lnTo>
                <a:lnTo>
                  <a:pt x="120" y="508"/>
                </a:lnTo>
                <a:lnTo>
                  <a:pt x="108" y="508"/>
                </a:lnTo>
                <a:lnTo>
                  <a:pt x="102" y="520"/>
                </a:lnTo>
                <a:lnTo>
                  <a:pt x="102" y="520"/>
                </a:lnTo>
                <a:lnTo>
                  <a:pt x="102" y="532"/>
                </a:lnTo>
                <a:lnTo>
                  <a:pt x="90" y="526"/>
                </a:lnTo>
                <a:lnTo>
                  <a:pt x="66" y="514"/>
                </a:lnTo>
                <a:lnTo>
                  <a:pt x="60" y="520"/>
                </a:lnTo>
                <a:lnTo>
                  <a:pt x="48" y="520"/>
                </a:lnTo>
                <a:lnTo>
                  <a:pt x="48" y="526"/>
                </a:lnTo>
                <a:lnTo>
                  <a:pt x="42" y="532"/>
                </a:lnTo>
                <a:lnTo>
                  <a:pt x="42" y="520"/>
                </a:lnTo>
                <a:lnTo>
                  <a:pt x="30" y="526"/>
                </a:lnTo>
                <a:lnTo>
                  <a:pt x="18" y="526"/>
                </a:lnTo>
                <a:lnTo>
                  <a:pt x="18" y="532"/>
                </a:lnTo>
                <a:lnTo>
                  <a:pt x="12" y="538"/>
                </a:lnTo>
                <a:lnTo>
                  <a:pt x="6" y="53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0" name="Freeform 49"/>
          <p:cNvSpPr>
            <a:spLocks/>
          </p:cNvSpPr>
          <p:nvPr/>
        </p:nvSpPr>
        <p:spPr bwMode="auto">
          <a:xfrm>
            <a:off x="4316023" y="2902114"/>
            <a:ext cx="403202" cy="530055"/>
          </a:xfrm>
          <a:custGeom>
            <a:avLst/>
            <a:gdLst>
              <a:gd name="T0" fmla="*/ 0 w 388"/>
              <a:gd name="T1" fmla="*/ 29 h 633"/>
              <a:gd name="T2" fmla="*/ 263 w 388"/>
              <a:gd name="T3" fmla="*/ 0 h 633"/>
              <a:gd name="T4" fmla="*/ 340 w 388"/>
              <a:gd name="T5" fmla="*/ 263 h 633"/>
              <a:gd name="T6" fmla="*/ 346 w 388"/>
              <a:gd name="T7" fmla="*/ 275 h 633"/>
              <a:gd name="T8" fmla="*/ 358 w 388"/>
              <a:gd name="T9" fmla="*/ 298 h 633"/>
              <a:gd name="T10" fmla="*/ 370 w 388"/>
              <a:gd name="T11" fmla="*/ 310 h 633"/>
              <a:gd name="T12" fmla="*/ 370 w 388"/>
              <a:gd name="T13" fmla="*/ 334 h 633"/>
              <a:gd name="T14" fmla="*/ 382 w 388"/>
              <a:gd name="T15" fmla="*/ 346 h 633"/>
              <a:gd name="T16" fmla="*/ 370 w 388"/>
              <a:gd name="T17" fmla="*/ 358 h 633"/>
              <a:gd name="T18" fmla="*/ 364 w 388"/>
              <a:gd name="T19" fmla="*/ 382 h 633"/>
              <a:gd name="T20" fmla="*/ 370 w 388"/>
              <a:gd name="T21" fmla="*/ 412 h 633"/>
              <a:gd name="T22" fmla="*/ 376 w 388"/>
              <a:gd name="T23" fmla="*/ 436 h 633"/>
              <a:gd name="T24" fmla="*/ 376 w 388"/>
              <a:gd name="T25" fmla="*/ 448 h 633"/>
              <a:gd name="T26" fmla="*/ 376 w 388"/>
              <a:gd name="T27" fmla="*/ 478 h 633"/>
              <a:gd name="T28" fmla="*/ 388 w 388"/>
              <a:gd name="T29" fmla="*/ 496 h 633"/>
              <a:gd name="T30" fmla="*/ 221 w 388"/>
              <a:gd name="T31" fmla="*/ 520 h 633"/>
              <a:gd name="T32" fmla="*/ 114 w 388"/>
              <a:gd name="T33" fmla="*/ 538 h 633"/>
              <a:gd name="T34" fmla="*/ 120 w 388"/>
              <a:gd name="T35" fmla="*/ 567 h 633"/>
              <a:gd name="T36" fmla="*/ 137 w 388"/>
              <a:gd name="T37" fmla="*/ 573 h 633"/>
              <a:gd name="T38" fmla="*/ 137 w 388"/>
              <a:gd name="T39" fmla="*/ 597 h 633"/>
              <a:gd name="T40" fmla="*/ 125 w 388"/>
              <a:gd name="T41" fmla="*/ 615 h 633"/>
              <a:gd name="T42" fmla="*/ 120 w 388"/>
              <a:gd name="T43" fmla="*/ 621 h 633"/>
              <a:gd name="T44" fmla="*/ 108 w 388"/>
              <a:gd name="T45" fmla="*/ 627 h 633"/>
              <a:gd name="T46" fmla="*/ 84 w 388"/>
              <a:gd name="T47" fmla="*/ 633 h 633"/>
              <a:gd name="T48" fmla="*/ 96 w 388"/>
              <a:gd name="T49" fmla="*/ 627 h 633"/>
              <a:gd name="T50" fmla="*/ 96 w 388"/>
              <a:gd name="T51" fmla="*/ 615 h 633"/>
              <a:gd name="T52" fmla="*/ 84 w 388"/>
              <a:gd name="T53" fmla="*/ 609 h 633"/>
              <a:gd name="T54" fmla="*/ 84 w 388"/>
              <a:gd name="T55" fmla="*/ 591 h 633"/>
              <a:gd name="T56" fmla="*/ 78 w 388"/>
              <a:gd name="T57" fmla="*/ 579 h 633"/>
              <a:gd name="T58" fmla="*/ 66 w 388"/>
              <a:gd name="T59" fmla="*/ 573 h 633"/>
              <a:gd name="T60" fmla="*/ 66 w 388"/>
              <a:gd name="T61" fmla="*/ 579 h 633"/>
              <a:gd name="T62" fmla="*/ 60 w 388"/>
              <a:gd name="T63" fmla="*/ 621 h 633"/>
              <a:gd name="T64" fmla="*/ 36 w 388"/>
              <a:gd name="T65" fmla="*/ 615 h 633"/>
              <a:gd name="T66" fmla="*/ 30 w 388"/>
              <a:gd name="T67" fmla="*/ 615 h 633"/>
              <a:gd name="T68" fmla="*/ 12 w 388"/>
              <a:gd name="T69" fmla="*/ 41 h 633"/>
              <a:gd name="T70" fmla="*/ 0 w 388"/>
              <a:gd name="T71" fmla="*/ 2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8" h="633">
                <a:moveTo>
                  <a:pt x="0" y="29"/>
                </a:moveTo>
                <a:lnTo>
                  <a:pt x="0" y="29"/>
                </a:lnTo>
                <a:lnTo>
                  <a:pt x="149" y="17"/>
                </a:lnTo>
                <a:lnTo>
                  <a:pt x="263" y="0"/>
                </a:lnTo>
                <a:lnTo>
                  <a:pt x="305" y="125"/>
                </a:lnTo>
                <a:lnTo>
                  <a:pt x="340" y="263"/>
                </a:lnTo>
                <a:lnTo>
                  <a:pt x="340" y="263"/>
                </a:lnTo>
                <a:lnTo>
                  <a:pt x="346" y="275"/>
                </a:lnTo>
                <a:lnTo>
                  <a:pt x="352" y="280"/>
                </a:lnTo>
                <a:lnTo>
                  <a:pt x="358" y="298"/>
                </a:lnTo>
                <a:lnTo>
                  <a:pt x="364" y="310"/>
                </a:lnTo>
                <a:lnTo>
                  <a:pt x="370" y="310"/>
                </a:lnTo>
                <a:lnTo>
                  <a:pt x="370" y="322"/>
                </a:lnTo>
                <a:lnTo>
                  <a:pt x="370" y="334"/>
                </a:lnTo>
                <a:lnTo>
                  <a:pt x="376" y="334"/>
                </a:lnTo>
                <a:lnTo>
                  <a:pt x="382" y="346"/>
                </a:lnTo>
                <a:lnTo>
                  <a:pt x="370" y="352"/>
                </a:lnTo>
                <a:lnTo>
                  <a:pt x="370" y="358"/>
                </a:lnTo>
                <a:lnTo>
                  <a:pt x="370" y="376"/>
                </a:lnTo>
                <a:lnTo>
                  <a:pt x="364" y="382"/>
                </a:lnTo>
                <a:lnTo>
                  <a:pt x="364" y="400"/>
                </a:lnTo>
                <a:lnTo>
                  <a:pt x="370" y="412"/>
                </a:lnTo>
                <a:lnTo>
                  <a:pt x="376" y="424"/>
                </a:lnTo>
                <a:lnTo>
                  <a:pt x="376" y="436"/>
                </a:lnTo>
                <a:lnTo>
                  <a:pt x="376" y="442"/>
                </a:lnTo>
                <a:lnTo>
                  <a:pt x="376" y="448"/>
                </a:lnTo>
                <a:lnTo>
                  <a:pt x="376" y="466"/>
                </a:lnTo>
                <a:lnTo>
                  <a:pt x="376" y="478"/>
                </a:lnTo>
                <a:lnTo>
                  <a:pt x="382" y="484"/>
                </a:lnTo>
                <a:lnTo>
                  <a:pt x="388" y="496"/>
                </a:lnTo>
                <a:lnTo>
                  <a:pt x="388" y="502"/>
                </a:lnTo>
                <a:lnTo>
                  <a:pt x="221" y="520"/>
                </a:lnTo>
                <a:lnTo>
                  <a:pt x="120" y="532"/>
                </a:lnTo>
                <a:lnTo>
                  <a:pt x="114" y="538"/>
                </a:lnTo>
                <a:lnTo>
                  <a:pt x="108" y="550"/>
                </a:lnTo>
                <a:lnTo>
                  <a:pt x="120" y="567"/>
                </a:lnTo>
                <a:lnTo>
                  <a:pt x="131" y="567"/>
                </a:lnTo>
                <a:lnTo>
                  <a:pt x="137" y="573"/>
                </a:lnTo>
                <a:lnTo>
                  <a:pt x="131" y="585"/>
                </a:lnTo>
                <a:lnTo>
                  <a:pt x="137" y="597"/>
                </a:lnTo>
                <a:lnTo>
                  <a:pt x="131" y="609"/>
                </a:lnTo>
                <a:lnTo>
                  <a:pt x="125" y="615"/>
                </a:lnTo>
                <a:lnTo>
                  <a:pt x="120" y="615"/>
                </a:lnTo>
                <a:lnTo>
                  <a:pt x="120" y="621"/>
                </a:lnTo>
                <a:lnTo>
                  <a:pt x="120" y="627"/>
                </a:lnTo>
                <a:lnTo>
                  <a:pt x="108" y="627"/>
                </a:lnTo>
                <a:lnTo>
                  <a:pt x="78" y="633"/>
                </a:lnTo>
                <a:lnTo>
                  <a:pt x="84" y="633"/>
                </a:lnTo>
                <a:lnTo>
                  <a:pt x="90" y="633"/>
                </a:lnTo>
                <a:lnTo>
                  <a:pt x="96" y="627"/>
                </a:lnTo>
                <a:lnTo>
                  <a:pt x="102" y="621"/>
                </a:lnTo>
                <a:lnTo>
                  <a:pt x="96" y="615"/>
                </a:lnTo>
                <a:lnTo>
                  <a:pt x="90" y="615"/>
                </a:lnTo>
                <a:lnTo>
                  <a:pt x="84" y="609"/>
                </a:lnTo>
                <a:lnTo>
                  <a:pt x="78" y="603"/>
                </a:lnTo>
                <a:lnTo>
                  <a:pt x="84" y="591"/>
                </a:lnTo>
                <a:lnTo>
                  <a:pt x="84" y="585"/>
                </a:lnTo>
                <a:lnTo>
                  <a:pt x="78" y="579"/>
                </a:lnTo>
                <a:lnTo>
                  <a:pt x="72" y="579"/>
                </a:lnTo>
                <a:lnTo>
                  <a:pt x="66" y="573"/>
                </a:lnTo>
                <a:lnTo>
                  <a:pt x="66" y="573"/>
                </a:lnTo>
                <a:lnTo>
                  <a:pt x="66" y="579"/>
                </a:lnTo>
                <a:lnTo>
                  <a:pt x="66" y="591"/>
                </a:lnTo>
                <a:lnTo>
                  <a:pt x="60" y="621"/>
                </a:lnTo>
                <a:lnTo>
                  <a:pt x="54" y="621"/>
                </a:lnTo>
                <a:lnTo>
                  <a:pt x="36" y="615"/>
                </a:lnTo>
                <a:lnTo>
                  <a:pt x="30" y="615"/>
                </a:lnTo>
                <a:lnTo>
                  <a:pt x="30" y="615"/>
                </a:lnTo>
                <a:lnTo>
                  <a:pt x="6" y="424"/>
                </a:lnTo>
                <a:lnTo>
                  <a:pt x="12" y="41"/>
                </a:lnTo>
                <a:lnTo>
                  <a:pt x="6" y="35"/>
                </a:lnTo>
                <a:lnTo>
                  <a:pt x="0" y="29"/>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1" name="Freeform 50"/>
          <p:cNvSpPr>
            <a:spLocks/>
          </p:cNvSpPr>
          <p:nvPr/>
        </p:nvSpPr>
        <p:spPr bwMode="auto">
          <a:xfrm>
            <a:off x="4365904" y="1745707"/>
            <a:ext cx="403202" cy="445481"/>
          </a:xfrm>
          <a:custGeom>
            <a:avLst/>
            <a:gdLst>
              <a:gd name="T0" fmla="*/ 12 w 388"/>
              <a:gd name="T1" fmla="*/ 526 h 532"/>
              <a:gd name="T2" fmla="*/ 30 w 388"/>
              <a:gd name="T3" fmla="*/ 484 h 532"/>
              <a:gd name="T4" fmla="*/ 42 w 388"/>
              <a:gd name="T5" fmla="*/ 430 h 532"/>
              <a:gd name="T6" fmla="*/ 30 w 388"/>
              <a:gd name="T7" fmla="*/ 346 h 532"/>
              <a:gd name="T8" fmla="*/ 0 w 388"/>
              <a:gd name="T9" fmla="*/ 298 h 532"/>
              <a:gd name="T10" fmla="*/ 12 w 388"/>
              <a:gd name="T11" fmla="*/ 275 h 532"/>
              <a:gd name="T12" fmla="*/ 0 w 388"/>
              <a:gd name="T13" fmla="*/ 233 h 532"/>
              <a:gd name="T14" fmla="*/ 18 w 388"/>
              <a:gd name="T15" fmla="*/ 191 h 532"/>
              <a:gd name="T16" fmla="*/ 12 w 388"/>
              <a:gd name="T17" fmla="*/ 155 h 532"/>
              <a:gd name="T18" fmla="*/ 24 w 388"/>
              <a:gd name="T19" fmla="*/ 131 h 532"/>
              <a:gd name="T20" fmla="*/ 48 w 388"/>
              <a:gd name="T21" fmla="*/ 113 h 532"/>
              <a:gd name="T22" fmla="*/ 60 w 388"/>
              <a:gd name="T23" fmla="*/ 89 h 532"/>
              <a:gd name="T24" fmla="*/ 66 w 388"/>
              <a:gd name="T25" fmla="*/ 113 h 532"/>
              <a:gd name="T26" fmla="*/ 66 w 388"/>
              <a:gd name="T27" fmla="*/ 137 h 532"/>
              <a:gd name="T28" fmla="*/ 77 w 388"/>
              <a:gd name="T29" fmla="*/ 107 h 532"/>
              <a:gd name="T30" fmla="*/ 83 w 388"/>
              <a:gd name="T31" fmla="*/ 125 h 532"/>
              <a:gd name="T32" fmla="*/ 83 w 388"/>
              <a:gd name="T33" fmla="*/ 101 h 532"/>
              <a:gd name="T34" fmla="*/ 95 w 388"/>
              <a:gd name="T35" fmla="*/ 59 h 532"/>
              <a:gd name="T36" fmla="*/ 113 w 388"/>
              <a:gd name="T37" fmla="*/ 47 h 532"/>
              <a:gd name="T38" fmla="*/ 101 w 388"/>
              <a:gd name="T39" fmla="*/ 29 h 532"/>
              <a:gd name="T40" fmla="*/ 125 w 388"/>
              <a:gd name="T41" fmla="*/ 6 h 532"/>
              <a:gd name="T42" fmla="*/ 143 w 388"/>
              <a:gd name="T43" fmla="*/ 6 h 532"/>
              <a:gd name="T44" fmla="*/ 167 w 388"/>
              <a:gd name="T45" fmla="*/ 12 h 532"/>
              <a:gd name="T46" fmla="*/ 191 w 388"/>
              <a:gd name="T47" fmla="*/ 29 h 532"/>
              <a:gd name="T48" fmla="*/ 215 w 388"/>
              <a:gd name="T49" fmla="*/ 35 h 532"/>
              <a:gd name="T50" fmla="*/ 245 w 388"/>
              <a:gd name="T51" fmla="*/ 41 h 532"/>
              <a:gd name="T52" fmla="*/ 263 w 388"/>
              <a:gd name="T53" fmla="*/ 65 h 532"/>
              <a:gd name="T54" fmla="*/ 263 w 388"/>
              <a:gd name="T55" fmla="*/ 77 h 532"/>
              <a:gd name="T56" fmla="*/ 269 w 388"/>
              <a:gd name="T57" fmla="*/ 101 h 532"/>
              <a:gd name="T58" fmla="*/ 281 w 388"/>
              <a:gd name="T59" fmla="*/ 137 h 532"/>
              <a:gd name="T60" fmla="*/ 269 w 388"/>
              <a:gd name="T61" fmla="*/ 179 h 532"/>
              <a:gd name="T62" fmla="*/ 257 w 388"/>
              <a:gd name="T63" fmla="*/ 215 h 532"/>
              <a:gd name="T64" fmla="*/ 239 w 388"/>
              <a:gd name="T65" fmla="*/ 239 h 532"/>
              <a:gd name="T66" fmla="*/ 257 w 388"/>
              <a:gd name="T67" fmla="*/ 263 h 532"/>
              <a:gd name="T68" fmla="*/ 275 w 388"/>
              <a:gd name="T69" fmla="*/ 251 h 532"/>
              <a:gd name="T70" fmla="*/ 287 w 388"/>
              <a:gd name="T71" fmla="*/ 221 h 532"/>
              <a:gd name="T72" fmla="*/ 310 w 388"/>
              <a:gd name="T73" fmla="*/ 209 h 532"/>
              <a:gd name="T74" fmla="*/ 334 w 388"/>
              <a:gd name="T75" fmla="*/ 203 h 532"/>
              <a:gd name="T76" fmla="*/ 364 w 388"/>
              <a:gd name="T77" fmla="*/ 257 h 532"/>
              <a:gd name="T78" fmla="*/ 376 w 388"/>
              <a:gd name="T79" fmla="*/ 298 h 532"/>
              <a:gd name="T80" fmla="*/ 388 w 388"/>
              <a:gd name="T81" fmla="*/ 322 h 532"/>
              <a:gd name="T82" fmla="*/ 388 w 388"/>
              <a:gd name="T83" fmla="*/ 346 h 532"/>
              <a:gd name="T84" fmla="*/ 382 w 388"/>
              <a:gd name="T85" fmla="*/ 382 h 532"/>
              <a:gd name="T86" fmla="*/ 376 w 388"/>
              <a:gd name="T87" fmla="*/ 376 h 532"/>
              <a:gd name="T88" fmla="*/ 364 w 388"/>
              <a:gd name="T89" fmla="*/ 382 h 532"/>
              <a:gd name="T90" fmla="*/ 352 w 388"/>
              <a:gd name="T91" fmla="*/ 412 h 532"/>
              <a:gd name="T92" fmla="*/ 340 w 388"/>
              <a:gd name="T93" fmla="*/ 424 h 532"/>
              <a:gd name="T94" fmla="*/ 322 w 388"/>
              <a:gd name="T95" fmla="*/ 484 h 532"/>
              <a:gd name="T96" fmla="*/ 191 w 388"/>
              <a:gd name="T97" fmla="*/ 520 h 532"/>
              <a:gd name="T98" fmla="*/ 6 w 388"/>
              <a:gd name="T99"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8" h="532">
                <a:moveTo>
                  <a:pt x="0" y="532"/>
                </a:moveTo>
                <a:lnTo>
                  <a:pt x="6" y="532"/>
                </a:lnTo>
                <a:lnTo>
                  <a:pt x="12" y="526"/>
                </a:lnTo>
                <a:lnTo>
                  <a:pt x="18" y="514"/>
                </a:lnTo>
                <a:lnTo>
                  <a:pt x="18" y="508"/>
                </a:lnTo>
                <a:lnTo>
                  <a:pt x="30" y="484"/>
                </a:lnTo>
                <a:lnTo>
                  <a:pt x="36" y="466"/>
                </a:lnTo>
                <a:lnTo>
                  <a:pt x="42" y="460"/>
                </a:lnTo>
                <a:lnTo>
                  <a:pt x="42" y="430"/>
                </a:lnTo>
                <a:lnTo>
                  <a:pt x="42" y="406"/>
                </a:lnTo>
                <a:lnTo>
                  <a:pt x="42" y="370"/>
                </a:lnTo>
                <a:lnTo>
                  <a:pt x="30" y="346"/>
                </a:lnTo>
                <a:lnTo>
                  <a:pt x="36" y="340"/>
                </a:lnTo>
                <a:lnTo>
                  <a:pt x="24" y="340"/>
                </a:lnTo>
                <a:lnTo>
                  <a:pt x="0" y="298"/>
                </a:lnTo>
                <a:lnTo>
                  <a:pt x="0" y="293"/>
                </a:lnTo>
                <a:lnTo>
                  <a:pt x="6" y="281"/>
                </a:lnTo>
                <a:lnTo>
                  <a:pt x="12" y="275"/>
                </a:lnTo>
                <a:lnTo>
                  <a:pt x="6" y="251"/>
                </a:lnTo>
                <a:lnTo>
                  <a:pt x="0" y="245"/>
                </a:lnTo>
                <a:lnTo>
                  <a:pt x="0" y="233"/>
                </a:lnTo>
                <a:lnTo>
                  <a:pt x="6" y="227"/>
                </a:lnTo>
                <a:lnTo>
                  <a:pt x="18" y="203"/>
                </a:lnTo>
                <a:lnTo>
                  <a:pt x="18" y="191"/>
                </a:lnTo>
                <a:lnTo>
                  <a:pt x="18" y="185"/>
                </a:lnTo>
                <a:lnTo>
                  <a:pt x="18" y="173"/>
                </a:lnTo>
                <a:lnTo>
                  <a:pt x="12" y="155"/>
                </a:lnTo>
                <a:lnTo>
                  <a:pt x="18" y="149"/>
                </a:lnTo>
                <a:lnTo>
                  <a:pt x="30" y="143"/>
                </a:lnTo>
                <a:lnTo>
                  <a:pt x="24" y="131"/>
                </a:lnTo>
                <a:lnTo>
                  <a:pt x="36" y="119"/>
                </a:lnTo>
                <a:lnTo>
                  <a:pt x="42" y="119"/>
                </a:lnTo>
                <a:lnTo>
                  <a:pt x="48" y="113"/>
                </a:lnTo>
                <a:lnTo>
                  <a:pt x="54" y="107"/>
                </a:lnTo>
                <a:lnTo>
                  <a:pt x="60" y="95"/>
                </a:lnTo>
                <a:lnTo>
                  <a:pt x="60" y="89"/>
                </a:lnTo>
                <a:lnTo>
                  <a:pt x="66" y="83"/>
                </a:lnTo>
                <a:lnTo>
                  <a:pt x="66" y="107"/>
                </a:lnTo>
                <a:lnTo>
                  <a:pt x="66" y="113"/>
                </a:lnTo>
                <a:lnTo>
                  <a:pt x="66" y="119"/>
                </a:lnTo>
                <a:lnTo>
                  <a:pt x="66" y="125"/>
                </a:lnTo>
                <a:lnTo>
                  <a:pt x="66" y="137"/>
                </a:lnTo>
                <a:lnTo>
                  <a:pt x="72" y="125"/>
                </a:lnTo>
                <a:lnTo>
                  <a:pt x="72" y="113"/>
                </a:lnTo>
                <a:lnTo>
                  <a:pt x="77" y="107"/>
                </a:lnTo>
                <a:lnTo>
                  <a:pt x="77" y="125"/>
                </a:lnTo>
                <a:lnTo>
                  <a:pt x="77" y="137"/>
                </a:lnTo>
                <a:lnTo>
                  <a:pt x="83" y="125"/>
                </a:lnTo>
                <a:lnTo>
                  <a:pt x="83" y="119"/>
                </a:lnTo>
                <a:lnTo>
                  <a:pt x="83" y="107"/>
                </a:lnTo>
                <a:lnTo>
                  <a:pt x="83" y="101"/>
                </a:lnTo>
                <a:lnTo>
                  <a:pt x="83" y="77"/>
                </a:lnTo>
                <a:lnTo>
                  <a:pt x="89" y="65"/>
                </a:lnTo>
                <a:lnTo>
                  <a:pt x="95" y="59"/>
                </a:lnTo>
                <a:lnTo>
                  <a:pt x="101" y="59"/>
                </a:lnTo>
                <a:lnTo>
                  <a:pt x="113" y="59"/>
                </a:lnTo>
                <a:lnTo>
                  <a:pt x="113" y="47"/>
                </a:lnTo>
                <a:lnTo>
                  <a:pt x="107" y="47"/>
                </a:lnTo>
                <a:lnTo>
                  <a:pt x="101" y="35"/>
                </a:lnTo>
                <a:lnTo>
                  <a:pt x="101" y="29"/>
                </a:lnTo>
                <a:lnTo>
                  <a:pt x="107" y="18"/>
                </a:lnTo>
                <a:lnTo>
                  <a:pt x="113" y="12"/>
                </a:lnTo>
                <a:lnTo>
                  <a:pt x="125" y="6"/>
                </a:lnTo>
                <a:lnTo>
                  <a:pt x="131" y="0"/>
                </a:lnTo>
                <a:lnTo>
                  <a:pt x="137" y="6"/>
                </a:lnTo>
                <a:lnTo>
                  <a:pt x="143" y="6"/>
                </a:lnTo>
                <a:lnTo>
                  <a:pt x="155" y="12"/>
                </a:lnTo>
                <a:lnTo>
                  <a:pt x="161" y="12"/>
                </a:lnTo>
                <a:lnTo>
                  <a:pt x="167" y="12"/>
                </a:lnTo>
                <a:lnTo>
                  <a:pt x="179" y="12"/>
                </a:lnTo>
                <a:lnTo>
                  <a:pt x="185" y="18"/>
                </a:lnTo>
                <a:lnTo>
                  <a:pt x="191" y="29"/>
                </a:lnTo>
                <a:lnTo>
                  <a:pt x="197" y="29"/>
                </a:lnTo>
                <a:lnTo>
                  <a:pt x="203" y="29"/>
                </a:lnTo>
                <a:lnTo>
                  <a:pt x="215" y="35"/>
                </a:lnTo>
                <a:lnTo>
                  <a:pt x="233" y="35"/>
                </a:lnTo>
                <a:lnTo>
                  <a:pt x="239" y="41"/>
                </a:lnTo>
                <a:lnTo>
                  <a:pt x="245" y="41"/>
                </a:lnTo>
                <a:lnTo>
                  <a:pt x="257" y="47"/>
                </a:lnTo>
                <a:lnTo>
                  <a:pt x="257" y="53"/>
                </a:lnTo>
                <a:lnTo>
                  <a:pt x="263" y="65"/>
                </a:lnTo>
                <a:lnTo>
                  <a:pt x="269" y="65"/>
                </a:lnTo>
                <a:lnTo>
                  <a:pt x="269" y="71"/>
                </a:lnTo>
                <a:lnTo>
                  <a:pt x="263" y="77"/>
                </a:lnTo>
                <a:lnTo>
                  <a:pt x="257" y="83"/>
                </a:lnTo>
                <a:lnTo>
                  <a:pt x="263" y="95"/>
                </a:lnTo>
                <a:lnTo>
                  <a:pt x="269" y="101"/>
                </a:lnTo>
                <a:lnTo>
                  <a:pt x="275" y="107"/>
                </a:lnTo>
                <a:lnTo>
                  <a:pt x="281" y="125"/>
                </a:lnTo>
                <a:lnTo>
                  <a:pt x="281" y="137"/>
                </a:lnTo>
                <a:lnTo>
                  <a:pt x="281" y="167"/>
                </a:lnTo>
                <a:lnTo>
                  <a:pt x="275" y="173"/>
                </a:lnTo>
                <a:lnTo>
                  <a:pt x="269" y="179"/>
                </a:lnTo>
                <a:lnTo>
                  <a:pt x="263" y="185"/>
                </a:lnTo>
                <a:lnTo>
                  <a:pt x="263" y="203"/>
                </a:lnTo>
                <a:lnTo>
                  <a:pt x="257" y="215"/>
                </a:lnTo>
                <a:lnTo>
                  <a:pt x="245" y="215"/>
                </a:lnTo>
                <a:lnTo>
                  <a:pt x="239" y="221"/>
                </a:lnTo>
                <a:lnTo>
                  <a:pt x="239" y="239"/>
                </a:lnTo>
                <a:lnTo>
                  <a:pt x="239" y="251"/>
                </a:lnTo>
                <a:lnTo>
                  <a:pt x="245" y="263"/>
                </a:lnTo>
                <a:lnTo>
                  <a:pt x="257" y="263"/>
                </a:lnTo>
                <a:lnTo>
                  <a:pt x="263" y="263"/>
                </a:lnTo>
                <a:lnTo>
                  <a:pt x="269" y="257"/>
                </a:lnTo>
                <a:lnTo>
                  <a:pt x="275" y="251"/>
                </a:lnTo>
                <a:lnTo>
                  <a:pt x="281" y="245"/>
                </a:lnTo>
                <a:lnTo>
                  <a:pt x="287" y="227"/>
                </a:lnTo>
                <a:lnTo>
                  <a:pt x="287" y="221"/>
                </a:lnTo>
                <a:lnTo>
                  <a:pt x="292" y="215"/>
                </a:lnTo>
                <a:lnTo>
                  <a:pt x="298" y="209"/>
                </a:lnTo>
                <a:lnTo>
                  <a:pt x="310" y="209"/>
                </a:lnTo>
                <a:lnTo>
                  <a:pt x="322" y="197"/>
                </a:lnTo>
                <a:lnTo>
                  <a:pt x="328" y="197"/>
                </a:lnTo>
                <a:lnTo>
                  <a:pt x="334" y="203"/>
                </a:lnTo>
                <a:lnTo>
                  <a:pt x="346" y="209"/>
                </a:lnTo>
                <a:lnTo>
                  <a:pt x="352" y="227"/>
                </a:lnTo>
                <a:lnTo>
                  <a:pt x="364" y="257"/>
                </a:lnTo>
                <a:lnTo>
                  <a:pt x="370" y="269"/>
                </a:lnTo>
                <a:lnTo>
                  <a:pt x="370" y="281"/>
                </a:lnTo>
                <a:lnTo>
                  <a:pt x="376" y="298"/>
                </a:lnTo>
                <a:lnTo>
                  <a:pt x="382" y="310"/>
                </a:lnTo>
                <a:lnTo>
                  <a:pt x="388" y="322"/>
                </a:lnTo>
                <a:lnTo>
                  <a:pt x="388" y="322"/>
                </a:lnTo>
                <a:lnTo>
                  <a:pt x="388" y="328"/>
                </a:lnTo>
                <a:lnTo>
                  <a:pt x="388" y="334"/>
                </a:lnTo>
                <a:lnTo>
                  <a:pt x="388" y="346"/>
                </a:lnTo>
                <a:lnTo>
                  <a:pt x="388" y="358"/>
                </a:lnTo>
                <a:lnTo>
                  <a:pt x="388" y="376"/>
                </a:lnTo>
                <a:lnTo>
                  <a:pt x="382" y="382"/>
                </a:lnTo>
                <a:lnTo>
                  <a:pt x="376" y="382"/>
                </a:lnTo>
                <a:lnTo>
                  <a:pt x="376" y="382"/>
                </a:lnTo>
                <a:lnTo>
                  <a:pt x="376" y="376"/>
                </a:lnTo>
                <a:lnTo>
                  <a:pt x="370" y="370"/>
                </a:lnTo>
                <a:lnTo>
                  <a:pt x="364" y="370"/>
                </a:lnTo>
                <a:lnTo>
                  <a:pt x="364" y="382"/>
                </a:lnTo>
                <a:lnTo>
                  <a:pt x="358" y="388"/>
                </a:lnTo>
                <a:lnTo>
                  <a:pt x="358" y="406"/>
                </a:lnTo>
                <a:lnTo>
                  <a:pt x="352" y="412"/>
                </a:lnTo>
                <a:lnTo>
                  <a:pt x="340" y="418"/>
                </a:lnTo>
                <a:lnTo>
                  <a:pt x="340" y="424"/>
                </a:lnTo>
                <a:lnTo>
                  <a:pt x="340" y="424"/>
                </a:lnTo>
                <a:lnTo>
                  <a:pt x="334" y="436"/>
                </a:lnTo>
                <a:lnTo>
                  <a:pt x="334" y="460"/>
                </a:lnTo>
                <a:lnTo>
                  <a:pt x="322" y="484"/>
                </a:lnTo>
                <a:lnTo>
                  <a:pt x="316" y="496"/>
                </a:lnTo>
                <a:lnTo>
                  <a:pt x="275" y="508"/>
                </a:lnTo>
                <a:lnTo>
                  <a:pt x="191" y="520"/>
                </a:lnTo>
                <a:lnTo>
                  <a:pt x="185" y="514"/>
                </a:lnTo>
                <a:lnTo>
                  <a:pt x="48" y="532"/>
                </a:lnTo>
                <a:lnTo>
                  <a:pt x="6" y="532"/>
                </a:lnTo>
                <a:lnTo>
                  <a:pt x="0" y="53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2" name="Freeform 51"/>
          <p:cNvSpPr>
            <a:spLocks/>
          </p:cNvSpPr>
          <p:nvPr/>
        </p:nvSpPr>
        <p:spPr bwMode="auto">
          <a:xfrm>
            <a:off x="4428256" y="3302377"/>
            <a:ext cx="955005" cy="580298"/>
          </a:xfrm>
          <a:custGeom>
            <a:avLst/>
            <a:gdLst>
              <a:gd name="T0" fmla="*/ 12 w 919"/>
              <a:gd name="T1" fmla="*/ 89 h 693"/>
              <a:gd name="T2" fmla="*/ 280 w 919"/>
              <a:gd name="T3" fmla="*/ 24 h 693"/>
              <a:gd name="T4" fmla="*/ 591 w 919"/>
              <a:gd name="T5" fmla="*/ 42 h 693"/>
              <a:gd name="T6" fmla="*/ 609 w 919"/>
              <a:gd name="T7" fmla="*/ 30 h 693"/>
              <a:gd name="T8" fmla="*/ 621 w 919"/>
              <a:gd name="T9" fmla="*/ 0 h 693"/>
              <a:gd name="T10" fmla="*/ 663 w 919"/>
              <a:gd name="T11" fmla="*/ 6 h 693"/>
              <a:gd name="T12" fmla="*/ 680 w 919"/>
              <a:gd name="T13" fmla="*/ 36 h 693"/>
              <a:gd name="T14" fmla="*/ 710 w 919"/>
              <a:gd name="T15" fmla="*/ 113 h 693"/>
              <a:gd name="T16" fmla="*/ 812 w 919"/>
              <a:gd name="T17" fmla="*/ 263 h 693"/>
              <a:gd name="T18" fmla="*/ 824 w 919"/>
              <a:gd name="T19" fmla="*/ 317 h 693"/>
              <a:gd name="T20" fmla="*/ 812 w 919"/>
              <a:gd name="T21" fmla="*/ 269 h 693"/>
              <a:gd name="T22" fmla="*/ 788 w 919"/>
              <a:gd name="T23" fmla="*/ 239 h 693"/>
              <a:gd name="T24" fmla="*/ 800 w 919"/>
              <a:gd name="T25" fmla="*/ 287 h 693"/>
              <a:gd name="T26" fmla="*/ 878 w 919"/>
              <a:gd name="T27" fmla="*/ 418 h 693"/>
              <a:gd name="T28" fmla="*/ 901 w 919"/>
              <a:gd name="T29" fmla="*/ 454 h 693"/>
              <a:gd name="T30" fmla="*/ 913 w 919"/>
              <a:gd name="T31" fmla="*/ 556 h 693"/>
              <a:gd name="T32" fmla="*/ 913 w 919"/>
              <a:gd name="T33" fmla="*/ 592 h 693"/>
              <a:gd name="T34" fmla="*/ 907 w 919"/>
              <a:gd name="T35" fmla="*/ 627 h 693"/>
              <a:gd name="T36" fmla="*/ 901 w 919"/>
              <a:gd name="T37" fmla="*/ 675 h 693"/>
              <a:gd name="T38" fmla="*/ 878 w 919"/>
              <a:gd name="T39" fmla="*/ 681 h 693"/>
              <a:gd name="T40" fmla="*/ 824 w 919"/>
              <a:gd name="T41" fmla="*/ 693 h 693"/>
              <a:gd name="T42" fmla="*/ 836 w 919"/>
              <a:gd name="T43" fmla="*/ 681 h 693"/>
              <a:gd name="T44" fmla="*/ 806 w 919"/>
              <a:gd name="T45" fmla="*/ 651 h 693"/>
              <a:gd name="T46" fmla="*/ 764 w 919"/>
              <a:gd name="T47" fmla="*/ 610 h 693"/>
              <a:gd name="T48" fmla="*/ 740 w 919"/>
              <a:gd name="T49" fmla="*/ 598 h 693"/>
              <a:gd name="T50" fmla="*/ 698 w 919"/>
              <a:gd name="T51" fmla="*/ 544 h 693"/>
              <a:gd name="T52" fmla="*/ 704 w 919"/>
              <a:gd name="T53" fmla="*/ 520 h 693"/>
              <a:gd name="T54" fmla="*/ 680 w 919"/>
              <a:gd name="T55" fmla="*/ 526 h 693"/>
              <a:gd name="T56" fmla="*/ 686 w 919"/>
              <a:gd name="T57" fmla="*/ 484 h 693"/>
              <a:gd name="T58" fmla="*/ 669 w 919"/>
              <a:gd name="T59" fmla="*/ 496 h 693"/>
              <a:gd name="T60" fmla="*/ 639 w 919"/>
              <a:gd name="T61" fmla="*/ 490 h 693"/>
              <a:gd name="T62" fmla="*/ 597 w 919"/>
              <a:gd name="T63" fmla="*/ 430 h 693"/>
              <a:gd name="T64" fmla="*/ 609 w 919"/>
              <a:gd name="T65" fmla="*/ 412 h 693"/>
              <a:gd name="T66" fmla="*/ 603 w 919"/>
              <a:gd name="T67" fmla="*/ 370 h 693"/>
              <a:gd name="T68" fmla="*/ 597 w 919"/>
              <a:gd name="T69" fmla="*/ 376 h 693"/>
              <a:gd name="T70" fmla="*/ 579 w 919"/>
              <a:gd name="T71" fmla="*/ 388 h 693"/>
              <a:gd name="T72" fmla="*/ 579 w 919"/>
              <a:gd name="T73" fmla="*/ 358 h 693"/>
              <a:gd name="T74" fmla="*/ 579 w 919"/>
              <a:gd name="T75" fmla="*/ 263 h 693"/>
              <a:gd name="T76" fmla="*/ 561 w 919"/>
              <a:gd name="T77" fmla="*/ 233 h 693"/>
              <a:gd name="T78" fmla="*/ 513 w 919"/>
              <a:gd name="T79" fmla="*/ 209 h 693"/>
              <a:gd name="T80" fmla="*/ 459 w 919"/>
              <a:gd name="T81" fmla="*/ 161 h 693"/>
              <a:gd name="T82" fmla="*/ 400 w 919"/>
              <a:gd name="T83" fmla="*/ 125 h 693"/>
              <a:gd name="T84" fmla="*/ 370 w 919"/>
              <a:gd name="T85" fmla="*/ 143 h 693"/>
              <a:gd name="T86" fmla="*/ 358 w 919"/>
              <a:gd name="T87" fmla="*/ 155 h 693"/>
              <a:gd name="T88" fmla="*/ 304 w 919"/>
              <a:gd name="T89" fmla="*/ 179 h 693"/>
              <a:gd name="T90" fmla="*/ 268 w 919"/>
              <a:gd name="T91" fmla="*/ 191 h 693"/>
              <a:gd name="T92" fmla="*/ 262 w 919"/>
              <a:gd name="T93" fmla="*/ 191 h 693"/>
              <a:gd name="T94" fmla="*/ 250 w 919"/>
              <a:gd name="T95" fmla="*/ 161 h 693"/>
              <a:gd name="T96" fmla="*/ 227 w 919"/>
              <a:gd name="T97" fmla="*/ 143 h 693"/>
              <a:gd name="T98" fmla="*/ 238 w 919"/>
              <a:gd name="T99" fmla="*/ 137 h 693"/>
              <a:gd name="T100" fmla="*/ 232 w 919"/>
              <a:gd name="T101" fmla="*/ 119 h 693"/>
              <a:gd name="T102" fmla="*/ 215 w 919"/>
              <a:gd name="T103" fmla="*/ 137 h 693"/>
              <a:gd name="T104" fmla="*/ 137 w 919"/>
              <a:gd name="T105" fmla="*/ 119 h 693"/>
              <a:gd name="T106" fmla="*/ 167 w 919"/>
              <a:gd name="T107" fmla="*/ 113 h 693"/>
              <a:gd name="T108" fmla="*/ 137 w 919"/>
              <a:gd name="T109" fmla="*/ 107 h 693"/>
              <a:gd name="T110" fmla="*/ 71 w 919"/>
              <a:gd name="T111" fmla="*/ 125 h 693"/>
              <a:gd name="T112" fmla="*/ 71 w 919"/>
              <a:gd name="T113" fmla="*/ 107 h 693"/>
              <a:gd name="T114" fmla="*/ 53 w 919"/>
              <a:gd name="T115" fmla="*/ 107 h 693"/>
              <a:gd name="T116" fmla="*/ 41 w 919"/>
              <a:gd name="T117" fmla="*/ 137 h 693"/>
              <a:gd name="T118" fmla="*/ 35 w 919"/>
              <a:gd name="T119" fmla="*/ 11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9" h="693">
                <a:moveTo>
                  <a:pt x="29" y="119"/>
                </a:moveTo>
                <a:lnTo>
                  <a:pt x="23" y="107"/>
                </a:lnTo>
                <a:lnTo>
                  <a:pt x="29" y="95"/>
                </a:lnTo>
                <a:lnTo>
                  <a:pt x="23" y="89"/>
                </a:lnTo>
                <a:lnTo>
                  <a:pt x="12" y="89"/>
                </a:lnTo>
                <a:lnTo>
                  <a:pt x="0" y="72"/>
                </a:lnTo>
                <a:lnTo>
                  <a:pt x="6" y="60"/>
                </a:lnTo>
                <a:lnTo>
                  <a:pt x="12" y="54"/>
                </a:lnTo>
                <a:lnTo>
                  <a:pt x="113" y="42"/>
                </a:lnTo>
                <a:lnTo>
                  <a:pt x="280" y="24"/>
                </a:lnTo>
                <a:lnTo>
                  <a:pt x="292" y="42"/>
                </a:lnTo>
                <a:lnTo>
                  <a:pt x="298" y="48"/>
                </a:lnTo>
                <a:lnTo>
                  <a:pt x="304" y="60"/>
                </a:lnTo>
                <a:lnTo>
                  <a:pt x="579" y="36"/>
                </a:lnTo>
                <a:lnTo>
                  <a:pt x="591" y="42"/>
                </a:lnTo>
                <a:lnTo>
                  <a:pt x="597" y="60"/>
                </a:lnTo>
                <a:lnTo>
                  <a:pt x="603" y="60"/>
                </a:lnTo>
                <a:lnTo>
                  <a:pt x="615" y="54"/>
                </a:lnTo>
                <a:lnTo>
                  <a:pt x="615" y="36"/>
                </a:lnTo>
                <a:lnTo>
                  <a:pt x="609" y="30"/>
                </a:lnTo>
                <a:lnTo>
                  <a:pt x="609" y="24"/>
                </a:lnTo>
                <a:lnTo>
                  <a:pt x="609" y="12"/>
                </a:lnTo>
                <a:lnTo>
                  <a:pt x="609" y="6"/>
                </a:lnTo>
                <a:lnTo>
                  <a:pt x="615" y="6"/>
                </a:lnTo>
                <a:lnTo>
                  <a:pt x="621" y="0"/>
                </a:lnTo>
                <a:lnTo>
                  <a:pt x="627" y="0"/>
                </a:lnTo>
                <a:lnTo>
                  <a:pt x="651" y="6"/>
                </a:lnTo>
                <a:lnTo>
                  <a:pt x="657" y="6"/>
                </a:lnTo>
                <a:lnTo>
                  <a:pt x="663" y="6"/>
                </a:lnTo>
                <a:lnTo>
                  <a:pt x="663" y="6"/>
                </a:lnTo>
                <a:lnTo>
                  <a:pt x="674" y="6"/>
                </a:lnTo>
                <a:lnTo>
                  <a:pt x="674" y="24"/>
                </a:lnTo>
                <a:lnTo>
                  <a:pt x="669" y="18"/>
                </a:lnTo>
                <a:lnTo>
                  <a:pt x="674" y="30"/>
                </a:lnTo>
                <a:lnTo>
                  <a:pt x="680" y="36"/>
                </a:lnTo>
                <a:lnTo>
                  <a:pt x="686" y="42"/>
                </a:lnTo>
                <a:lnTo>
                  <a:pt x="686" y="60"/>
                </a:lnTo>
                <a:lnTo>
                  <a:pt x="692" y="77"/>
                </a:lnTo>
                <a:lnTo>
                  <a:pt x="698" y="83"/>
                </a:lnTo>
                <a:lnTo>
                  <a:pt x="710" y="113"/>
                </a:lnTo>
                <a:lnTo>
                  <a:pt x="722" y="137"/>
                </a:lnTo>
                <a:lnTo>
                  <a:pt x="746" y="179"/>
                </a:lnTo>
                <a:lnTo>
                  <a:pt x="794" y="239"/>
                </a:lnTo>
                <a:lnTo>
                  <a:pt x="812" y="257"/>
                </a:lnTo>
                <a:lnTo>
                  <a:pt x="812" y="263"/>
                </a:lnTo>
                <a:lnTo>
                  <a:pt x="818" y="269"/>
                </a:lnTo>
                <a:lnTo>
                  <a:pt x="812" y="281"/>
                </a:lnTo>
                <a:lnTo>
                  <a:pt x="812" y="293"/>
                </a:lnTo>
                <a:lnTo>
                  <a:pt x="818" y="311"/>
                </a:lnTo>
                <a:lnTo>
                  <a:pt x="824" y="317"/>
                </a:lnTo>
                <a:lnTo>
                  <a:pt x="842" y="341"/>
                </a:lnTo>
                <a:lnTo>
                  <a:pt x="830" y="335"/>
                </a:lnTo>
                <a:lnTo>
                  <a:pt x="818" y="311"/>
                </a:lnTo>
                <a:lnTo>
                  <a:pt x="812" y="281"/>
                </a:lnTo>
                <a:lnTo>
                  <a:pt x="812" y="269"/>
                </a:lnTo>
                <a:lnTo>
                  <a:pt x="812" y="257"/>
                </a:lnTo>
                <a:lnTo>
                  <a:pt x="800" y="251"/>
                </a:lnTo>
                <a:lnTo>
                  <a:pt x="794" y="257"/>
                </a:lnTo>
                <a:lnTo>
                  <a:pt x="788" y="251"/>
                </a:lnTo>
                <a:lnTo>
                  <a:pt x="788" y="239"/>
                </a:lnTo>
                <a:lnTo>
                  <a:pt x="782" y="233"/>
                </a:lnTo>
                <a:lnTo>
                  <a:pt x="776" y="233"/>
                </a:lnTo>
                <a:lnTo>
                  <a:pt x="782" y="251"/>
                </a:lnTo>
                <a:lnTo>
                  <a:pt x="794" y="275"/>
                </a:lnTo>
                <a:lnTo>
                  <a:pt x="800" y="287"/>
                </a:lnTo>
                <a:lnTo>
                  <a:pt x="824" y="323"/>
                </a:lnTo>
                <a:lnTo>
                  <a:pt x="854" y="370"/>
                </a:lnTo>
                <a:lnTo>
                  <a:pt x="866" y="394"/>
                </a:lnTo>
                <a:lnTo>
                  <a:pt x="878" y="412"/>
                </a:lnTo>
                <a:lnTo>
                  <a:pt x="878" y="418"/>
                </a:lnTo>
                <a:lnTo>
                  <a:pt x="878" y="424"/>
                </a:lnTo>
                <a:lnTo>
                  <a:pt x="878" y="424"/>
                </a:lnTo>
                <a:lnTo>
                  <a:pt x="884" y="424"/>
                </a:lnTo>
                <a:lnTo>
                  <a:pt x="895" y="442"/>
                </a:lnTo>
                <a:lnTo>
                  <a:pt x="901" y="454"/>
                </a:lnTo>
                <a:lnTo>
                  <a:pt x="901" y="454"/>
                </a:lnTo>
                <a:lnTo>
                  <a:pt x="913" y="484"/>
                </a:lnTo>
                <a:lnTo>
                  <a:pt x="913" y="520"/>
                </a:lnTo>
                <a:lnTo>
                  <a:pt x="913" y="532"/>
                </a:lnTo>
                <a:lnTo>
                  <a:pt x="913" y="556"/>
                </a:lnTo>
                <a:lnTo>
                  <a:pt x="919" y="574"/>
                </a:lnTo>
                <a:lnTo>
                  <a:pt x="919" y="580"/>
                </a:lnTo>
                <a:lnTo>
                  <a:pt x="919" y="592"/>
                </a:lnTo>
                <a:lnTo>
                  <a:pt x="913" y="580"/>
                </a:lnTo>
                <a:lnTo>
                  <a:pt x="913" y="592"/>
                </a:lnTo>
                <a:lnTo>
                  <a:pt x="913" y="598"/>
                </a:lnTo>
                <a:lnTo>
                  <a:pt x="907" y="604"/>
                </a:lnTo>
                <a:lnTo>
                  <a:pt x="907" y="616"/>
                </a:lnTo>
                <a:lnTo>
                  <a:pt x="901" y="621"/>
                </a:lnTo>
                <a:lnTo>
                  <a:pt x="907" y="627"/>
                </a:lnTo>
                <a:lnTo>
                  <a:pt x="901" y="633"/>
                </a:lnTo>
                <a:lnTo>
                  <a:pt x="907" y="651"/>
                </a:lnTo>
                <a:lnTo>
                  <a:pt x="901" y="657"/>
                </a:lnTo>
                <a:lnTo>
                  <a:pt x="901" y="663"/>
                </a:lnTo>
                <a:lnTo>
                  <a:pt x="901" y="675"/>
                </a:lnTo>
                <a:lnTo>
                  <a:pt x="895" y="669"/>
                </a:lnTo>
                <a:lnTo>
                  <a:pt x="895" y="675"/>
                </a:lnTo>
                <a:lnTo>
                  <a:pt x="889" y="669"/>
                </a:lnTo>
                <a:lnTo>
                  <a:pt x="884" y="675"/>
                </a:lnTo>
                <a:lnTo>
                  <a:pt x="878" y="681"/>
                </a:lnTo>
                <a:lnTo>
                  <a:pt x="866" y="687"/>
                </a:lnTo>
                <a:lnTo>
                  <a:pt x="860" y="687"/>
                </a:lnTo>
                <a:lnTo>
                  <a:pt x="848" y="681"/>
                </a:lnTo>
                <a:lnTo>
                  <a:pt x="842" y="693"/>
                </a:lnTo>
                <a:lnTo>
                  <a:pt x="824" y="693"/>
                </a:lnTo>
                <a:lnTo>
                  <a:pt x="818" y="687"/>
                </a:lnTo>
                <a:lnTo>
                  <a:pt x="812" y="681"/>
                </a:lnTo>
                <a:lnTo>
                  <a:pt x="818" y="669"/>
                </a:lnTo>
                <a:lnTo>
                  <a:pt x="830" y="675"/>
                </a:lnTo>
                <a:lnTo>
                  <a:pt x="836" y="681"/>
                </a:lnTo>
                <a:lnTo>
                  <a:pt x="842" y="675"/>
                </a:lnTo>
                <a:lnTo>
                  <a:pt x="836" y="669"/>
                </a:lnTo>
                <a:lnTo>
                  <a:pt x="824" y="669"/>
                </a:lnTo>
                <a:lnTo>
                  <a:pt x="818" y="663"/>
                </a:lnTo>
                <a:lnTo>
                  <a:pt x="806" y="651"/>
                </a:lnTo>
                <a:lnTo>
                  <a:pt x="800" y="639"/>
                </a:lnTo>
                <a:lnTo>
                  <a:pt x="788" y="627"/>
                </a:lnTo>
                <a:lnTo>
                  <a:pt x="782" y="621"/>
                </a:lnTo>
                <a:lnTo>
                  <a:pt x="782" y="616"/>
                </a:lnTo>
                <a:lnTo>
                  <a:pt x="764" y="610"/>
                </a:lnTo>
                <a:lnTo>
                  <a:pt x="758" y="604"/>
                </a:lnTo>
                <a:lnTo>
                  <a:pt x="752" y="604"/>
                </a:lnTo>
                <a:lnTo>
                  <a:pt x="740" y="610"/>
                </a:lnTo>
                <a:lnTo>
                  <a:pt x="734" y="604"/>
                </a:lnTo>
                <a:lnTo>
                  <a:pt x="740" y="598"/>
                </a:lnTo>
                <a:lnTo>
                  <a:pt x="734" y="598"/>
                </a:lnTo>
                <a:lnTo>
                  <a:pt x="722" y="586"/>
                </a:lnTo>
                <a:lnTo>
                  <a:pt x="716" y="556"/>
                </a:lnTo>
                <a:lnTo>
                  <a:pt x="704" y="544"/>
                </a:lnTo>
                <a:lnTo>
                  <a:pt x="698" y="544"/>
                </a:lnTo>
                <a:lnTo>
                  <a:pt x="698" y="538"/>
                </a:lnTo>
                <a:lnTo>
                  <a:pt x="704" y="532"/>
                </a:lnTo>
                <a:lnTo>
                  <a:pt x="704" y="520"/>
                </a:lnTo>
                <a:lnTo>
                  <a:pt x="716" y="508"/>
                </a:lnTo>
                <a:lnTo>
                  <a:pt x="704" y="520"/>
                </a:lnTo>
                <a:lnTo>
                  <a:pt x="704" y="526"/>
                </a:lnTo>
                <a:lnTo>
                  <a:pt x="692" y="538"/>
                </a:lnTo>
                <a:lnTo>
                  <a:pt x="686" y="538"/>
                </a:lnTo>
                <a:lnTo>
                  <a:pt x="686" y="532"/>
                </a:lnTo>
                <a:lnTo>
                  <a:pt x="680" y="526"/>
                </a:lnTo>
                <a:lnTo>
                  <a:pt x="680" y="514"/>
                </a:lnTo>
                <a:lnTo>
                  <a:pt x="680" y="496"/>
                </a:lnTo>
                <a:lnTo>
                  <a:pt x="674" y="490"/>
                </a:lnTo>
                <a:lnTo>
                  <a:pt x="686" y="484"/>
                </a:lnTo>
                <a:lnTo>
                  <a:pt x="686" y="484"/>
                </a:lnTo>
                <a:lnTo>
                  <a:pt x="669" y="490"/>
                </a:lnTo>
                <a:lnTo>
                  <a:pt x="663" y="484"/>
                </a:lnTo>
                <a:lnTo>
                  <a:pt x="657" y="484"/>
                </a:lnTo>
                <a:lnTo>
                  <a:pt x="663" y="490"/>
                </a:lnTo>
                <a:lnTo>
                  <a:pt x="669" y="496"/>
                </a:lnTo>
                <a:lnTo>
                  <a:pt x="669" y="508"/>
                </a:lnTo>
                <a:lnTo>
                  <a:pt x="669" y="502"/>
                </a:lnTo>
                <a:lnTo>
                  <a:pt x="663" y="508"/>
                </a:lnTo>
                <a:lnTo>
                  <a:pt x="651" y="502"/>
                </a:lnTo>
                <a:lnTo>
                  <a:pt x="639" y="490"/>
                </a:lnTo>
                <a:lnTo>
                  <a:pt x="633" y="484"/>
                </a:lnTo>
                <a:lnTo>
                  <a:pt x="615" y="454"/>
                </a:lnTo>
                <a:lnTo>
                  <a:pt x="621" y="448"/>
                </a:lnTo>
                <a:lnTo>
                  <a:pt x="615" y="442"/>
                </a:lnTo>
                <a:lnTo>
                  <a:pt x="597" y="430"/>
                </a:lnTo>
                <a:lnTo>
                  <a:pt x="591" y="424"/>
                </a:lnTo>
                <a:lnTo>
                  <a:pt x="597" y="430"/>
                </a:lnTo>
                <a:lnTo>
                  <a:pt x="597" y="424"/>
                </a:lnTo>
                <a:lnTo>
                  <a:pt x="609" y="424"/>
                </a:lnTo>
                <a:lnTo>
                  <a:pt x="609" y="412"/>
                </a:lnTo>
                <a:lnTo>
                  <a:pt x="627" y="382"/>
                </a:lnTo>
                <a:lnTo>
                  <a:pt x="621" y="376"/>
                </a:lnTo>
                <a:lnTo>
                  <a:pt x="615" y="370"/>
                </a:lnTo>
                <a:lnTo>
                  <a:pt x="609" y="376"/>
                </a:lnTo>
                <a:lnTo>
                  <a:pt x="603" y="370"/>
                </a:lnTo>
                <a:lnTo>
                  <a:pt x="591" y="364"/>
                </a:lnTo>
                <a:lnTo>
                  <a:pt x="591" y="364"/>
                </a:lnTo>
                <a:lnTo>
                  <a:pt x="591" y="370"/>
                </a:lnTo>
                <a:lnTo>
                  <a:pt x="591" y="376"/>
                </a:lnTo>
                <a:lnTo>
                  <a:pt x="597" y="376"/>
                </a:lnTo>
                <a:lnTo>
                  <a:pt x="603" y="376"/>
                </a:lnTo>
                <a:lnTo>
                  <a:pt x="597" y="394"/>
                </a:lnTo>
                <a:lnTo>
                  <a:pt x="597" y="406"/>
                </a:lnTo>
                <a:lnTo>
                  <a:pt x="591" y="400"/>
                </a:lnTo>
                <a:lnTo>
                  <a:pt x="579" y="388"/>
                </a:lnTo>
                <a:lnTo>
                  <a:pt x="585" y="400"/>
                </a:lnTo>
                <a:lnTo>
                  <a:pt x="579" y="394"/>
                </a:lnTo>
                <a:lnTo>
                  <a:pt x="573" y="382"/>
                </a:lnTo>
                <a:lnTo>
                  <a:pt x="579" y="370"/>
                </a:lnTo>
                <a:lnTo>
                  <a:pt x="579" y="358"/>
                </a:lnTo>
                <a:lnTo>
                  <a:pt x="573" y="346"/>
                </a:lnTo>
                <a:lnTo>
                  <a:pt x="585" y="305"/>
                </a:lnTo>
                <a:lnTo>
                  <a:pt x="585" y="299"/>
                </a:lnTo>
                <a:lnTo>
                  <a:pt x="579" y="287"/>
                </a:lnTo>
                <a:lnTo>
                  <a:pt x="579" y="263"/>
                </a:lnTo>
                <a:lnTo>
                  <a:pt x="579" y="263"/>
                </a:lnTo>
                <a:lnTo>
                  <a:pt x="579" y="251"/>
                </a:lnTo>
                <a:lnTo>
                  <a:pt x="567" y="251"/>
                </a:lnTo>
                <a:lnTo>
                  <a:pt x="561" y="239"/>
                </a:lnTo>
                <a:lnTo>
                  <a:pt x="561" y="233"/>
                </a:lnTo>
                <a:lnTo>
                  <a:pt x="549" y="221"/>
                </a:lnTo>
                <a:lnTo>
                  <a:pt x="531" y="221"/>
                </a:lnTo>
                <a:lnTo>
                  <a:pt x="525" y="221"/>
                </a:lnTo>
                <a:lnTo>
                  <a:pt x="519" y="215"/>
                </a:lnTo>
                <a:lnTo>
                  <a:pt x="513" y="209"/>
                </a:lnTo>
                <a:lnTo>
                  <a:pt x="507" y="203"/>
                </a:lnTo>
                <a:lnTo>
                  <a:pt x="483" y="185"/>
                </a:lnTo>
                <a:lnTo>
                  <a:pt x="483" y="179"/>
                </a:lnTo>
                <a:lnTo>
                  <a:pt x="477" y="167"/>
                </a:lnTo>
                <a:lnTo>
                  <a:pt x="459" y="161"/>
                </a:lnTo>
                <a:lnTo>
                  <a:pt x="448" y="143"/>
                </a:lnTo>
                <a:lnTo>
                  <a:pt x="430" y="131"/>
                </a:lnTo>
                <a:lnTo>
                  <a:pt x="424" y="131"/>
                </a:lnTo>
                <a:lnTo>
                  <a:pt x="406" y="125"/>
                </a:lnTo>
                <a:lnTo>
                  <a:pt x="400" y="125"/>
                </a:lnTo>
                <a:lnTo>
                  <a:pt x="394" y="125"/>
                </a:lnTo>
                <a:lnTo>
                  <a:pt x="376" y="125"/>
                </a:lnTo>
                <a:lnTo>
                  <a:pt x="370" y="131"/>
                </a:lnTo>
                <a:lnTo>
                  <a:pt x="364" y="143"/>
                </a:lnTo>
                <a:lnTo>
                  <a:pt x="370" y="143"/>
                </a:lnTo>
                <a:lnTo>
                  <a:pt x="358" y="143"/>
                </a:lnTo>
                <a:lnTo>
                  <a:pt x="370" y="143"/>
                </a:lnTo>
                <a:lnTo>
                  <a:pt x="370" y="155"/>
                </a:lnTo>
                <a:lnTo>
                  <a:pt x="364" y="149"/>
                </a:lnTo>
                <a:lnTo>
                  <a:pt x="358" y="155"/>
                </a:lnTo>
                <a:lnTo>
                  <a:pt x="346" y="155"/>
                </a:lnTo>
                <a:lnTo>
                  <a:pt x="322" y="179"/>
                </a:lnTo>
                <a:lnTo>
                  <a:pt x="316" y="179"/>
                </a:lnTo>
                <a:lnTo>
                  <a:pt x="316" y="173"/>
                </a:lnTo>
                <a:lnTo>
                  <a:pt x="304" y="179"/>
                </a:lnTo>
                <a:lnTo>
                  <a:pt x="304" y="185"/>
                </a:lnTo>
                <a:lnTo>
                  <a:pt x="298" y="185"/>
                </a:lnTo>
                <a:lnTo>
                  <a:pt x="280" y="191"/>
                </a:lnTo>
                <a:lnTo>
                  <a:pt x="274" y="191"/>
                </a:lnTo>
                <a:lnTo>
                  <a:pt x="268" y="191"/>
                </a:lnTo>
                <a:lnTo>
                  <a:pt x="262" y="191"/>
                </a:lnTo>
                <a:lnTo>
                  <a:pt x="256" y="185"/>
                </a:lnTo>
                <a:lnTo>
                  <a:pt x="256" y="173"/>
                </a:lnTo>
                <a:lnTo>
                  <a:pt x="256" y="179"/>
                </a:lnTo>
                <a:lnTo>
                  <a:pt x="262" y="191"/>
                </a:lnTo>
                <a:lnTo>
                  <a:pt x="268" y="185"/>
                </a:lnTo>
                <a:lnTo>
                  <a:pt x="268" y="179"/>
                </a:lnTo>
                <a:lnTo>
                  <a:pt x="262" y="173"/>
                </a:lnTo>
                <a:lnTo>
                  <a:pt x="256" y="161"/>
                </a:lnTo>
                <a:lnTo>
                  <a:pt x="250" y="161"/>
                </a:lnTo>
                <a:lnTo>
                  <a:pt x="238" y="155"/>
                </a:lnTo>
                <a:lnTo>
                  <a:pt x="244" y="155"/>
                </a:lnTo>
                <a:lnTo>
                  <a:pt x="238" y="155"/>
                </a:lnTo>
                <a:lnTo>
                  <a:pt x="232" y="149"/>
                </a:lnTo>
                <a:lnTo>
                  <a:pt x="227" y="143"/>
                </a:lnTo>
                <a:lnTo>
                  <a:pt x="238" y="149"/>
                </a:lnTo>
                <a:lnTo>
                  <a:pt x="250" y="155"/>
                </a:lnTo>
                <a:lnTo>
                  <a:pt x="256" y="149"/>
                </a:lnTo>
                <a:lnTo>
                  <a:pt x="244" y="149"/>
                </a:lnTo>
                <a:lnTo>
                  <a:pt x="238" y="137"/>
                </a:lnTo>
                <a:lnTo>
                  <a:pt x="232" y="143"/>
                </a:lnTo>
                <a:lnTo>
                  <a:pt x="221" y="131"/>
                </a:lnTo>
                <a:lnTo>
                  <a:pt x="227" y="125"/>
                </a:lnTo>
                <a:lnTo>
                  <a:pt x="232" y="125"/>
                </a:lnTo>
                <a:lnTo>
                  <a:pt x="232" y="119"/>
                </a:lnTo>
                <a:lnTo>
                  <a:pt x="221" y="125"/>
                </a:lnTo>
                <a:lnTo>
                  <a:pt x="209" y="119"/>
                </a:lnTo>
                <a:lnTo>
                  <a:pt x="203" y="125"/>
                </a:lnTo>
                <a:lnTo>
                  <a:pt x="209" y="131"/>
                </a:lnTo>
                <a:lnTo>
                  <a:pt x="215" y="137"/>
                </a:lnTo>
                <a:lnTo>
                  <a:pt x="215" y="143"/>
                </a:lnTo>
                <a:lnTo>
                  <a:pt x="203" y="131"/>
                </a:lnTo>
                <a:lnTo>
                  <a:pt x="179" y="125"/>
                </a:lnTo>
                <a:lnTo>
                  <a:pt x="149" y="119"/>
                </a:lnTo>
                <a:lnTo>
                  <a:pt x="137" y="119"/>
                </a:lnTo>
                <a:lnTo>
                  <a:pt x="131" y="119"/>
                </a:lnTo>
                <a:lnTo>
                  <a:pt x="149" y="119"/>
                </a:lnTo>
                <a:lnTo>
                  <a:pt x="149" y="113"/>
                </a:lnTo>
                <a:lnTo>
                  <a:pt x="155" y="113"/>
                </a:lnTo>
                <a:lnTo>
                  <a:pt x="167" y="113"/>
                </a:lnTo>
                <a:lnTo>
                  <a:pt x="173" y="119"/>
                </a:lnTo>
                <a:lnTo>
                  <a:pt x="167" y="107"/>
                </a:lnTo>
                <a:lnTo>
                  <a:pt x="155" y="101"/>
                </a:lnTo>
                <a:lnTo>
                  <a:pt x="149" y="107"/>
                </a:lnTo>
                <a:lnTo>
                  <a:pt x="137" y="107"/>
                </a:lnTo>
                <a:lnTo>
                  <a:pt x="137" y="101"/>
                </a:lnTo>
                <a:lnTo>
                  <a:pt x="119" y="119"/>
                </a:lnTo>
                <a:lnTo>
                  <a:pt x="113" y="119"/>
                </a:lnTo>
                <a:lnTo>
                  <a:pt x="95" y="119"/>
                </a:lnTo>
                <a:lnTo>
                  <a:pt x="71" y="125"/>
                </a:lnTo>
                <a:lnTo>
                  <a:pt x="59" y="125"/>
                </a:lnTo>
                <a:lnTo>
                  <a:pt x="65" y="125"/>
                </a:lnTo>
                <a:lnTo>
                  <a:pt x="77" y="125"/>
                </a:lnTo>
                <a:lnTo>
                  <a:pt x="83" y="113"/>
                </a:lnTo>
                <a:lnTo>
                  <a:pt x="71" y="107"/>
                </a:lnTo>
                <a:lnTo>
                  <a:pt x="71" y="101"/>
                </a:lnTo>
                <a:lnTo>
                  <a:pt x="71" y="107"/>
                </a:lnTo>
                <a:lnTo>
                  <a:pt x="65" y="119"/>
                </a:lnTo>
                <a:lnTo>
                  <a:pt x="59" y="107"/>
                </a:lnTo>
                <a:lnTo>
                  <a:pt x="53" y="107"/>
                </a:lnTo>
                <a:lnTo>
                  <a:pt x="53" y="113"/>
                </a:lnTo>
                <a:lnTo>
                  <a:pt x="59" y="113"/>
                </a:lnTo>
                <a:lnTo>
                  <a:pt x="53" y="125"/>
                </a:lnTo>
                <a:lnTo>
                  <a:pt x="47" y="131"/>
                </a:lnTo>
                <a:lnTo>
                  <a:pt x="41" y="137"/>
                </a:lnTo>
                <a:lnTo>
                  <a:pt x="29" y="143"/>
                </a:lnTo>
                <a:lnTo>
                  <a:pt x="23" y="143"/>
                </a:lnTo>
                <a:lnTo>
                  <a:pt x="29" y="131"/>
                </a:lnTo>
                <a:lnTo>
                  <a:pt x="35" y="125"/>
                </a:lnTo>
                <a:lnTo>
                  <a:pt x="35" y="119"/>
                </a:lnTo>
                <a:lnTo>
                  <a:pt x="29" y="119"/>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3" name="Freeform 52"/>
          <p:cNvSpPr>
            <a:spLocks/>
          </p:cNvSpPr>
          <p:nvPr/>
        </p:nvSpPr>
        <p:spPr bwMode="auto">
          <a:xfrm>
            <a:off x="4520743" y="1670344"/>
            <a:ext cx="6235"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4" name="Freeform 53"/>
          <p:cNvSpPr>
            <a:spLocks/>
          </p:cNvSpPr>
          <p:nvPr/>
        </p:nvSpPr>
        <p:spPr bwMode="auto">
          <a:xfrm>
            <a:off x="4520743" y="1670344"/>
            <a:ext cx="6235"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5" name="Freeform 54"/>
          <p:cNvSpPr>
            <a:spLocks/>
          </p:cNvSpPr>
          <p:nvPr/>
        </p:nvSpPr>
        <p:spPr bwMode="auto">
          <a:xfrm>
            <a:off x="4564388" y="2100752"/>
            <a:ext cx="440613" cy="405287"/>
          </a:xfrm>
          <a:custGeom>
            <a:avLst/>
            <a:gdLst>
              <a:gd name="T0" fmla="*/ 84 w 424"/>
              <a:gd name="T1" fmla="*/ 84 h 484"/>
              <a:gd name="T2" fmla="*/ 125 w 424"/>
              <a:gd name="T3" fmla="*/ 78 h 484"/>
              <a:gd name="T4" fmla="*/ 149 w 424"/>
              <a:gd name="T5" fmla="*/ 84 h 484"/>
              <a:gd name="T6" fmla="*/ 173 w 424"/>
              <a:gd name="T7" fmla="*/ 90 h 484"/>
              <a:gd name="T8" fmla="*/ 191 w 424"/>
              <a:gd name="T9" fmla="*/ 84 h 484"/>
              <a:gd name="T10" fmla="*/ 185 w 424"/>
              <a:gd name="T11" fmla="*/ 96 h 484"/>
              <a:gd name="T12" fmla="*/ 185 w 424"/>
              <a:gd name="T13" fmla="*/ 108 h 484"/>
              <a:gd name="T14" fmla="*/ 209 w 424"/>
              <a:gd name="T15" fmla="*/ 96 h 484"/>
              <a:gd name="T16" fmla="*/ 227 w 424"/>
              <a:gd name="T17" fmla="*/ 108 h 484"/>
              <a:gd name="T18" fmla="*/ 239 w 424"/>
              <a:gd name="T19" fmla="*/ 96 h 484"/>
              <a:gd name="T20" fmla="*/ 269 w 424"/>
              <a:gd name="T21" fmla="*/ 84 h 484"/>
              <a:gd name="T22" fmla="*/ 293 w 424"/>
              <a:gd name="T23" fmla="*/ 84 h 484"/>
              <a:gd name="T24" fmla="*/ 317 w 424"/>
              <a:gd name="T25" fmla="*/ 54 h 484"/>
              <a:gd name="T26" fmla="*/ 328 w 424"/>
              <a:gd name="T27" fmla="*/ 42 h 484"/>
              <a:gd name="T28" fmla="*/ 394 w 424"/>
              <a:gd name="T29" fmla="*/ 0 h 484"/>
              <a:gd name="T30" fmla="*/ 424 w 424"/>
              <a:gd name="T31" fmla="*/ 167 h 484"/>
              <a:gd name="T32" fmla="*/ 412 w 424"/>
              <a:gd name="T33" fmla="*/ 173 h 484"/>
              <a:gd name="T34" fmla="*/ 418 w 424"/>
              <a:gd name="T35" fmla="*/ 191 h 484"/>
              <a:gd name="T36" fmla="*/ 418 w 424"/>
              <a:gd name="T37" fmla="*/ 221 h 484"/>
              <a:gd name="T38" fmla="*/ 418 w 424"/>
              <a:gd name="T39" fmla="*/ 257 h 484"/>
              <a:gd name="T40" fmla="*/ 412 w 424"/>
              <a:gd name="T41" fmla="*/ 263 h 484"/>
              <a:gd name="T42" fmla="*/ 412 w 424"/>
              <a:gd name="T43" fmla="*/ 281 h 484"/>
              <a:gd name="T44" fmla="*/ 412 w 424"/>
              <a:gd name="T45" fmla="*/ 305 h 484"/>
              <a:gd name="T46" fmla="*/ 388 w 424"/>
              <a:gd name="T47" fmla="*/ 329 h 484"/>
              <a:gd name="T48" fmla="*/ 358 w 424"/>
              <a:gd name="T49" fmla="*/ 341 h 484"/>
              <a:gd name="T50" fmla="*/ 352 w 424"/>
              <a:gd name="T51" fmla="*/ 359 h 484"/>
              <a:gd name="T52" fmla="*/ 334 w 424"/>
              <a:gd name="T53" fmla="*/ 371 h 484"/>
              <a:gd name="T54" fmla="*/ 334 w 424"/>
              <a:gd name="T55" fmla="*/ 389 h 484"/>
              <a:gd name="T56" fmla="*/ 334 w 424"/>
              <a:gd name="T57" fmla="*/ 407 h 484"/>
              <a:gd name="T58" fmla="*/ 322 w 424"/>
              <a:gd name="T59" fmla="*/ 401 h 484"/>
              <a:gd name="T60" fmla="*/ 311 w 424"/>
              <a:gd name="T61" fmla="*/ 407 h 484"/>
              <a:gd name="T62" fmla="*/ 305 w 424"/>
              <a:gd name="T63" fmla="*/ 424 h 484"/>
              <a:gd name="T64" fmla="*/ 299 w 424"/>
              <a:gd name="T65" fmla="*/ 436 h 484"/>
              <a:gd name="T66" fmla="*/ 305 w 424"/>
              <a:gd name="T67" fmla="*/ 454 h 484"/>
              <a:gd name="T68" fmla="*/ 299 w 424"/>
              <a:gd name="T69" fmla="*/ 472 h 484"/>
              <a:gd name="T70" fmla="*/ 281 w 424"/>
              <a:gd name="T71" fmla="*/ 484 h 484"/>
              <a:gd name="T72" fmla="*/ 269 w 424"/>
              <a:gd name="T73" fmla="*/ 484 h 484"/>
              <a:gd name="T74" fmla="*/ 257 w 424"/>
              <a:gd name="T75" fmla="*/ 466 h 484"/>
              <a:gd name="T76" fmla="*/ 239 w 424"/>
              <a:gd name="T77" fmla="*/ 460 h 484"/>
              <a:gd name="T78" fmla="*/ 227 w 424"/>
              <a:gd name="T79" fmla="*/ 448 h 484"/>
              <a:gd name="T80" fmla="*/ 209 w 424"/>
              <a:gd name="T81" fmla="*/ 466 h 484"/>
              <a:gd name="T82" fmla="*/ 197 w 424"/>
              <a:gd name="T83" fmla="*/ 472 h 484"/>
              <a:gd name="T84" fmla="*/ 179 w 424"/>
              <a:gd name="T85" fmla="*/ 460 h 484"/>
              <a:gd name="T86" fmla="*/ 161 w 424"/>
              <a:gd name="T87" fmla="*/ 472 h 484"/>
              <a:gd name="T88" fmla="*/ 137 w 424"/>
              <a:gd name="T89" fmla="*/ 460 h 484"/>
              <a:gd name="T90" fmla="*/ 119 w 424"/>
              <a:gd name="T91" fmla="*/ 460 h 484"/>
              <a:gd name="T92" fmla="*/ 96 w 424"/>
              <a:gd name="T93" fmla="*/ 442 h 484"/>
              <a:gd name="T94" fmla="*/ 72 w 424"/>
              <a:gd name="T95" fmla="*/ 424 h 484"/>
              <a:gd name="T96" fmla="*/ 54 w 424"/>
              <a:gd name="T97" fmla="*/ 424 h 484"/>
              <a:gd name="T98" fmla="*/ 18 w 424"/>
              <a:gd name="T99" fmla="*/ 21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4" h="484">
                <a:moveTo>
                  <a:pt x="0" y="96"/>
                </a:moveTo>
                <a:lnTo>
                  <a:pt x="84" y="84"/>
                </a:lnTo>
                <a:lnTo>
                  <a:pt x="125" y="72"/>
                </a:lnTo>
                <a:lnTo>
                  <a:pt x="125" y="78"/>
                </a:lnTo>
                <a:lnTo>
                  <a:pt x="143" y="78"/>
                </a:lnTo>
                <a:lnTo>
                  <a:pt x="149" y="84"/>
                </a:lnTo>
                <a:lnTo>
                  <a:pt x="161" y="84"/>
                </a:lnTo>
                <a:lnTo>
                  <a:pt x="173" y="90"/>
                </a:lnTo>
                <a:lnTo>
                  <a:pt x="179" y="96"/>
                </a:lnTo>
                <a:lnTo>
                  <a:pt x="191" y="84"/>
                </a:lnTo>
                <a:lnTo>
                  <a:pt x="197" y="96"/>
                </a:lnTo>
                <a:lnTo>
                  <a:pt x="185" y="96"/>
                </a:lnTo>
                <a:lnTo>
                  <a:pt x="173" y="108"/>
                </a:lnTo>
                <a:lnTo>
                  <a:pt x="185" y="108"/>
                </a:lnTo>
                <a:lnTo>
                  <a:pt x="191" y="96"/>
                </a:lnTo>
                <a:lnTo>
                  <a:pt x="209" y="96"/>
                </a:lnTo>
                <a:lnTo>
                  <a:pt x="215" y="102"/>
                </a:lnTo>
                <a:lnTo>
                  <a:pt x="227" y="108"/>
                </a:lnTo>
                <a:lnTo>
                  <a:pt x="233" y="96"/>
                </a:lnTo>
                <a:lnTo>
                  <a:pt x="239" y="96"/>
                </a:lnTo>
                <a:lnTo>
                  <a:pt x="251" y="90"/>
                </a:lnTo>
                <a:lnTo>
                  <a:pt x="269" y="84"/>
                </a:lnTo>
                <a:lnTo>
                  <a:pt x="275" y="84"/>
                </a:lnTo>
                <a:lnTo>
                  <a:pt x="293" y="84"/>
                </a:lnTo>
                <a:lnTo>
                  <a:pt x="305" y="66"/>
                </a:lnTo>
                <a:lnTo>
                  <a:pt x="317" y="54"/>
                </a:lnTo>
                <a:lnTo>
                  <a:pt x="322" y="48"/>
                </a:lnTo>
                <a:lnTo>
                  <a:pt x="328" y="42"/>
                </a:lnTo>
                <a:lnTo>
                  <a:pt x="346" y="30"/>
                </a:lnTo>
                <a:lnTo>
                  <a:pt x="394" y="0"/>
                </a:lnTo>
                <a:lnTo>
                  <a:pt x="394" y="6"/>
                </a:lnTo>
                <a:lnTo>
                  <a:pt x="424" y="167"/>
                </a:lnTo>
                <a:lnTo>
                  <a:pt x="418" y="173"/>
                </a:lnTo>
                <a:lnTo>
                  <a:pt x="412" y="173"/>
                </a:lnTo>
                <a:lnTo>
                  <a:pt x="412" y="179"/>
                </a:lnTo>
                <a:lnTo>
                  <a:pt x="418" y="191"/>
                </a:lnTo>
                <a:lnTo>
                  <a:pt x="424" y="215"/>
                </a:lnTo>
                <a:lnTo>
                  <a:pt x="418" y="221"/>
                </a:lnTo>
                <a:lnTo>
                  <a:pt x="412" y="245"/>
                </a:lnTo>
                <a:lnTo>
                  <a:pt x="418" y="257"/>
                </a:lnTo>
                <a:lnTo>
                  <a:pt x="418" y="263"/>
                </a:lnTo>
                <a:lnTo>
                  <a:pt x="412" y="263"/>
                </a:lnTo>
                <a:lnTo>
                  <a:pt x="412" y="275"/>
                </a:lnTo>
                <a:lnTo>
                  <a:pt x="412" y="281"/>
                </a:lnTo>
                <a:lnTo>
                  <a:pt x="412" y="287"/>
                </a:lnTo>
                <a:lnTo>
                  <a:pt x="412" y="305"/>
                </a:lnTo>
                <a:lnTo>
                  <a:pt x="400" y="317"/>
                </a:lnTo>
                <a:lnTo>
                  <a:pt x="388" y="329"/>
                </a:lnTo>
                <a:lnTo>
                  <a:pt x="370" y="347"/>
                </a:lnTo>
                <a:lnTo>
                  <a:pt x="358" y="341"/>
                </a:lnTo>
                <a:lnTo>
                  <a:pt x="352" y="353"/>
                </a:lnTo>
                <a:lnTo>
                  <a:pt x="352" y="359"/>
                </a:lnTo>
                <a:lnTo>
                  <a:pt x="340" y="365"/>
                </a:lnTo>
                <a:lnTo>
                  <a:pt x="334" y="371"/>
                </a:lnTo>
                <a:lnTo>
                  <a:pt x="334" y="383"/>
                </a:lnTo>
                <a:lnTo>
                  <a:pt x="334" y="389"/>
                </a:lnTo>
                <a:lnTo>
                  <a:pt x="340" y="395"/>
                </a:lnTo>
                <a:lnTo>
                  <a:pt x="334" y="407"/>
                </a:lnTo>
                <a:lnTo>
                  <a:pt x="328" y="413"/>
                </a:lnTo>
                <a:lnTo>
                  <a:pt x="322" y="401"/>
                </a:lnTo>
                <a:lnTo>
                  <a:pt x="317" y="401"/>
                </a:lnTo>
                <a:lnTo>
                  <a:pt x="311" y="407"/>
                </a:lnTo>
                <a:lnTo>
                  <a:pt x="305" y="413"/>
                </a:lnTo>
                <a:lnTo>
                  <a:pt x="305" y="424"/>
                </a:lnTo>
                <a:lnTo>
                  <a:pt x="305" y="424"/>
                </a:lnTo>
                <a:lnTo>
                  <a:pt x="299" y="436"/>
                </a:lnTo>
                <a:lnTo>
                  <a:pt x="305" y="442"/>
                </a:lnTo>
                <a:lnTo>
                  <a:pt x="305" y="454"/>
                </a:lnTo>
                <a:lnTo>
                  <a:pt x="299" y="460"/>
                </a:lnTo>
                <a:lnTo>
                  <a:pt x="299" y="472"/>
                </a:lnTo>
                <a:lnTo>
                  <a:pt x="293" y="478"/>
                </a:lnTo>
                <a:lnTo>
                  <a:pt x="281" y="484"/>
                </a:lnTo>
                <a:lnTo>
                  <a:pt x="269" y="484"/>
                </a:lnTo>
                <a:lnTo>
                  <a:pt x="269" y="484"/>
                </a:lnTo>
                <a:lnTo>
                  <a:pt x="263" y="478"/>
                </a:lnTo>
                <a:lnTo>
                  <a:pt x="257" y="466"/>
                </a:lnTo>
                <a:lnTo>
                  <a:pt x="251" y="466"/>
                </a:lnTo>
                <a:lnTo>
                  <a:pt x="239" y="460"/>
                </a:lnTo>
                <a:lnTo>
                  <a:pt x="233" y="448"/>
                </a:lnTo>
                <a:lnTo>
                  <a:pt x="227" y="448"/>
                </a:lnTo>
                <a:lnTo>
                  <a:pt x="215" y="460"/>
                </a:lnTo>
                <a:lnTo>
                  <a:pt x="209" y="466"/>
                </a:lnTo>
                <a:lnTo>
                  <a:pt x="203" y="466"/>
                </a:lnTo>
                <a:lnTo>
                  <a:pt x="197" y="472"/>
                </a:lnTo>
                <a:lnTo>
                  <a:pt x="185" y="460"/>
                </a:lnTo>
                <a:lnTo>
                  <a:pt x="179" y="460"/>
                </a:lnTo>
                <a:lnTo>
                  <a:pt x="167" y="460"/>
                </a:lnTo>
                <a:lnTo>
                  <a:pt x="161" y="472"/>
                </a:lnTo>
                <a:lnTo>
                  <a:pt x="155" y="472"/>
                </a:lnTo>
                <a:lnTo>
                  <a:pt x="137" y="460"/>
                </a:lnTo>
                <a:lnTo>
                  <a:pt x="131" y="454"/>
                </a:lnTo>
                <a:lnTo>
                  <a:pt x="119" y="460"/>
                </a:lnTo>
                <a:lnTo>
                  <a:pt x="107" y="454"/>
                </a:lnTo>
                <a:lnTo>
                  <a:pt x="96" y="442"/>
                </a:lnTo>
                <a:lnTo>
                  <a:pt x="90" y="430"/>
                </a:lnTo>
                <a:lnTo>
                  <a:pt x="72" y="424"/>
                </a:lnTo>
                <a:lnTo>
                  <a:pt x="60" y="424"/>
                </a:lnTo>
                <a:lnTo>
                  <a:pt x="54" y="424"/>
                </a:lnTo>
                <a:lnTo>
                  <a:pt x="42" y="430"/>
                </a:lnTo>
                <a:lnTo>
                  <a:pt x="18" y="215"/>
                </a:lnTo>
                <a:lnTo>
                  <a:pt x="0" y="96"/>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6" name="Freeform 55"/>
          <p:cNvSpPr>
            <a:spLocks/>
          </p:cNvSpPr>
          <p:nvPr/>
        </p:nvSpPr>
        <p:spPr bwMode="auto">
          <a:xfrm>
            <a:off x="4725461" y="2601498"/>
            <a:ext cx="893695" cy="324900"/>
          </a:xfrm>
          <a:custGeom>
            <a:avLst/>
            <a:gdLst>
              <a:gd name="T0" fmla="*/ 24 w 860"/>
              <a:gd name="T1" fmla="*/ 299 h 388"/>
              <a:gd name="T2" fmla="*/ 54 w 860"/>
              <a:gd name="T3" fmla="*/ 263 h 388"/>
              <a:gd name="T4" fmla="*/ 114 w 860"/>
              <a:gd name="T5" fmla="*/ 227 h 388"/>
              <a:gd name="T6" fmla="*/ 144 w 860"/>
              <a:gd name="T7" fmla="*/ 203 h 388"/>
              <a:gd name="T8" fmla="*/ 162 w 860"/>
              <a:gd name="T9" fmla="*/ 197 h 388"/>
              <a:gd name="T10" fmla="*/ 185 w 860"/>
              <a:gd name="T11" fmla="*/ 173 h 388"/>
              <a:gd name="T12" fmla="*/ 221 w 860"/>
              <a:gd name="T13" fmla="*/ 143 h 388"/>
              <a:gd name="T14" fmla="*/ 239 w 860"/>
              <a:gd name="T15" fmla="*/ 113 h 388"/>
              <a:gd name="T16" fmla="*/ 371 w 860"/>
              <a:gd name="T17" fmla="*/ 84 h 388"/>
              <a:gd name="T18" fmla="*/ 807 w 860"/>
              <a:gd name="T19" fmla="*/ 6 h 388"/>
              <a:gd name="T20" fmla="*/ 836 w 860"/>
              <a:gd name="T21" fmla="*/ 48 h 388"/>
              <a:gd name="T22" fmla="*/ 819 w 860"/>
              <a:gd name="T23" fmla="*/ 36 h 388"/>
              <a:gd name="T24" fmla="*/ 789 w 860"/>
              <a:gd name="T25" fmla="*/ 36 h 388"/>
              <a:gd name="T26" fmla="*/ 801 w 860"/>
              <a:gd name="T27" fmla="*/ 60 h 388"/>
              <a:gd name="T28" fmla="*/ 777 w 860"/>
              <a:gd name="T29" fmla="*/ 60 h 388"/>
              <a:gd name="T30" fmla="*/ 753 w 860"/>
              <a:gd name="T31" fmla="*/ 78 h 388"/>
              <a:gd name="T32" fmla="*/ 741 w 860"/>
              <a:gd name="T33" fmla="*/ 48 h 388"/>
              <a:gd name="T34" fmla="*/ 741 w 860"/>
              <a:gd name="T35" fmla="*/ 66 h 388"/>
              <a:gd name="T36" fmla="*/ 765 w 860"/>
              <a:gd name="T37" fmla="*/ 90 h 388"/>
              <a:gd name="T38" fmla="*/ 795 w 860"/>
              <a:gd name="T39" fmla="*/ 78 h 388"/>
              <a:gd name="T40" fmla="*/ 819 w 860"/>
              <a:gd name="T41" fmla="*/ 90 h 388"/>
              <a:gd name="T42" fmla="*/ 819 w 860"/>
              <a:gd name="T43" fmla="*/ 113 h 388"/>
              <a:gd name="T44" fmla="*/ 836 w 860"/>
              <a:gd name="T45" fmla="*/ 78 h 388"/>
              <a:gd name="T46" fmla="*/ 854 w 860"/>
              <a:gd name="T47" fmla="*/ 84 h 388"/>
              <a:gd name="T48" fmla="*/ 842 w 860"/>
              <a:gd name="T49" fmla="*/ 113 h 388"/>
              <a:gd name="T50" fmla="*/ 807 w 860"/>
              <a:gd name="T51" fmla="*/ 155 h 388"/>
              <a:gd name="T52" fmla="*/ 783 w 860"/>
              <a:gd name="T53" fmla="*/ 149 h 388"/>
              <a:gd name="T54" fmla="*/ 777 w 860"/>
              <a:gd name="T55" fmla="*/ 149 h 388"/>
              <a:gd name="T56" fmla="*/ 747 w 860"/>
              <a:gd name="T57" fmla="*/ 155 h 388"/>
              <a:gd name="T58" fmla="*/ 771 w 860"/>
              <a:gd name="T59" fmla="*/ 167 h 388"/>
              <a:gd name="T60" fmla="*/ 783 w 860"/>
              <a:gd name="T61" fmla="*/ 179 h 388"/>
              <a:gd name="T62" fmla="*/ 777 w 860"/>
              <a:gd name="T63" fmla="*/ 209 h 388"/>
              <a:gd name="T64" fmla="*/ 741 w 860"/>
              <a:gd name="T65" fmla="*/ 203 h 388"/>
              <a:gd name="T66" fmla="*/ 771 w 860"/>
              <a:gd name="T67" fmla="*/ 221 h 388"/>
              <a:gd name="T68" fmla="*/ 801 w 860"/>
              <a:gd name="T69" fmla="*/ 203 h 388"/>
              <a:gd name="T70" fmla="*/ 801 w 860"/>
              <a:gd name="T71" fmla="*/ 209 h 388"/>
              <a:gd name="T72" fmla="*/ 819 w 860"/>
              <a:gd name="T73" fmla="*/ 209 h 388"/>
              <a:gd name="T74" fmla="*/ 801 w 860"/>
              <a:gd name="T75" fmla="*/ 239 h 388"/>
              <a:gd name="T76" fmla="*/ 777 w 860"/>
              <a:gd name="T77" fmla="*/ 245 h 388"/>
              <a:gd name="T78" fmla="*/ 741 w 860"/>
              <a:gd name="T79" fmla="*/ 251 h 388"/>
              <a:gd name="T80" fmla="*/ 717 w 860"/>
              <a:gd name="T81" fmla="*/ 275 h 388"/>
              <a:gd name="T82" fmla="*/ 717 w 860"/>
              <a:gd name="T83" fmla="*/ 275 h 388"/>
              <a:gd name="T84" fmla="*/ 687 w 860"/>
              <a:gd name="T85" fmla="*/ 335 h 388"/>
              <a:gd name="T86" fmla="*/ 675 w 860"/>
              <a:gd name="T87" fmla="*/ 341 h 388"/>
              <a:gd name="T88" fmla="*/ 669 w 860"/>
              <a:gd name="T89" fmla="*/ 376 h 388"/>
              <a:gd name="T90" fmla="*/ 615 w 860"/>
              <a:gd name="T91" fmla="*/ 388 h 388"/>
              <a:gd name="T92" fmla="*/ 365 w 860"/>
              <a:gd name="T93" fmla="*/ 311 h 388"/>
              <a:gd name="T94" fmla="*/ 341 w 860"/>
              <a:gd name="T95" fmla="*/ 281 h 388"/>
              <a:gd name="T96" fmla="*/ 197 w 860"/>
              <a:gd name="T97" fmla="*/ 293 h 388"/>
              <a:gd name="T98" fmla="*/ 156 w 860"/>
              <a:gd name="T99" fmla="*/ 31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0" h="388">
                <a:moveTo>
                  <a:pt x="0" y="347"/>
                </a:moveTo>
                <a:lnTo>
                  <a:pt x="0" y="311"/>
                </a:lnTo>
                <a:lnTo>
                  <a:pt x="18" y="311"/>
                </a:lnTo>
                <a:lnTo>
                  <a:pt x="24" y="299"/>
                </a:lnTo>
                <a:lnTo>
                  <a:pt x="30" y="287"/>
                </a:lnTo>
                <a:lnTo>
                  <a:pt x="30" y="281"/>
                </a:lnTo>
                <a:lnTo>
                  <a:pt x="36" y="275"/>
                </a:lnTo>
                <a:lnTo>
                  <a:pt x="54" y="263"/>
                </a:lnTo>
                <a:lnTo>
                  <a:pt x="72" y="263"/>
                </a:lnTo>
                <a:lnTo>
                  <a:pt x="78" y="257"/>
                </a:lnTo>
                <a:lnTo>
                  <a:pt x="102" y="239"/>
                </a:lnTo>
                <a:lnTo>
                  <a:pt x="114" y="227"/>
                </a:lnTo>
                <a:lnTo>
                  <a:pt x="126" y="227"/>
                </a:lnTo>
                <a:lnTo>
                  <a:pt x="132" y="215"/>
                </a:lnTo>
                <a:lnTo>
                  <a:pt x="132" y="203"/>
                </a:lnTo>
                <a:lnTo>
                  <a:pt x="144" y="203"/>
                </a:lnTo>
                <a:lnTo>
                  <a:pt x="144" y="197"/>
                </a:lnTo>
                <a:lnTo>
                  <a:pt x="144" y="191"/>
                </a:lnTo>
                <a:lnTo>
                  <a:pt x="156" y="185"/>
                </a:lnTo>
                <a:lnTo>
                  <a:pt x="162" y="197"/>
                </a:lnTo>
                <a:lnTo>
                  <a:pt x="167" y="197"/>
                </a:lnTo>
                <a:lnTo>
                  <a:pt x="173" y="185"/>
                </a:lnTo>
                <a:lnTo>
                  <a:pt x="179" y="179"/>
                </a:lnTo>
                <a:lnTo>
                  <a:pt x="185" y="173"/>
                </a:lnTo>
                <a:lnTo>
                  <a:pt x="203" y="167"/>
                </a:lnTo>
                <a:lnTo>
                  <a:pt x="209" y="173"/>
                </a:lnTo>
                <a:lnTo>
                  <a:pt x="215" y="161"/>
                </a:lnTo>
                <a:lnTo>
                  <a:pt x="221" y="143"/>
                </a:lnTo>
                <a:lnTo>
                  <a:pt x="227" y="137"/>
                </a:lnTo>
                <a:lnTo>
                  <a:pt x="239" y="137"/>
                </a:lnTo>
                <a:lnTo>
                  <a:pt x="239" y="119"/>
                </a:lnTo>
                <a:lnTo>
                  <a:pt x="239" y="113"/>
                </a:lnTo>
                <a:lnTo>
                  <a:pt x="245" y="101"/>
                </a:lnTo>
                <a:lnTo>
                  <a:pt x="257" y="101"/>
                </a:lnTo>
                <a:lnTo>
                  <a:pt x="293" y="95"/>
                </a:lnTo>
                <a:lnTo>
                  <a:pt x="371" y="84"/>
                </a:lnTo>
                <a:lnTo>
                  <a:pt x="592" y="48"/>
                </a:lnTo>
                <a:lnTo>
                  <a:pt x="705" y="24"/>
                </a:lnTo>
                <a:lnTo>
                  <a:pt x="801" y="0"/>
                </a:lnTo>
                <a:lnTo>
                  <a:pt x="807" y="6"/>
                </a:lnTo>
                <a:lnTo>
                  <a:pt x="813" y="18"/>
                </a:lnTo>
                <a:lnTo>
                  <a:pt x="819" y="18"/>
                </a:lnTo>
                <a:lnTo>
                  <a:pt x="819" y="24"/>
                </a:lnTo>
                <a:lnTo>
                  <a:pt x="836" y="48"/>
                </a:lnTo>
                <a:lnTo>
                  <a:pt x="836" y="54"/>
                </a:lnTo>
                <a:lnTo>
                  <a:pt x="830" y="42"/>
                </a:lnTo>
                <a:lnTo>
                  <a:pt x="813" y="30"/>
                </a:lnTo>
                <a:lnTo>
                  <a:pt x="819" y="36"/>
                </a:lnTo>
                <a:lnTo>
                  <a:pt x="824" y="48"/>
                </a:lnTo>
                <a:lnTo>
                  <a:pt x="819" y="48"/>
                </a:lnTo>
                <a:lnTo>
                  <a:pt x="801" y="36"/>
                </a:lnTo>
                <a:lnTo>
                  <a:pt x="789" y="36"/>
                </a:lnTo>
                <a:lnTo>
                  <a:pt x="801" y="42"/>
                </a:lnTo>
                <a:lnTo>
                  <a:pt x="807" y="48"/>
                </a:lnTo>
                <a:lnTo>
                  <a:pt x="807" y="54"/>
                </a:lnTo>
                <a:lnTo>
                  <a:pt x="801" y="60"/>
                </a:lnTo>
                <a:lnTo>
                  <a:pt x="789" y="54"/>
                </a:lnTo>
                <a:lnTo>
                  <a:pt x="795" y="60"/>
                </a:lnTo>
                <a:lnTo>
                  <a:pt x="783" y="60"/>
                </a:lnTo>
                <a:lnTo>
                  <a:pt x="777" y="60"/>
                </a:lnTo>
                <a:lnTo>
                  <a:pt x="789" y="66"/>
                </a:lnTo>
                <a:lnTo>
                  <a:pt x="771" y="78"/>
                </a:lnTo>
                <a:lnTo>
                  <a:pt x="759" y="78"/>
                </a:lnTo>
                <a:lnTo>
                  <a:pt x="753" y="78"/>
                </a:lnTo>
                <a:lnTo>
                  <a:pt x="741" y="60"/>
                </a:lnTo>
                <a:lnTo>
                  <a:pt x="747" y="54"/>
                </a:lnTo>
                <a:lnTo>
                  <a:pt x="741" y="54"/>
                </a:lnTo>
                <a:lnTo>
                  <a:pt x="741" y="48"/>
                </a:lnTo>
                <a:lnTo>
                  <a:pt x="741" y="48"/>
                </a:lnTo>
                <a:lnTo>
                  <a:pt x="741" y="54"/>
                </a:lnTo>
                <a:lnTo>
                  <a:pt x="741" y="60"/>
                </a:lnTo>
                <a:lnTo>
                  <a:pt x="741" y="66"/>
                </a:lnTo>
                <a:lnTo>
                  <a:pt x="747" y="78"/>
                </a:lnTo>
                <a:lnTo>
                  <a:pt x="753" y="84"/>
                </a:lnTo>
                <a:lnTo>
                  <a:pt x="753" y="90"/>
                </a:lnTo>
                <a:lnTo>
                  <a:pt x="765" y="90"/>
                </a:lnTo>
                <a:lnTo>
                  <a:pt x="771" y="90"/>
                </a:lnTo>
                <a:lnTo>
                  <a:pt x="777" y="84"/>
                </a:lnTo>
                <a:lnTo>
                  <a:pt x="795" y="84"/>
                </a:lnTo>
                <a:lnTo>
                  <a:pt x="795" y="78"/>
                </a:lnTo>
                <a:lnTo>
                  <a:pt x="813" y="72"/>
                </a:lnTo>
                <a:lnTo>
                  <a:pt x="819" y="72"/>
                </a:lnTo>
                <a:lnTo>
                  <a:pt x="819" y="84"/>
                </a:lnTo>
                <a:lnTo>
                  <a:pt x="819" y="90"/>
                </a:lnTo>
                <a:lnTo>
                  <a:pt x="819" y="101"/>
                </a:lnTo>
                <a:lnTo>
                  <a:pt x="824" y="101"/>
                </a:lnTo>
                <a:lnTo>
                  <a:pt x="819" y="107"/>
                </a:lnTo>
                <a:lnTo>
                  <a:pt x="819" y="113"/>
                </a:lnTo>
                <a:lnTo>
                  <a:pt x="830" y="107"/>
                </a:lnTo>
                <a:lnTo>
                  <a:pt x="824" y="90"/>
                </a:lnTo>
                <a:lnTo>
                  <a:pt x="824" y="84"/>
                </a:lnTo>
                <a:lnTo>
                  <a:pt x="836" y="78"/>
                </a:lnTo>
                <a:lnTo>
                  <a:pt x="842" y="72"/>
                </a:lnTo>
                <a:lnTo>
                  <a:pt x="836" y="72"/>
                </a:lnTo>
                <a:lnTo>
                  <a:pt x="848" y="78"/>
                </a:lnTo>
                <a:lnTo>
                  <a:pt x="854" y="84"/>
                </a:lnTo>
                <a:lnTo>
                  <a:pt x="854" y="101"/>
                </a:lnTo>
                <a:lnTo>
                  <a:pt x="860" y="107"/>
                </a:lnTo>
                <a:lnTo>
                  <a:pt x="848" y="119"/>
                </a:lnTo>
                <a:lnTo>
                  <a:pt x="842" y="113"/>
                </a:lnTo>
                <a:lnTo>
                  <a:pt x="842" y="119"/>
                </a:lnTo>
                <a:lnTo>
                  <a:pt x="830" y="149"/>
                </a:lnTo>
                <a:lnTo>
                  <a:pt x="824" y="155"/>
                </a:lnTo>
                <a:lnTo>
                  <a:pt x="807" y="155"/>
                </a:lnTo>
                <a:lnTo>
                  <a:pt x="801" y="155"/>
                </a:lnTo>
                <a:lnTo>
                  <a:pt x="795" y="143"/>
                </a:lnTo>
                <a:lnTo>
                  <a:pt x="795" y="155"/>
                </a:lnTo>
                <a:lnTo>
                  <a:pt x="783" y="149"/>
                </a:lnTo>
                <a:lnTo>
                  <a:pt x="777" y="143"/>
                </a:lnTo>
                <a:lnTo>
                  <a:pt x="783" y="137"/>
                </a:lnTo>
                <a:lnTo>
                  <a:pt x="771" y="137"/>
                </a:lnTo>
                <a:lnTo>
                  <a:pt x="777" y="149"/>
                </a:lnTo>
                <a:lnTo>
                  <a:pt x="777" y="155"/>
                </a:lnTo>
                <a:lnTo>
                  <a:pt x="771" y="155"/>
                </a:lnTo>
                <a:lnTo>
                  <a:pt x="765" y="155"/>
                </a:lnTo>
                <a:lnTo>
                  <a:pt x="747" y="155"/>
                </a:lnTo>
                <a:lnTo>
                  <a:pt x="729" y="149"/>
                </a:lnTo>
                <a:lnTo>
                  <a:pt x="729" y="155"/>
                </a:lnTo>
                <a:lnTo>
                  <a:pt x="735" y="155"/>
                </a:lnTo>
                <a:lnTo>
                  <a:pt x="771" y="167"/>
                </a:lnTo>
                <a:lnTo>
                  <a:pt x="777" y="167"/>
                </a:lnTo>
                <a:lnTo>
                  <a:pt x="795" y="173"/>
                </a:lnTo>
                <a:lnTo>
                  <a:pt x="789" y="179"/>
                </a:lnTo>
                <a:lnTo>
                  <a:pt x="783" y="179"/>
                </a:lnTo>
                <a:lnTo>
                  <a:pt x="783" y="191"/>
                </a:lnTo>
                <a:lnTo>
                  <a:pt x="789" y="185"/>
                </a:lnTo>
                <a:lnTo>
                  <a:pt x="789" y="197"/>
                </a:lnTo>
                <a:lnTo>
                  <a:pt x="777" y="209"/>
                </a:lnTo>
                <a:lnTo>
                  <a:pt x="771" y="215"/>
                </a:lnTo>
                <a:lnTo>
                  <a:pt x="759" y="215"/>
                </a:lnTo>
                <a:lnTo>
                  <a:pt x="753" y="209"/>
                </a:lnTo>
                <a:lnTo>
                  <a:pt x="741" y="203"/>
                </a:lnTo>
                <a:lnTo>
                  <a:pt x="735" y="197"/>
                </a:lnTo>
                <a:lnTo>
                  <a:pt x="741" y="209"/>
                </a:lnTo>
                <a:lnTo>
                  <a:pt x="753" y="221"/>
                </a:lnTo>
                <a:lnTo>
                  <a:pt x="771" y="221"/>
                </a:lnTo>
                <a:lnTo>
                  <a:pt x="789" y="209"/>
                </a:lnTo>
                <a:lnTo>
                  <a:pt x="795" y="215"/>
                </a:lnTo>
                <a:lnTo>
                  <a:pt x="795" y="209"/>
                </a:lnTo>
                <a:lnTo>
                  <a:pt x="801" y="203"/>
                </a:lnTo>
                <a:lnTo>
                  <a:pt x="801" y="203"/>
                </a:lnTo>
                <a:lnTo>
                  <a:pt x="801" y="197"/>
                </a:lnTo>
                <a:lnTo>
                  <a:pt x="807" y="203"/>
                </a:lnTo>
                <a:lnTo>
                  <a:pt x="801" y="209"/>
                </a:lnTo>
                <a:lnTo>
                  <a:pt x="813" y="209"/>
                </a:lnTo>
                <a:lnTo>
                  <a:pt x="813" y="203"/>
                </a:lnTo>
                <a:lnTo>
                  <a:pt x="819" y="203"/>
                </a:lnTo>
                <a:lnTo>
                  <a:pt x="819" y="209"/>
                </a:lnTo>
                <a:lnTo>
                  <a:pt x="819" y="215"/>
                </a:lnTo>
                <a:lnTo>
                  <a:pt x="813" y="221"/>
                </a:lnTo>
                <a:lnTo>
                  <a:pt x="807" y="239"/>
                </a:lnTo>
                <a:lnTo>
                  <a:pt x="801" y="239"/>
                </a:lnTo>
                <a:lnTo>
                  <a:pt x="795" y="233"/>
                </a:lnTo>
                <a:lnTo>
                  <a:pt x="789" y="245"/>
                </a:lnTo>
                <a:lnTo>
                  <a:pt x="783" y="233"/>
                </a:lnTo>
                <a:lnTo>
                  <a:pt x="777" y="245"/>
                </a:lnTo>
                <a:lnTo>
                  <a:pt x="777" y="245"/>
                </a:lnTo>
                <a:lnTo>
                  <a:pt x="771" y="245"/>
                </a:lnTo>
                <a:lnTo>
                  <a:pt x="753" y="257"/>
                </a:lnTo>
                <a:lnTo>
                  <a:pt x="741" y="251"/>
                </a:lnTo>
                <a:lnTo>
                  <a:pt x="735" y="269"/>
                </a:lnTo>
                <a:lnTo>
                  <a:pt x="729" y="275"/>
                </a:lnTo>
                <a:lnTo>
                  <a:pt x="729" y="281"/>
                </a:lnTo>
                <a:lnTo>
                  <a:pt x="717" y="275"/>
                </a:lnTo>
                <a:lnTo>
                  <a:pt x="723" y="269"/>
                </a:lnTo>
                <a:lnTo>
                  <a:pt x="717" y="263"/>
                </a:lnTo>
                <a:lnTo>
                  <a:pt x="717" y="269"/>
                </a:lnTo>
                <a:lnTo>
                  <a:pt x="717" y="275"/>
                </a:lnTo>
                <a:lnTo>
                  <a:pt x="717" y="287"/>
                </a:lnTo>
                <a:lnTo>
                  <a:pt x="705" y="299"/>
                </a:lnTo>
                <a:lnTo>
                  <a:pt x="693" y="317"/>
                </a:lnTo>
                <a:lnTo>
                  <a:pt x="687" y="335"/>
                </a:lnTo>
                <a:lnTo>
                  <a:pt x="681" y="341"/>
                </a:lnTo>
                <a:lnTo>
                  <a:pt x="681" y="364"/>
                </a:lnTo>
                <a:lnTo>
                  <a:pt x="675" y="347"/>
                </a:lnTo>
                <a:lnTo>
                  <a:pt x="675" y="341"/>
                </a:lnTo>
                <a:lnTo>
                  <a:pt x="669" y="341"/>
                </a:lnTo>
                <a:lnTo>
                  <a:pt x="675" y="353"/>
                </a:lnTo>
                <a:lnTo>
                  <a:pt x="675" y="370"/>
                </a:lnTo>
                <a:lnTo>
                  <a:pt x="669" y="376"/>
                </a:lnTo>
                <a:lnTo>
                  <a:pt x="651" y="376"/>
                </a:lnTo>
                <a:lnTo>
                  <a:pt x="639" y="382"/>
                </a:lnTo>
                <a:lnTo>
                  <a:pt x="621" y="388"/>
                </a:lnTo>
                <a:lnTo>
                  <a:pt x="615" y="388"/>
                </a:lnTo>
                <a:lnTo>
                  <a:pt x="609" y="388"/>
                </a:lnTo>
                <a:lnTo>
                  <a:pt x="484" y="293"/>
                </a:lnTo>
                <a:lnTo>
                  <a:pt x="371" y="311"/>
                </a:lnTo>
                <a:lnTo>
                  <a:pt x="365" y="311"/>
                </a:lnTo>
                <a:lnTo>
                  <a:pt x="365" y="299"/>
                </a:lnTo>
                <a:lnTo>
                  <a:pt x="365" y="293"/>
                </a:lnTo>
                <a:lnTo>
                  <a:pt x="347" y="281"/>
                </a:lnTo>
                <a:lnTo>
                  <a:pt x="341" y="281"/>
                </a:lnTo>
                <a:lnTo>
                  <a:pt x="335" y="275"/>
                </a:lnTo>
                <a:lnTo>
                  <a:pt x="299" y="275"/>
                </a:lnTo>
                <a:lnTo>
                  <a:pt x="209" y="287"/>
                </a:lnTo>
                <a:lnTo>
                  <a:pt x="197" y="293"/>
                </a:lnTo>
                <a:lnTo>
                  <a:pt x="191" y="293"/>
                </a:lnTo>
                <a:lnTo>
                  <a:pt x="173" y="299"/>
                </a:lnTo>
                <a:lnTo>
                  <a:pt x="162" y="311"/>
                </a:lnTo>
                <a:lnTo>
                  <a:pt x="156" y="311"/>
                </a:lnTo>
                <a:lnTo>
                  <a:pt x="126" y="329"/>
                </a:lnTo>
                <a:lnTo>
                  <a:pt x="0" y="347"/>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7" name="Freeform 56"/>
          <p:cNvSpPr>
            <a:spLocks/>
          </p:cNvSpPr>
          <p:nvPr/>
        </p:nvSpPr>
        <p:spPr bwMode="auto">
          <a:xfrm>
            <a:off x="4769108" y="2341077"/>
            <a:ext cx="807443" cy="370117"/>
          </a:xfrm>
          <a:custGeom>
            <a:avLst/>
            <a:gdLst>
              <a:gd name="T0" fmla="*/ 30 w 777"/>
              <a:gd name="T1" fmla="*/ 424 h 442"/>
              <a:gd name="T2" fmla="*/ 72 w 777"/>
              <a:gd name="T3" fmla="*/ 395 h 442"/>
              <a:gd name="T4" fmla="*/ 84 w 777"/>
              <a:gd name="T5" fmla="*/ 365 h 442"/>
              <a:gd name="T6" fmla="*/ 149 w 777"/>
              <a:gd name="T7" fmla="*/ 305 h 442"/>
              <a:gd name="T8" fmla="*/ 197 w 777"/>
              <a:gd name="T9" fmla="*/ 335 h 442"/>
              <a:gd name="T10" fmla="*/ 233 w 777"/>
              <a:gd name="T11" fmla="*/ 323 h 442"/>
              <a:gd name="T12" fmla="*/ 263 w 777"/>
              <a:gd name="T13" fmla="*/ 293 h 442"/>
              <a:gd name="T14" fmla="*/ 317 w 777"/>
              <a:gd name="T15" fmla="*/ 275 h 442"/>
              <a:gd name="T16" fmla="*/ 317 w 777"/>
              <a:gd name="T17" fmla="*/ 251 h 442"/>
              <a:gd name="T18" fmla="*/ 341 w 777"/>
              <a:gd name="T19" fmla="*/ 191 h 442"/>
              <a:gd name="T20" fmla="*/ 352 w 777"/>
              <a:gd name="T21" fmla="*/ 155 h 442"/>
              <a:gd name="T22" fmla="*/ 370 w 777"/>
              <a:gd name="T23" fmla="*/ 137 h 442"/>
              <a:gd name="T24" fmla="*/ 400 w 777"/>
              <a:gd name="T25" fmla="*/ 131 h 442"/>
              <a:gd name="T26" fmla="*/ 412 w 777"/>
              <a:gd name="T27" fmla="*/ 84 h 442"/>
              <a:gd name="T28" fmla="*/ 442 w 777"/>
              <a:gd name="T29" fmla="*/ 66 h 442"/>
              <a:gd name="T30" fmla="*/ 460 w 777"/>
              <a:gd name="T31" fmla="*/ 18 h 442"/>
              <a:gd name="T32" fmla="*/ 514 w 777"/>
              <a:gd name="T33" fmla="*/ 24 h 442"/>
              <a:gd name="T34" fmla="*/ 544 w 777"/>
              <a:gd name="T35" fmla="*/ 6 h 442"/>
              <a:gd name="T36" fmla="*/ 567 w 777"/>
              <a:gd name="T37" fmla="*/ 24 h 442"/>
              <a:gd name="T38" fmla="*/ 597 w 777"/>
              <a:gd name="T39" fmla="*/ 36 h 442"/>
              <a:gd name="T40" fmla="*/ 597 w 777"/>
              <a:gd name="T41" fmla="*/ 66 h 442"/>
              <a:gd name="T42" fmla="*/ 585 w 777"/>
              <a:gd name="T43" fmla="*/ 72 h 442"/>
              <a:gd name="T44" fmla="*/ 585 w 777"/>
              <a:gd name="T45" fmla="*/ 114 h 442"/>
              <a:gd name="T46" fmla="*/ 615 w 777"/>
              <a:gd name="T47" fmla="*/ 108 h 442"/>
              <a:gd name="T48" fmla="*/ 645 w 777"/>
              <a:gd name="T49" fmla="*/ 126 h 442"/>
              <a:gd name="T50" fmla="*/ 669 w 777"/>
              <a:gd name="T51" fmla="*/ 131 h 442"/>
              <a:gd name="T52" fmla="*/ 687 w 777"/>
              <a:gd name="T53" fmla="*/ 143 h 442"/>
              <a:gd name="T54" fmla="*/ 699 w 777"/>
              <a:gd name="T55" fmla="*/ 161 h 442"/>
              <a:gd name="T56" fmla="*/ 687 w 777"/>
              <a:gd name="T57" fmla="*/ 179 h 442"/>
              <a:gd name="T58" fmla="*/ 651 w 777"/>
              <a:gd name="T59" fmla="*/ 155 h 442"/>
              <a:gd name="T60" fmla="*/ 615 w 777"/>
              <a:gd name="T61" fmla="*/ 131 h 442"/>
              <a:gd name="T62" fmla="*/ 639 w 777"/>
              <a:gd name="T63" fmla="*/ 149 h 442"/>
              <a:gd name="T64" fmla="*/ 675 w 777"/>
              <a:gd name="T65" fmla="*/ 179 h 442"/>
              <a:gd name="T66" fmla="*/ 699 w 777"/>
              <a:gd name="T67" fmla="*/ 191 h 442"/>
              <a:gd name="T68" fmla="*/ 717 w 777"/>
              <a:gd name="T69" fmla="*/ 215 h 442"/>
              <a:gd name="T70" fmla="*/ 699 w 777"/>
              <a:gd name="T71" fmla="*/ 215 h 442"/>
              <a:gd name="T72" fmla="*/ 669 w 777"/>
              <a:gd name="T73" fmla="*/ 209 h 442"/>
              <a:gd name="T74" fmla="*/ 699 w 777"/>
              <a:gd name="T75" fmla="*/ 239 h 442"/>
              <a:gd name="T76" fmla="*/ 723 w 777"/>
              <a:gd name="T77" fmla="*/ 251 h 442"/>
              <a:gd name="T78" fmla="*/ 705 w 777"/>
              <a:gd name="T79" fmla="*/ 257 h 442"/>
              <a:gd name="T80" fmla="*/ 675 w 777"/>
              <a:gd name="T81" fmla="*/ 245 h 442"/>
              <a:gd name="T82" fmla="*/ 651 w 777"/>
              <a:gd name="T83" fmla="*/ 245 h 442"/>
              <a:gd name="T84" fmla="*/ 615 w 777"/>
              <a:gd name="T85" fmla="*/ 239 h 442"/>
              <a:gd name="T86" fmla="*/ 675 w 777"/>
              <a:gd name="T87" fmla="*/ 251 h 442"/>
              <a:gd name="T88" fmla="*/ 693 w 777"/>
              <a:gd name="T89" fmla="*/ 263 h 442"/>
              <a:gd name="T90" fmla="*/ 711 w 777"/>
              <a:gd name="T91" fmla="*/ 275 h 442"/>
              <a:gd name="T92" fmla="*/ 729 w 777"/>
              <a:gd name="T93" fmla="*/ 269 h 442"/>
              <a:gd name="T94" fmla="*/ 777 w 777"/>
              <a:gd name="T95" fmla="*/ 305 h 442"/>
              <a:gd name="T96" fmla="*/ 765 w 777"/>
              <a:gd name="T97" fmla="*/ 305 h 442"/>
              <a:gd name="T98" fmla="*/ 759 w 777"/>
              <a:gd name="T99" fmla="*/ 311 h 442"/>
              <a:gd name="T100" fmla="*/ 251 w 777"/>
              <a:gd name="T101" fmla="*/ 406 h 442"/>
              <a:gd name="T102" fmla="*/ 155 w 777"/>
              <a:gd name="T103" fmla="*/ 418 h 442"/>
              <a:gd name="T104" fmla="*/ 0 w 777"/>
              <a:gd name="T10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7" h="442">
                <a:moveTo>
                  <a:pt x="0" y="442"/>
                </a:moveTo>
                <a:lnTo>
                  <a:pt x="18" y="430"/>
                </a:lnTo>
                <a:lnTo>
                  <a:pt x="24" y="430"/>
                </a:lnTo>
                <a:lnTo>
                  <a:pt x="30" y="424"/>
                </a:lnTo>
                <a:lnTo>
                  <a:pt x="54" y="412"/>
                </a:lnTo>
                <a:lnTo>
                  <a:pt x="54" y="406"/>
                </a:lnTo>
                <a:lnTo>
                  <a:pt x="60" y="401"/>
                </a:lnTo>
                <a:lnTo>
                  <a:pt x="72" y="395"/>
                </a:lnTo>
                <a:lnTo>
                  <a:pt x="78" y="389"/>
                </a:lnTo>
                <a:lnTo>
                  <a:pt x="78" y="383"/>
                </a:lnTo>
                <a:lnTo>
                  <a:pt x="84" y="377"/>
                </a:lnTo>
                <a:lnTo>
                  <a:pt x="84" y="365"/>
                </a:lnTo>
                <a:lnTo>
                  <a:pt x="90" y="359"/>
                </a:lnTo>
                <a:lnTo>
                  <a:pt x="120" y="335"/>
                </a:lnTo>
                <a:lnTo>
                  <a:pt x="149" y="299"/>
                </a:lnTo>
                <a:lnTo>
                  <a:pt x="149" y="305"/>
                </a:lnTo>
                <a:lnTo>
                  <a:pt x="155" y="317"/>
                </a:lnTo>
                <a:lnTo>
                  <a:pt x="167" y="323"/>
                </a:lnTo>
                <a:lnTo>
                  <a:pt x="185" y="335"/>
                </a:lnTo>
                <a:lnTo>
                  <a:pt x="197" y="335"/>
                </a:lnTo>
                <a:lnTo>
                  <a:pt x="209" y="323"/>
                </a:lnTo>
                <a:lnTo>
                  <a:pt x="215" y="317"/>
                </a:lnTo>
                <a:lnTo>
                  <a:pt x="227" y="323"/>
                </a:lnTo>
                <a:lnTo>
                  <a:pt x="233" y="323"/>
                </a:lnTo>
                <a:lnTo>
                  <a:pt x="251" y="311"/>
                </a:lnTo>
                <a:lnTo>
                  <a:pt x="263" y="311"/>
                </a:lnTo>
                <a:lnTo>
                  <a:pt x="263" y="305"/>
                </a:lnTo>
                <a:lnTo>
                  <a:pt x="263" y="293"/>
                </a:lnTo>
                <a:lnTo>
                  <a:pt x="275" y="299"/>
                </a:lnTo>
                <a:lnTo>
                  <a:pt x="293" y="287"/>
                </a:lnTo>
                <a:lnTo>
                  <a:pt x="299" y="287"/>
                </a:lnTo>
                <a:lnTo>
                  <a:pt x="317" y="275"/>
                </a:lnTo>
                <a:lnTo>
                  <a:pt x="317" y="275"/>
                </a:lnTo>
                <a:lnTo>
                  <a:pt x="317" y="269"/>
                </a:lnTo>
                <a:lnTo>
                  <a:pt x="323" y="257"/>
                </a:lnTo>
                <a:lnTo>
                  <a:pt x="317" y="251"/>
                </a:lnTo>
                <a:lnTo>
                  <a:pt x="317" y="233"/>
                </a:lnTo>
                <a:lnTo>
                  <a:pt x="329" y="221"/>
                </a:lnTo>
                <a:lnTo>
                  <a:pt x="335" y="209"/>
                </a:lnTo>
                <a:lnTo>
                  <a:pt x="341" y="191"/>
                </a:lnTo>
                <a:lnTo>
                  <a:pt x="341" y="185"/>
                </a:lnTo>
                <a:lnTo>
                  <a:pt x="346" y="173"/>
                </a:lnTo>
                <a:lnTo>
                  <a:pt x="346" y="155"/>
                </a:lnTo>
                <a:lnTo>
                  <a:pt x="352" y="155"/>
                </a:lnTo>
                <a:lnTo>
                  <a:pt x="352" y="143"/>
                </a:lnTo>
                <a:lnTo>
                  <a:pt x="352" y="131"/>
                </a:lnTo>
                <a:lnTo>
                  <a:pt x="364" y="126"/>
                </a:lnTo>
                <a:lnTo>
                  <a:pt x="370" y="137"/>
                </a:lnTo>
                <a:lnTo>
                  <a:pt x="370" y="137"/>
                </a:lnTo>
                <a:lnTo>
                  <a:pt x="388" y="143"/>
                </a:lnTo>
                <a:lnTo>
                  <a:pt x="394" y="137"/>
                </a:lnTo>
                <a:lnTo>
                  <a:pt x="400" y="131"/>
                </a:lnTo>
                <a:lnTo>
                  <a:pt x="400" y="114"/>
                </a:lnTo>
                <a:lnTo>
                  <a:pt x="406" y="108"/>
                </a:lnTo>
                <a:lnTo>
                  <a:pt x="406" y="96"/>
                </a:lnTo>
                <a:lnTo>
                  <a:pt x="412" y="84"/>
                </a:lnTo>
                <a:lnTo>
                  <a:pt x="418" y="84"/>
                </a:lnTo>
                <a:lnTo>
                  <a:pt x="430" y="84"/>
                </a:lnTo>
                <a:lnTo>
                  <a:pt x="436" y="66"/>
                </a:lnTo>
                <a:lnTo>
                  <a:pt x="442" y="66"/>
                </a:lnTo>
                <a:lnTo>
                  <a:pt x="448" y="60"/>
                </a:lnTo>
                <a:lnTo>
                  <a:pt x="454" y="42"/>
                </a:lnTo>
                <a:lnTo>
                  <a:pt x="460" y="36"/>
                </a:lnTo>
                <a:lnTo>
                  <a:pt x="460" y="18"/>
                </a:lnTo>
                <a:lnTo>
                  <a:pt x="460" y="12"/>
                </a:lnTo>
                <a:lnTo>
                  <a:pt x="460" y="0"/>
                </a:lnTo>
                <a:lnTo>
                  <a:pt x="466" y="0"/>
                </a:lnTo>
                <a:lnTo>
                  <a:pt x="514" y="24"/>
                </a:lnTo>
                <a:lnTo>
                  <a:pt x="520" y="12"/>
                </a:lnTo>
                <a:lnTo>
                  <a:pt x="520" y="0"/>
                </a:lnTo>
                <a:lnTo>
                  <a:pt x="538" y="0"/>
                </a:lnTo>
                <a:lnTo>
                  <a:pt x="544" y="6"/>
                </a:lnTo>
                <a:lnTo>
                  <a:pt x="550" y="12"/>
                </a:lnTo>
                <a:lnTo>
                  <a:pt x="550" y="18"/>
                </a:lnTo>
                <a:lnTo>
                  <a:pt x="556" y="24"/>
                </a:lnTo>
                <a:lnTo>
                  <a:pt x="567" y="24"/>
                </a:lnTo>
                <a:lnTo>
                  <a:pt x="579" y="30"/>
                </a:lnTo>
                <a:lnTo>
                  <a:pt x="585" y="30"/>
                </a:lnTo>
                <a:lnTo>
                  <a:pt x="591" y="36"/>
                </a:lnTo>
                <a:lnTo>
                  <a:pt x="597" y="36"/>
                </a:lnTo>
                <a:lnTo>
                  <a:pt x="603" y="48"/>
                </a:lnTo>
                <a:lnTo>
                  <a:pt x="603" y="54"/>
                </a:lnTo>
                <a:lnTo>
                  <a:pt x="603" y="60"/>
                </a:lnTo>
                <a:lnTo>
                  <a:pt x="597" y="66"/>
                </a:lnTo>
                <a:lnTo>
                  <a:pt x="597" y="72"/>
                </a:lnTo>
                <a:lnTo>
                  <a:pt x="597" y="78"/>
                </a:lnTo>
                <a:lnTo>
                  <a:pt x="591" y="78"/>
                </a:lnTo>
                <a:lnTo>
                  <a:pt x="585" y="72"/>
                </a:lnTo>
                <a:lnTo>
                  <a:pt x="585" y="96"/>
                </a:lnTo>
                <a:lnTo>
                  <a:pt x="585" y="108"/>
                </a:lnTo>
                <a:lnTo>
                  <a:pt x="585" y="108"/>
                </a:lnTo>
                <a:lnTo>
                  <a:pt x="585" y="114"/>
                </a:lnTo>
                <a:lnTo>
                  <a:pt x="591" y="114"/>
                </a:lnTo>
                <a:lnTo>
                  <a:pt x="597" y="114"/>
                </a:lnTo>
                <a:lnTo>
                  <a:pt x="609" y="108"/>
                </a:lnTo>
                <a:lnTo>
                  <a:pt x="615" y="108"/>
                </a:lnTo>
                <a:lnTo>
                  <a:pt x="615" y="114"/>
                </a:lnTo>
                <a:lnTo>
                  <a:pt x="633" y="126"/>
                </a:lnTo>
                <a:lnTo>
                  <a:pt x="633" y="126"/>
                </a:lnTo>
                <a:lnTo>
                  <a:pt x="645" y="126"/>
                </a:lnTo>
                <a:lnTo>
                  <a:pt x="645" y="126"/>
                </a:lnTo>
                <a:lnTo>
                  <a:pt x="663" y="126"/>
                </a:lnTo>
                <a:lnTo>
                  <a:pt x="663" y="126"/>
                </a:lnTo>
                <a:lnTo>
                  <a:pt x="669" y="131"/>
                </a:lnTo>
                <a:lnTo>
                  <a:pt x="669" y="137"/>
                </a:lnTo>
                <a:lnTo>
                  <a:pt x="681" y="137"/>
                </a:lnTo>
                <a:lnTo>
                  <a:pt x="681" y="143"/>
                </a:lnTo>
                <a:lnTo>
                  <a:pt x="687" y="143"/>
                </a:lnTo>
                <a:lnTo>
                  <a:pt x="705" y="149"/>
                </a:lnTo>
                <a:lnTo>
                  <a:pt x="705" y="155"/>
                </a:lnTo>
                <a:lnTo>
                  <a:pt x="699" y="155"/>
                </a:lnTo>
                <a:lnTo>
                  <a:pt x="699" y="161"/>
                </a:lnTo>
                <a:lnTo>
                  <a:pt x="699" y="173"/>
                </a:lnTo>
                <a:lnTo>
                  <a:pt x="699" y="185"/>
                </a:lnTo>
                <a:lnTo>
                  <a:pt x="687" y="179"/>
                </a:lnTo>
                <a:lnTo>
                  <a:pt x="687" y="179"/>
                </a:lnTo>
                <a:lnTo>
                  <a:pt x="681" y="179"/>
                </a:lnTo>
                <a:lnTo>
                  <a:pt x="663" y="161"/>
                </a:lnTo>
                <a:lnTo>
                  <a:pt x="657" y="161"/>
                </a:lnTo>
                <a:lnTo>
                  <a:pt x="651" y="155"/>
                </a:lnTo>
                <a:lnTo>
                  <a:pt x="645" y="149"/>
                </a:lnTo>
                <a:lnTo>
                  <a:pt x="633" y="143"/>
                </a:lnTo>
                <a:lnTo>
                  <a:pt x="627" y="137"/>
                </a:lnTo>
                <a:lnTo>
                  <a:pt x="615" y="131"/>
                </a:lnTo>
                <a:lnTo>
                  <a:pt x="609" y="131"/>
                </a:lnTo>
                <a:lnTo>
                  <a:pt x="615" y="131"/>
                </a:lnTo>
                <a:lnTo>
                  <a:pt x="633" y="143"/>
                </a:lnTo>
                <a:lnTo>
                  <a:pt x="639" y="149"/>
                </a:lnTo>
                <a:lnTo>
                  <a:pt x="645" y="155"/>
                </a:lnTo>
                <a:lnTo>
                  <a:pt x="651" y="161"/>
                </a:lnTo>
                <a:lnTo>
                  <a:pt x="657" y="167"/>
                </a:lnTo>
                <a:lnTo>
                  <a:pt x="675" y="179"/>
                </a:lnTo>
                <a:lnTo>
                  <a:pt x="675" y="179"/>
                </a:lnTo>
                <a:lnTo>
                  <a:pt x="687" y="185"/>
                </a:lnTo>
                <a:lnTo>
                  <a:pt x="693" y="185"/>
                </a:lnTo>
                <a:lnTo>
                  <a:pt x="699" y="191"/>
                </a:lnTo>
                <a:lnTo>
                  <a:pt x="699" y="197"/>
                </a:lnTo>
                <a:lnTo>
                  <a:pt x="705" y="197"/>
                </a:lnTo>
                <a:lnTo>
                  <a:pt x="711" y="197"/>
                </a:lnTo>
                <a:lnTo>
                  <a:pt x="717" y="215"/>
                </a:lnTo>
                <a:lnTo>
                  <a:pt x="717" y="221"/>
                </a:lnTo>
                <a:lnTo>
                  <a:pt x="711" y="215"/>
                </a:lnTo>
                <a:lnTo>
                  <a:pt x="699" y="215"/>
                </a:lnTo>
                <a:lnTo>
                  <a:pt x="699" y="215"/>
                </a:lnTo>
                <a:lnTo>
                  <a:pt x="705" y="221"/>
                </a:lnTo>
                <a:lnTo>
                  <a:pt x="699" y="233"/>
                </a:lnTo>
                <a:lnTo>
                  <a:pt x="681" y="227"/>
                </a:lnTo>
                <a:lnTo>
                  <a:pt x="669" y="209"/>
                </a:lnTo>
                <a:lnTo>
                  <a:pt x="657" y="209"/>
                </a:lnTo>
                <a:lnTo>
                  <a:pt x="675" y="221"/>
                </a:lnTo>
                <a:lnTo>
                  <a:pt x="681" y="233"/>
                </a:lnTo>
                <a:lnTo>
                  <a:pt x="699" y="239"/>
                </a:lnTo>
                <a:lnTo>
                  <a:pt x="711" y="233"/>
                </a:lnTo>
                <a:lnTo>
                  <a:pt x="711" y="239"/>
                </a:lnTo>
                <a:lnTo>
                  <a:pt x="723" y="245"/>
                </a:lnTo>
                <a:lnTo>
                  <a:pt x="723" y="251"/>
                </a:lnTo>
                <a:lnTo>
                  <a:pt x="723" y="263"/>
                </a:lnTo>
                <a:lnTo>
                  <a:pt x="717" y="263"/>
                </a:lnTo>
                <a:lnTo>
                  <a:pt x="711" y="269"/>
                </a:lnTo>
                <a:lnTo>
                  <a:pt x="705" y="257"/>
                </a:lnTo>
                <a:lnTo>
                  <a:pt x="693" y="257"/>
                </a:lnTo>
                <a:lnTo>
                  <a:pt x="687" y="251"/>
                </a:lnTo>
                <a:lnTo>
                  <a:pt x="681" y="239"/>
                </a:lnTo>
                <a:lnTo>
                  <a:pt x="675" y="245"/>
                </a:lnTo>
                <a:lnTo>
                  <a:pt x="663" y="239"/>
                </a:lnTo>
                <a:lnTo>
                  <a:pt x="657" y="233"/>
                </a:lnTo>
                <a:lnTo>
                  <a:pt x="657" y="245"/>
                </a:lnTo>
                <a:lnTo>
                  <a:pt x="651" y="245"/>
                </a:lnTo>
                <a:lnTo>
                  <a:pt x="645" y="239"/>
                </a:lnTo>
                <a:lnTo>
                  <a:pt x="627" y="239"/>
                </a:lnTo>
                <a:lnTo>
                  <a:pt x="621" y="239"/>
                </a:lnTo>
                <a:lnTo>
                  <a:pt x="615" y="239"/>
                </a:lnTo>
                <a:lnTo>
                  <a:pt x="645" y="239"/>
                </a:lnTo>
                <a:lnTo>
                  <a:pt x="657" y="251"/>
                </a:lnTo>
                <a:lnTo>
                  <a:pt x="663" y="245"/>
                </a:lnTo>
                <a:lnTo>
                  <a:pt x="675" y="251"/>
                </a:lnTo>
                <a:lnTo>
                  <a:pt x="681" y="245"/>
                </a:lnTo>
                <a:lnTo>
                  <a:pt x="687" y="257"/>
                </a:lnTo>
                <a:lnTo>
                  <a:pt x="693" y="263"/>
                </a:lnTo>
                <a:lnTo>
                  <a:pt x="693" y="263"/>
                </a:lnTo>
                <a:lnTo>
                  <a:pt x="699" y="269"/>
                </a:lnTo>
                <a:lnTo>
                  <a:pt x="705" y="275"/>
                </a:lnTo>
                <a:lnTo>
                  <a:pt x="705" y="281"/>
                </a:lnTo>
                <a:lnTo>
                  <a:pt x="711" y="275"/>
                </a:lnTo>
                <a:lnTo>
                  <a:pt x="717" y="275"/>
                </a:lnTo>
                <a:lnTo>
                  <a:pt x="729" y="281"/>
                </a:lnTo>
                <a:lnTo>
                  <a:pt x="723" y="275"/>
                </a:lnTo>
                <a:lnTo>
                  <a:pt x="729" y="269"/>
                </a:lnTo>
                <a:lnTo>
                  <a:pt x="735" y="269"/>
                </a:lnTo>
                <a:lnTo>
                  <a:pt x="759" y="269"/>
                </a:lnTo>
                <a:lnTo>
                  <a:pt x="765" y="281"/>
                </a:lnTo>
                <a:lnTo>
                  <a:pt x="777" y="305"/>
                </a:lnTo>
                <a:lnTo>
                  <a:pt x="777" y="311"/>
                </a:lnTo>
                <a:lnTo>
                  <a:pt x="771" y="299"/>
                </a:lnTo>
                <a:lnTo>
                  <a:pt x="765" y="293"/>
                </a:lnTo>
                <a:lnTo>
                  <a:pt x="765" y="305"/>
                </a:lnTo>
                <a:lnTo>
                  <a:pt x="765" y="311"/>
                </a:lnTo>
                <a:lnTo>
                  <a:pt x="765" y="311"/>
                </a:lnTo>
                <a:lnTo>
                  <a:pt x="759" y="305"/>
                </a:lnTo>
                <a:lnTo>
                  <a:pt x="759" y="311"/>
                </a:lnTo>
                <a:lnTo>
                  <a:pt x="663" y="335"/>
                </a:lnTo>
                <a:lnTo>
                  <a:pt x="550" y="359"/>
                </a:lnTo>
                <a:lnTo>
                  <a:pt x="329" y="395"/>
                </a:lnTo>
                <a:lnTo>
                  <a:pt x="251" y="406"/>
                </a:lnTo>
                <a:lnTo>
                  <a:pt x="215" y="412"/>
                </a:lnTo>
                <a:lnTo>
                  <a:pt x="203" y="412"/>
                </a:lnTo>
                <a:lnTo>
                  <a:pt x="191" y="412"/>
                </a:lnTo>
                <a:lnTo>
                  <a:pt x="155" y="418"/>
                </a:lnTo>
                <a:lnTo>
                  <a:pt x="114" y="424"/>
                </a:lnTo>
                <a:lnTo>
                  <a:pt x="48" y="436"/>
                </a:lnTo>
                <a:lnTo>
                  <a:pt x="30" y="436"/>
                </a:lnTo>
                <a:lnTo>
                  <a:pt x="0" y="44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8" name="Freeform 57"/>
          <p:cNvSpPr>
            <a:spLocks/>
          </p:cNvSpPr>
          <p:nvPr/>
        </p:nvSpPr>
        <p:spPr bwMode="auto">
          <a:xfrm>
            <a:off x="4843927" y="2240592"/>
            <a:ext cx="465553" cy="381004"/>
          </a:xfrm>
          <a:custGeom>
            <a:avLst/>
            <a:gdLst>
              <a:gd name="T0" fmla="*/ 12 w 448"/>
              <a:gd name="T1" fmla="*/ 317 h 455"/>
              <a:gd name="T2" fmla="*/ 30 w 448"/>
              <a:gd name="T3" fmla="*/ 293 h 455"/>
              <a:gd name="T4" fmla="*/ 30 w 448"/>
              <a:gd name="T5" fmla="*/ 269 h 455"/>
              <a:gd name="T6" fmla="*/ 36 w 448"/>
              <a:gd name="T7" fmla="*/ 246 h 455"/>
              <a:gd name="T8" fmla="*/ 53 w 448"/>
              <a:gd name="T9" fmla="*/ 234 h 455"/>
              <a:gd name="T10" fmla="*/ 71 w 448"/>
              <a:gd name="T11" fmla="*/ 228 h 455"/>
              <a:gd name="T12" fmla="*/ 65 w 448"/>
              <a:gd name="T13" fmla="*/ 204 h 455"/>
              <a:gd name="T14" fmla="*/ 83 w 448"/>
              <a:gd name="T15" fmla="*/ 186 h 455"/>
              <a:gd name="T16" fmla="*/ 119 w 448"/>
              <a:gd name="T17" fmla="*/ 162 h 455"/>
              <a:gd name="T18" fmla="*/ 143 w 448"/>
              <a:gd name="T19" fmla="*/ 120 h 455"/>
              <a:gd name="T20" fmla="*/ 143 w 448"/>
              <a:gd name="T21" fmla="*/ 96 h 455"/>
              <a:gd name="T22" fmla="*/ 143 w 448"/>
              <a:gd name="T23" fmla="*/ 78 h 455"/>
              <a:gd name="T24" fmla="*/ 149 w 448"/>
              <a:gd name="T25" fmla="*/ 24 h 455"/>
              <a:gd name="T26" fmla="*/ 149 w 448"/>
              <a:gd name="T27" fmla="*/ 6 h 455"/>
              <a:gd name="T28" fmla="*/ 274 w 448"/>
              <a:gd name="T29" fmla="*/ 102 h 455"/>
              <a:gd name="T30" fmla="*/ 298 w 448"/>
              <a:gd name="T31" fmla="*/ 150 h 455"/>
              <a:gd name="T32" fmla="*/ 316 w 448"/>
              <a:gd name="T33" fmla="*/ 126 h 455"/>
              <a:gd name="T34" fmla="*/ 340 w 448"/>
              <a:gd name="T35" fmla="*/ 108 h 455"/>
              <a:gd name="T36" fmla="*/ 352 w 448"/>
              <a:gd name="T37" fmla="*/ 108 h 455"/>
              <a:gd name="T38" fmla="*/ 376 w 448"/>
              <a:gd name="T39" fmla="*/ 102 h 455"/>
              <a:gd name="T40" fmla="*/ 394 w 448"/>
              <a:gd name="T41" fmla="*/ 84 h 455"/>
              <a:gd name="T42" fmla="*/ 418 w 448"/>
              <a:gd name="T43" fmla="*/ 90 h 455"/>
              <a:gd name="T44" fmla="*/ 430 w 448"/>
              <a:gd name="T45" fmla="*/ 96 h 455"/>
              <a:gd name="T46" fmla="*/ 448 w 448"/>
              <a:gd name="T47" fmla="*/ 114 h 455"/>
              <a:gd name="T48" fmla="*/ 442 w 448"/>
              <a:gd name="T49" fmla="*/ 144 h 455"/>
              <a:gd name="T50" fmla="*/ 388 w 448"/>
              <a:gd name="T51" fmla="*/ 132 h 455"/>
              <a:gd name="T52" fmla="*/ 382 w 448"/>
              <a:gd name="T53" fmla="*/ 162 h 455"/>
              <a:gd name="T54" fmla="*/ 364 w 448"/>
              <a:gd name="T55" fmla="*/ 186 h 455"/>
              <a:gd name="T56" fmla="*/ 340 w 448"/>
              <a:gd name="T57" fmla="*/ 204 h 455"/>
              <a:gd name="T58" fmla="*/ 328 w 448"/>
              <a:gd name="T59" fmla="*/ 234 h 455"/>
              <a:gd name="T60" fmla="*/ 316 w 448"/>
              <a:gd name="T61" fmla="*/ 263 h 455"/>
              <a:gd name="T62" fmla="*/ 292 w 448"/>
              <a:gd name="T63" fmla="*/ 246 h 455"/>
              <a:gd name="T64" fmla="*/ 280 w 448"/>
              <a:gd name="T65" fmla="*/ 275 h 455"/>
              <a:gd name="T66" fmla="*/ 269 w 448"/>
              <a:gd name="T67" fmla="*/ 305 h 455"/>
              <a:gd name="T68" fmla="*/ 257 w 448"/>
              <a:gd name="T69" fmla="*/ 341 h 455"/>
              <a:gd name="T70" fmla="*/ 251 w 448"/>
              <a:gd name="T71" fmla="*/ 377 h 455"/>
              <a:gd name="T72" fmla="*/ 245 w 448"/>
              <a:gd name="T73" fmla="*/ 395 h 455"/>
              <a:gd name="T74" fmla="*/ 203 w 448"/>
              <a:gd name="T75" fmla="*/ 419 h 455"/>
              <a:gd name="T76" fmla="*/ 191 w 448"/>
              <a:gd name="T77" fmla="*/ 431 h 455"/>
              <a:gd name="T78" fmla="*/ 155 w 448"/>
              <a:gd name="T79" fmla="*/ 443 h 455"/>
              <a:gd name="T80" fmla="*/ 125 w 448"/>
              <a:gd name="T81" fmla="*/ 455 h 455"/>
              <a:gd name="T82" fmla="*/ 83 w 448"/>
              <a:gd name="T83" fmla="*/ 437 h 455"/>
              <a:gd name="T84" fmla="*/ 65 w 448"/>
              <a:gd name="T85" fmla="*/ 419 h 455"/>
              <a:gd name="T86" fmla="*/ 24 w 448"/>
              <a:gd name="T87" fmla="*/ 377 h 455"/>
              <a:gd name="T88" fmla="*/ 6 w 448"/>
              <a:gd name="T89" fmla="*/ 335 h 455"/>
              <a:gd name="T90" fmla="*/ 0 w 448"/>
              <a:gd name="T91" fmla="*/ 31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8" h="455">
                <a:moveTo>
                  <a:pt x="0" y="317"/>
                </a:moveTo>
                <a:lnTo>
                  <a:pt x="0" y="317"/>
                </a:lnTo>
                <a:lnTo>
                  <a:pt x="12" y="317"/>
                </a:lnTo>
                <a:lnTo>
                  <a:pt x="24" y="311"/>
                </a:lnTo>
                <a:lnTo>
                  <a:pt x="30" y="305"/>
                </a:lnTo>
                <a:lnTo>
                  <a:pt x="30" y="293"/>
                </a:lnTo>
                <a:lnTo>
                  <a:pt x="36" y="287"/>
                </a:lnTo>
                <a:lnTo>
                  <a:pt x="36" y="275"/>
                </a:lnTo>
                <a:lnTo>
                  <a:pt x="30" y="269"/>
                </a:lnTo>
                <a:lnTo>
                  <a:pt x="36" y="257"/>
                </a:lnTo>
                <a:lnTo>
                  <a:pt x="36" y="257"/>
                </a:lnTo>
                <a:lnTo>
                  <a:pt x="36" y="246"/>
                </a:lnTo>
                <a:lnTo>
                  <a:pt x="42" y="240"/>
                </a:lnTo>
                <a:lnTo>
                  <a:pt x="48" y="234"/>
                </a:lnTo>
                <a:lnTo>
                  <a:pt x="53" y="234"/>
                </a:lnTo>
                <a:lnTo>
                  <a:pt x="59" y="246"/>
                </a:lnTo>
                <a:lnTo>
                  <a:pt x="65" y="240"/>
                </a:lnTo>
                <a:lnTo>
                  <a:pt x="71" y="228"/>
                </a:lnTo>
                <a:lnTo>
                  <a:pt x="65" y="222"/>
                </a:lnTo>
                <a:lnTo>
                  <a:pt x="65" y="216"/>
                </a:lnTo>
                <a:lnTo>
                  <a:pt x="65" y="204"/>
                </a:lnTo>
                <a:lnTo>
                  <a:pt x="71" y="198"/>
                </a:lnTo>
                <a:lnTo>
                  <a:pt x="83" y="192"/>
                </a:lnTo>
                <a:lnTo>
                  <a:pt x="83" y="186"/>
                </a:lnTo>
                <a:lnTo>
                  <a:pt x="89" y="174"/>
                </a:lnTo>
                <a:lnTo>
                  <a:pt x="101" y="180"/>
                </a:lnTo>
                <a:lnTo>
                  <a:pt x="119" y="162"/>
                </a:lnTo>
                <a:lnTo>
                  <a:pt x="131" y="150"/>
                </a:lnTo>
                <a:lnTo>
                  <a:pt x="143" y="138"/>
                </a:lnTo>
                <a:lnTo>
                  <a:pt x="143" y="120"/>
                </a:lnTo>
                <a:lnTo>
                  <a:pt x="143" y="114"/>
                </a:lnTo>
                <a:lnTo>
                  <a:pt x="143" y="108"/>
                </a:lnTo>
                <a:lnTo>
                  <a:pt x="143" y="96"/>
                </a:lnTo>
                <a:lnTo>
                  <a:pt x="149" y="96"/>
                </a:lnTo>
                <a:lnTo>
                  <a:pt x="149" y="90"/>
                </a:lnTo>
                <a:lnTo>
                  <a:pt x="143" y="78"/>
                </a:lnTo>
                <a:lnTo>
                  <a:pt x="149" y="54"/>
                </a:lnTo>
                <a:lnTo>
                  <a:pt x="155" y="48"/>
                </a:lnTo>
                <a:lnTo>
                  <a:pt x="149" y="24"/>
                </a:lnTo>
                <a:lnTo>
                  <a:pt x="143" y="12"/>
                </a:lnTo>
                <a:lnTo>
                  <a:pt x="143" y="6"/>
                </a:lnTo>
                <a:lnTo>
                  <a:pt x="149" y="6"/>
                </a:lnTo>
                <a:lnTo>
                  <a:pt x="155" y="0"/>
                </a:lnTo>
                <a:lnTo>
                  <a:pt x="173" y="120"/>
                </a:lnTo>
                <a:lnTo>
                  <a:pt x="274" y="102"/>
                </a:lnTo>
                <a:lnTo>
                  <a:pt x="286" y="168"/>
                </a:lnTo>
                <a:lnTo>
                  <a:pt x="292" y="156"/>
                </a:lnTo>
                <a:lnTo>
                  <a:pt x="298" y="150"/>
                </a:lnTo>
                <a:lnTo>
                  <a:pt x="304" y="144"/>
                </a:lnTo>
                <a:lnTo>
                  <a:pt x="310" y="132"/>
                </a:lnTo>
                <a:lnTo>
                  <a:pt x="316" y="126"/>
                </a:lnTo>
                <a:lnTo>
                  <a:pt x="322" y="126"/>
                </a:lnTo>
                <a:lnTo>
                  <a:pt x="328" y="126"/>
                </a:lnTo>
                <a:lnTo>
                  <a:pt x="340" y="108"/>
                </a:lnTo>
                <a:lnTo>
                  <a:pt x="340" y="102"/>
                </a:lnTo>
                <a:lnTo>
                  <a:pt x="346" y="102"/>
                </a:lnTo>
                <a:lnTo>
                  <a:pt x="352" y="108"/>
                </a:lnTo>
                <a:lnTo>
                  <a:pt x="358" y="108"/>
                </a:lnTo>
                <a:lnTo>
                  <a:pt x="370" y="108"/>
                </a:lnTo>
                <a:lnTo>
                  <a:pt x="376" y="102"/>
                </a:lnTo>
                <a:lnTo>
                  <a:pt x="382" y="90"/>
                </a:lnTo>
                <a:lnTo>
                  <a:pt x="388" y="90"/>
                </a:lnTo>
                <a:lnTo>
                  <a:pt x="394" y="84"/>
                </a:lnTo>
                <a:lnTo>
                  <a:pt x="400" y="78"/>
                </a:lnTo>
                <a:lnTo>
                  <a:pt x="412" y="84"/>
                </a:lnTo>
                <a:lnTo>
                  <a:pt x="418" y="90"/>
                </a:lnTo>
                <a:lnTo>
                  <a:pt x="436" y="84"/>
                </a:lnTo>
                <a:lnTo>
                  <a:pt x="436" y="90"/>
                </a:lnTo>
                <a:lnTo>
                  <a:pt x="430" y="96"/>
                </a:lnTo>
                <a:lnTo>
                  <a:pt x="442" y="96"/>
                </a:lnTo>
                <a:lnTo>
                  <a:pt x="442" y="108"/>
                </a:lnTo>
                <a:lnTo>
                  <a:pt x="448" y="114"/>
                </a:lnTo>
                <a:lnTo>
                  <a:pt x="448" y="120"/>
                </a:lnTo>
                <a:lnTo>
                  <a:pt x="448" y="132"/>
                </a:lnTo>
                <a:lnTo>
                  <a:pt x="442" y="144"/>
                </a:lnTo>
                <a:lnTo>
                  <a:pt x="394" y="120"/>
                </a:lnTo>
                <a:lnTo>
                  <a:pt x="388" y="120"/>
                </a:lnTo>
                <a:lnTo>
                  <a:pt x="388" y="132"/>
                </a:lnTo>
                <a:lnTo>
                  <a:pt x="388" y="138"/>
                </a:lnTo>
                <a:lnTo>
                  <a:pt x="388" y="156"/>
                </a:lnTo>
                <a:lnTo>
                  <a:pt x="382" y="162"/>
                </a:lnTo>
                <a:lnTo>
                  <a:pt x="376" y="180"/>
                </a:lnTo>
                <a:lnTo>
                  <a:pt x="370" y="186"/>
                </a:lnTo>
                <a:lnTo>
                  <a:pt x="364" y="186"/>
                </a:lnTo>
                <a:lnTo>
                  <a:pt x="358" y="204"/>
                </a:lnTo>
                <a:lnTo>
                  <a:pt x="346" y="204"/>
                </a:lnTo>
                <a:lnTo>
                  <a:pt x="340" y="204"/>
                </a:lnTo>
                <a:lnTo>
                  <a:pt x="334" y="216"/>
                </a:lnTo>
                <a:lnTo>
                  <a:pt x="334" y="228"/>
                </a:lnTo>
                <a:lnTo>
                  <a:pt x="328" y="234"/>
                </a:lnTo>
                <a:lnTo>
                  <a:pt x="328" y="251"/>
                </a:lnTo>
                <a:lnTo>
                  <a:pt x="322" y="257"/>
                </a:lnTo>
                <a:lnTo>
                  <a:pt x="316" y="263"/>
                </a:lnTo>
                <a:lnTo>
                  <a:pt x="298" y="257"/>
                </a:lnTo>
                <a:lnTo>
                  <a:pt x="298" y="257"/>
                </a:lnTo>
                <a:lnTo>
                  <a:pt x="292" y="246"/>
                </a:lnTo>
                <a:lnTo>
                  <a:pt x="280" y="251"/>
                </a:lnTo>
                <a:lnTo>
                  <a:pt x="280" y="263"/>
                </a:lnTo>
                <a:lnTo>
                  <a:pt x="280" y="275"/>
                </a:lnTo>
                <a:lnTo>
                  <a:pt x="274" y="275"/>
                </a:lnTo>
                <a:lnTo>
                  <a:pt x="274" y="293"/>
                </a:lnTo>
                <a:lnTo>
                  <a:pt x="269" y="305"/>
                </a:lnTo>
                <a:lnTo>
                  <a:pt x="269" y="311"/>
                </a:lnTo>
                <a:lnTo>
                  <a:pt x="263" y="329"/>
                </a:lnTo>
                <a:lnTo>
                  <a:pt x="257" y="341"/>
                </a:lnTo>
                <a:lnTo>
                  <a:pt x="245" y="353"/>
                </a:lnTo>
                <a:lnTo>
                  <a:pt x="245" y="371"/>
                </a:lnTo>
                <a:lnTo>
                  <a:pt x="251" y="377"/>
                </a:lnTo>
                <a:lnTo>
                  <a:pt x="245" y="389"/>
                </a:lnTo>
                <a:lnTo>
                  <a:pt x="245" y="395"/>
                </a:lnTo>
                <a:lnTo>
                  <a:pt x="245" y="395"/>
                </a:lnTo>
                <a:lnTo>
                  <a:pt x="227" y="407"/>
                </a:lnTo>
                <a:lnTo>
                  <a:pt x="221" y="407"/>
                </a:lnTo>
                <a:lnTo>
                  <a:pt x="203" y="419"/>
                </a:lnTo>
                <a:lnTo>
                  <a:pt x="191" y="413"/>
                </a:lnTo>
                <a:lnTo>
                  <a:pt x="191" y="425"/>
                </a:lnTo>
                <a:lnTo>
                  <a:pt x="191" y="431"/>
                </a:lnTo>
                <a:lnTo>
                  <a:pt x="179" y="431"/>
                </a:lnTo>
                <a:lnTo>
                  <a:pt x="161" y="443"/>
                </a:lnTo>
                <a:lnTo>
                  <a:pt x="155" y="443"/>
                </a:lnTo>
                <a:lnTo>
                  <a:pt x="143" y="437"/>
                </a:lnTo>
                <a:lnTo>
                  <a:pt x="137" y="443"/>
                </a:lnTo>
                <a:lnTo>
                  <a:pt x="125" y="455"/>
                </a:lnTo>
                <a:lnTo>
                  <a:pt x="113" y="455"/>
                </a:lnTo>
                <a:lnTo>
                  <a:pt x="95" y="443"/>
                </a:lnTo>
                <a:lnTo>
                  <a:pt x="83" y="437"/>
                </a:lnTo>
                <a:lnTo>
                  <a:pt x="77" y="425"/>
                </a:lnTo>
                <a:lnTo>
                  <a:pt x="77" y="419"/>
                </a:lnTo>
                <a:lnTo>
                  <a:pt x="65" y="419"/>
                </a:lnTo>
                <a:lnTo>
                  <a:pt x="48" y="407"/>
                </a:lnTo>
                <a:lnTo>
                  <a:pt x="30" y="383"/>
                </a:lnTo>
                <a:lnTo>
                  <a:pt x="24" y="377"/>
                </a:lnTo>
                <a:lnTo>
                  <a:pt x="18" y="371"/>
                </a:lnTo>
                <a:lnTo>
                  <a:pt x="0" y="353"/>
                </a:lnTo>
                <a:lnTo>
                  <a:pt x="6" y="335"/>
                </a:lnTo>
                <a:lnTo>
                  <a:pt x="6" y="323"/>
                </a:lnTo>
                <a:lnTo>
                  <a:pt x="0" y="323"/>
                </a:lnTo>
                <a:lnTo>
                  <a:pt x="0" y="317"/>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59" name="Freeform 58"/>
          <p:cNvSpPr>
            <a:spLocks/>
          </p:cNvSpPr>
          <p:nvPr/>
        </p:nvSpPr>
        <p:spPr bwMode="auto">
          <a:xfrm>
            <a:off x="4837692" y="2831775"/>
            <a:ext cx="526864" cy="324900"/>
          </a:xfrm>
          <a:custGeom>
            <a:avLst/>
            <a:gdLst>
              <a:gd name="T0" fmla="*/ 54 w 507"/>
              <a:gd name="T1" fmla="*/ 36 h 388"/>
              <a:gd name="T2" fmla="*/ 89 w 507"/>
              <a:gd name="T3" fmla="*/ 18 h 388"/>
              <a:gd name="T4" fmla="*/ 227 w 507"/>
              <a:gd name="T5" fmla="*/ 0 h 388"/>
              <a:gd name="T6" fmla="*/ 257 w 507"/>
              <a:gd name="T7" fmla="*/ 18 h 388"/>
              <a:gd name="T8" fmla="*/ 263 w 507"/>
              <a:gd name="T9" fmla="*/ 36 h 388"/>
              <a:gd name="T10" fmla="*/ 507 w 507"/>
              <a:gd name="T11" fmla="*/ 113 h 388"/>
              <a:gd name="T12" fmla="*/ 484 w 507"/>
              <a:gd name="T13" fmla="*/ 143 h 388"/>
              <a:gd name="T14" fmla="*/ 460 w 507"/>
              <a:gd name="T15" fmla="*/ 209 h 388"/>
              <a:gd name="T16" fmla="*/ 454 w 507"/>
              <a:gd name="T17" fmla="*/ 179 h 388"/>
              <a:gd name="T18" fmla="*/ 448 w 507"/>
              <a:gd name="T19" fmla="*/ 203 h 388"/>
              <a:gd name="T20" fmla="*/ 454 w 507"/>
              <a:gd name="T21" fmla="*/ 221 h 388"/>
              <a:gd name="T22" fmla="*/ 448 w 507"/>
              <a:gd name="T23" fmla="*/ 233 h 388"/>
              <a:gd name="T24" fmla="*/ 430 w 507"/>
              <a:gd name="T25" fmla="*/ 239 h 388"/>
              <a:gd name="T26" fmla="*/ 418 w 507"/>
              <a:gd name="T27" fmla="*/ 263 h 388"/>
              <a:gd name="T28" fmla="*/ 400 w 507"/>
              <a:gd name="T29" fmla="*/ 275 h 388"/>
              <a:gd name="T30" fmla="*/ 394 w 507"/>
              <a:gd name="T31" fmla="*/ 281 h 388"/>
              <a:gd name="T32" fmla="*/ 388 w 507"/>
              <a:gd name="T33" fmla="*/ 299 h 388"/>
              <a:gd name="T34" fmla="*/ 370 w 507"/>
              <a:gd name="T35" fmla="*/ 311 h 388"/>
              <a:gd name="T36" fmla="*/ 364 w 507"/>
              <a:gd name="T37" fmla="*/ 317 h 388"/>
              <a:gd name="T38" fmla="*/ 334 w 507"/>
              <a:gd name="T39" fmla="*/ 323 h 388"/>
              <a:gd name="T40" fmla="*/ 334 w 507"/>
              <a:gd name="T41" fmla="*/ 329 h 388"/>
              <a:gd name="T42" fmla="*/ 340 w 507"/>
              <a:gd name="T43" fmla="*/ 341 h 388"/>
              <a:gd name="T44" fmla="*/ 334 w 507"/>
              <a:gd name="T45" fmla="*/ 353 h 388"/>
              <a:gd name="T46" fmla="*/ 322 w 507"/>
              <a:gd name="T47" fmla="*/ 353 h 388"/>
              <a:gd name="T48" fmla="*/ 304 w 507"/>
              <a:gd name="T49" fmla="*/ 329 h 388"/>
              <a:gd name="T50" fmla="*/ 316 w 507"/>
              <a:gd name="T51" fmla="*/ 359 h 388"/>
              <a:gd name="T52" fmla="*/ 316 w 507"/>
              <a:gd name="T53" fmla="*/ 376 h 388"/>
              <a:gd name="T54" fmla="*/ 310 w 507"/>
              <a:gd name="T55" fmla="*/ 388 h 388"/>
              <a:gd name="T56" fmla="*/ 286 w 507"/>
              <a:gd name="T57" fmla="*/ 382 h 388"/>
              <a:gd name="T58" fmla="*/ 280 w 507"/>
              <a:gd name="T59" fmla="*/ 359 h 388"/>
              <a:gd name="T60" fmla="*/ 263 w 507"/>
              <a:gd name="T61" fmla="*/ 335 h 388"/>
              <a:gd name="T62" fmla="*/ 239 w 507"/>
              <a:gd name="T63" fmla="*/ 317 h 388"/>
              <a:gd name="T64" fmla="*/ 227 w 507"/>
              <a:gd name="T65" fmla="*/ 287 h 388"/>
              <a:gd name="T66" fmla="*/ 203 w 507"/>
              <a:gd name="T67" fmla="*/ 269 h 388"/>
              <a:gd name="T68" fmla="*/ 185 w 507"/>
              <a:gd name="T69" fmla="*/ 257 h 388"/>
              <a:gd name="T70" fmla="*/ 173 w 507"/>
              <a:gd name="T71" fmla="*/ 233 h 388"/>
              <a:gd name="T72" fmla="*/ 155 w 507"/>
              <a:gd name="T73" fmla="*/ 215 h 388"/>
              <a:gd name="T74" fmla="*/ 131 w 507"/>
              <a:gd name="T75" fmla="*/ 197 h 388"/>
              <a:gd name="T76" fmla="*/ 95 w 507"/>
              <a:gd name="T77" fmla="*/ 173 h 388"/>
              <a:gd name="T78" fmla="*/ 59 w 507"/>
              <a:gd name="T79" fmla="*/ 131 h 388"/>
              <a:gd name="T80" fmla="*/ 36 w 507"/>
              <a:gd name="T81" fmla="*/ 113 h 388"/>
              <a:gd name="T82" fmla="*/ 6 w 507"/>
              <a:gd name="T83" fmla="*/ 95 h 388"/>
              <a:gd name="T84" fmla="*/ 18 w 507"/>
              <a:gd name="T85" fmla="*/ 6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7" h="388">
                <a:moveTo>
                  <a:pt x="18" y="54"/>
                </a:moveTo>
                <a:lnTo>
                  <a:pt x="48" y="36"/>
                </a:lnTo>
                <a:lnTo>
                  <a:pt x="54" y="36"/>
                </a:lnTo>
                <a:lnTo>
                  <a:pt x="65" y="24"/>
                </a:lnTo>
                <a:lnTo>
                  <a:pt x="83" y="18"/>
                </a:lnTo>
                <a:lnTo>
                  <a:pt x="89" y="18"/>
                </a:lnTo>
                <a:lnTo>
                  <a:pt x="101" y="12"/>
                </a:lnTo>
                <a:lnTo>
                  <a:pt x="191" y="0"/>
                </a:lnTo>
                <a:lnTo>
                  <a:pt x="227" y="0"/>
                </a:lnTo>
                <a:lnTo>
                  <a:pt x="233" y="6"/>
                </a:lnTo>
                <a:lnTo>
                  <a:pt x="239" y="6"/>
                </a:lnTo>
                <a:lnTo>
                  <a:pt x="257" y="18"/>
                </a:lnTo>
                <a:lnTo>
                  <a:pt x="257" y="24"/>
                </a:lnTo>
                <a:lnTo>
                  <a:pt x="257" y="36"/>
                </a:lnTo>
                <a:lnTo>
                  <a:pt x="263" y="36"/>
                </a:lnTo>
                <a:lnTo>
                  <a:pt x="376" y="18"/>
                </a:lnTo>
                <a:lnTo>
                  <a:pt x="501" y="113"/>
                </a:lnTo>
                <a:lnTo>
                  <a:pt x="507" y="113"/>
                </a:lnTo>
                <a:lnTo>
                  <a:pt x="507" y="119"/>
                </a:lnTo>
                <a:lnTo>
                  <a:pt x="501" y="125"/>
                </a:lnTo>
                <a:lnTo>
                  <a:pt x="484" y="143"/>
                </a:lnTo>
                <a:lnTo>
                  <a:pt x="466" y="173"/>
                </a:lnTo>
                <a:lnTo>
                  <a:pt x="460" y="185"/>
                </a:lnTo>
                <a:lnTo>
                  <a:pt x="460" y="209"/>
                </a:lnTo>
                <a:lnTo>
                  <a:pt x="460" y="203"/>
                </a:lnTo>
                <a:lnTo>
                  <a:pt x="448" y="197"/>
                </a:lnTo>
                <a:lnTo>
                  <a:pt x="454" y="179"/>
                </a:lnTo>
                <a:lnTo>
                  <a:pt x="454" y="185"/>
                </a:lnTo>
                <a:lnTo>
                  <a:pt x="448" y="191"/>
                </a:lnTo>
                <a:lnTo>
                  <a:pt x="448" y="203"/>
                </a:lnTo>
                <a:lnTo>
                  <a:pt x="454" y="209"/>
                </a:lnTo>
                <a:lnTo>
                  <a:pt x="460" y="215"/>
                </a:lnTo>
                <a:lnTo>
                  <a:pt x="454" y="221"/>
                </a:lnTo>
                <a:lnTo>
                  <a:pt x="448" y="221"/>
                </a:lnTo>
                <a:lnTo>
                  <a:pt x="454" y="221"/>
                </a:lnTo>
                <a:lnTo>
                  <a:pt x="448" y="233"/>
                </a:lnTo>
                <a:lnTo>
                  <a:pt x="442" y="239"/>
                </a:lnTo>
                <a:lnTo>
                  <a:pt x="436" y="245"/>
                </a:lnTo>
                <a:lnTo>
                  <a:pt x="430" y="239"/>
                </a:lnTo>
                <a:lnTo>
                  <a:pt x="424" y="251"/>
                </a:lnTo>
                <a:lnTo>
                  <a:pt x="424" y="257"/>
                </a:lnTo>
                <a:lnTo>
                  <a:pt x="418" y="263"/>
                </a:lnTo>
                <a:lnTo>
                  <a:pt x="418" y="269"/>
                </a:lnTo>
                <a:lnTo>
                  <a:pt x="406" y="275"/>
                </a:lnTo>
                <a:lnTo>
                  <a:pt x="400" y="275"/>
                </a:lnTo>
                <a:lnTo>
                  <a:pt x="394" y="269"/>
                </a:lnTo>
                <a:lnTo>
                  <a:pt x="388" y="269"/>
                </a:lnTo>
                <a:lnTo>
                  <a:pt x="394" y="281"/>
                </a:lnTo>
                <a:lnTo>
                  <a:pt x="400" y="287"/>
                </a:lnTo>
                <a:lnTo>
                  <a:pt x="394" y="293"/>
                </a:lnTo>
                <a:lnTo>
                  <a:pt x="388" y="299"/>
                </a:lnTo>
                <a:lnTo>
                  <a:pt x="388" y="305"/>
                </a:lnTo>
                <a:lnTo>
                  <a:pt x="382" y="305"/>
                </a:lnTo>
                <a:lnTo>
                  <a:pt x="370" y="311"/>
                </a:lnTo>
                <a:lnTo>
                  <a:pt x="364" y="305"/>
                </a:lnTo>
                <a:lnTo>
                  <a:pt x="370" y="311"/>
                </a:lnTo>
                <a:lnTo>
                  <a:pt x="364" y="317"/>
                </a:lnTo>
                <a:lnTo>
                  <a:pt x="352" y="317"/>
                </a:lnTo>
                <a:lnTo>
                  <a:pt x="346" y="323"/>
                </a:lnTo>
                <a:lnTo>
                  <a:pt x="334" y="323"/>
                </a:lnTo>
                <a:lnTo>
                  <a:pt x="322" y="329"/>
                </a:lnTo>
                <a:lnTo>
                  <a:pt x="328" y="329"/>
                </a:lnTo>
                <a:lnTo>
                  <a:pt x="334" y="329"/>
                </a:lnTo>
                <a:lnTo>
                  <a:pt x="346" y="329"/>
                </a:lnTo>
                <a:lnTo>
                  <a:pt x="346" y="335"/>
                </a:lnTo>
                <a:lnTo>
                  <a:pt x="340" y="341"/>
                </a:lnTo>
                <a:lnTo>
                  <a:pt x="346" y="335"/>
                </a:lnTo>
                <a:lnTo>
                  <a:pt x="346" y="347"/>
                </a:lnTo>
                <a:lnTo>
                  <a:pt x="334" y="353"/>
                </a:lnTo>
                <a:lnTo>
                  <a:pt x="328" y="353"/>
                </a:lnTo>
                <a:lnTo>
                  <a:pt x="322" y="335"/>
                </a:lnTo>
                <a:lnTo>
                  <a:pt x="322" y="353"/>
                </a:lnTo>
                <a:lnTo>
                  <a:pt x="316" y="347"/>
                </a:lnTo>
                <a:lnTo>
                  <a:pt x="310" y="335"/>
                </a:lnTo>
                <a:lnTo>
                  <a:pt x="304" y="329"/>
                </a:lnTo>
                <a:lnTo>
                  <a:pt x="310" y="347"/>
                </a:lnTo>
                <a:lnTo>
                  <a:pt x="316" y="353"/>
                </a:lnTo>
                <a:lnTo>
                  <a:pt x="316" y="359"/>
                </a:lnTo>
                <a:lnTo>
                  <a:pt x="328" y="364"/>
                </a:lnTo>
                <a:lnTo>
                  <a:pt x="322" y="370"/>
                </a:lnTo>
                <a:lnTo>
                  <a:pt x="316" y="376"/>
                </a:lnTo>
                <a:lnTo>
                  <a:pt x="316" y="364"/>
                </a:lnTo>
                <a:lnTo>
                  <a:pt x="310" y="376"/>
                </a:lnTo>
                <a:lnTo>
                  <a:pt x="310" y="388"/>
                </a:lnTo>
                <a:lnTo>
                  <a:pt x="304" y="388"/>
                </a:lnTo>
                <a:lnTo>
                  <a:pt x="298" y="388"/>
                </a:lnTo>
                <a:lnTo>
                  <a:pt x="286" y="382"/>
                </a:lnTo>
                <a:lnTo>
                  <a:pt x="280" y="376"/>
                </a:lnTo>
                <a:lnTo>
                  <a:pt x="275" y="370"/>
                </a:lnTo>
                <a:lnTo>
                  <a:pt x="280" y="359"/>
                </a:lnTo>
                <a:lnTo>
                  <a:pt x="275" y="353"/>
                </a:lnTo>
                <a:lnTo>
                  <a:pt x="269" y="347"/>
                </a:lnTo>
                <a:lnTo>
                  <a:pt x="263" y="335"/>
                </a:lnTo>
                <a:lnTo>
                  <a:pt x="251" y="329"/>
                </a:lnTo>
                <a:lnTo>
                  <a:pt x="245" y="323"/>
                </a:lnTo>
                <a:lnTo>
                  <a:pt x="239" y="317"/>
                </a:lnTo>
                <a:lnTo>
                  <a:pt x="239" y="311"/>
                </a:lnTo>
                <a:lnTo>
                  <a:pt x="233" y="299"/>
                </a:lnTo>
                <a:lnTo>
                  <a:pt x="227" y="287"/>
                </a:lnTo>
                <a:lnTo>
                  <a:pt x="227" y="281"/>
                </a:lnTo>
                <a:lnTo>
                  <a:pt x="209" y="269"/>
                </a:lnTo>
                <a:lnTo>
                  <a:pt x="203" y="269"/>
                </a:lnTo>
                <a:lnTo>
                  <a:pt x="191" y="257"/>
                </a:lnTo>
                <a:lnTo>
                  <a:pt x="191" y="257"/>
                </a:lnTo>
                <a:lnTo>
                  <a:pt x="185" y="257"/>
                </a:lnTo>
                <a:lnTo>
                  <a:pt x="185" y="245"/>
                </a:lnTo>
                <a:lnTo>
                  <a:pt x="173" y="239"/>
                </a:lnTo>
                <a:lnTo>
                  <a:pt x="173" y="233"/>
                </a:lnTo>
                <a:lnTo>
                  <a:pt x="173" y="227"/>
                </a:lnTo>
                <a:lnTo>
                  <a:pt x="167" y="227"/>
                </a:lnTo>
                <a:lnTo>
                  <a:pt x="155" y="215"/>
                </a:lnTo>
                <a:lnTo>
                  <a:pt x="143" y="215"/>
                </a:lnTo>
                <a:lnTo>
                  <a:pt x="137" y="209"/>
                </a:lnTo>
                <a:lnTo>
                  <a:pt x="131" y="197"/>
                </a:lnTo>
                <a:lnTo>
                  <a:pt x="125" y="191"/>
                </a:lnTo>
                <a:lnTo>
                  <a:pt x="107" y="185"/>
                </a:lnTo>
                <a:lnTo>
                  <a:pt x="95" y="173"/>
                </a:lnTo>
                <a:lnTo>
                  <a:pt x="71" y="143"/>
                </a:lnTo>
                <a:lnTo>
                  <a:pt x="71" y="137"/>
                </a:lnTo>
                <a:lnTo>
                  <a:pt x="59" y="131"/>
                </a:lnTo>
                <a:lnTo>
                  <a:pt x="59" y="119"/>
                </a:lnTo>
                <a:lnTo>
                  <a:pt x="48" y="113"/>
                </a:lnTo>
                <a:lnTo>
                  <a:pt x="36" y="113"/>
                </a:lnTo>
                <a:lnTo>
                  <a:pt x="24" y="101"/>
                </a:lnTo>
                <a:lnTo>
                  <a:pt x="12" y="101"/>
                </a:lnTo>
                <a:lnTo>
                  <a:pt x="6" y="95"/>
                </a:lnTo>
                <a:lnTo>
                  <a:pt x="0" y="89"/>
                </a:lnTo>
                <a:lnTo>
                  <a:pt x="6" y="78"/>
                </a:lnTo>
                <a:lnTo>
                  <a:pt x="18" y="60"/>
                </a:lnTo>
                <a:lnTo>
                  <a:pt x="18" y="54"/>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0" name="Freeform 59"/>
          <p:cNvSpPr>
            <a:spLocks/>
          </p:cNvSpPr>
          <p:nvPr/>
        </p:nvSpPr>
        <p:spPr bwMode="auto">
          <a:xfrm>
            <a:off x="5086057" y="1960911"/>
            <a:ext cx="6235" cy="15073"/>
          </a:xfrm>
          <a:custGeom>
            <a:avLst/>
            <a:gdLst>
              <a:gd name="T0" fmla="*/ 0 w 6"/>
              <a:gd name="T1" fmla="*/ 0 h 18"/>
              <a:gd name="T2" fmla="*/ 6 w 6"/>
              <a:gd name="T3" fmla="*/ 18 h 18"/>
              <a:gd name="T4" fmla="*/ 6 w 6"/>
              <a:gd name="T5" fmla="*/ 12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2"/>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1" name="Freeform 60"/>
          <p:cNvSpPr>
            <a:spLocks/>
          </p:cNvSpPr>
          <p:nvPr/>
        </p:nvSpPr>
        <p:spPr bwMode="auto">
          <a:xfrm>
            <a:off x="5086057" y="1960911"/>
            <a:ext cx="6235" cy="15073"/>
          </a:xfrm>
          <a:custGeom>
            <a:avLst/>
            <a:gdLst>
              <a:gd name="T0" fmla="*/ 0 w 6"/>
              <a:gd name="T1" fmla="*/ 0 h 18"/>
              <a:gd name="T2" fmla="*/ 6 w 6"/>
              <a:gd name="T3" fmla="*/ 18 h 18"/>
              <a:gd name="T4" fmla="*/ 6 w 6"/>
              <a:gd name="T5" fmla="*/ 12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2"/>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2" name="Rectangle 61"/>
          <p:cNvSpPr>
            <a:spLocks noChangeArrowheads="1"/>
          </p:cNvSpPr>
          <p:nvPr/>
        </p:nvSpPr>
        <p:spPr bwMode="auto">
          <a:xfrm>
            <a:off x="5092292" y="1975984"/>
            <a:ext cx="6235" cy="838"/>
          </a:xfrm>
          <a:prstGeom prst="rect">
            <a:avLst/>
          </a:pr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3" name="Freeform 62"/>
          <p:cNvSpPr>
            <a:spLocks/>
          </p:cNvSpPr>
          <p:nvPr/>
        </p:nvSpPr>
        <p:spPr bwMode="auto">
          <a:xfrm>
            <a:off x="5092292" y="1975983"/>
            <a:ext cx="6235"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lnTo>
                  <a:pt x="6" y="0"/>
                </a:lnTo>
                <a:lnTo>
                  <a:pt x="6" y="0"/>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4" name="Freeform 63"/>
          <p:cNvSpPr>
            <a:spLocks/>
          </p:cNvSpPr>
          <p:nvPr/>
        </p:nvSpPr>
        <p:spPr bwMode="auto">
          <a:xfrm>
            <a:off x="5495494" y="2245616"/>
            <a:ext cx="111193" cy="150727"/>
          </a:xfrm>
          <a:custGeom>
            <a:avLst/>
            <a:gdLst>
              <a:gd name="T0" fmla="*/ 0 w 107"/>
              <a:gd name="T1" fmla="*/ 24 h 180"/>
              <a:gd name="T2" fmla="*/ 0 w 107"/>
              <a:gd name="T3" fmla="*/ 18 h 180"/>
              <a:gd name="T4" fmla="*/ 6 w 107"/>
              <a:gd name="T5" fmla="*/ 6 h 180"/>
              <a:gd name="T6" fmla="*/ 12 w 107"/>
              <a:gd name="T7" fmla="*/ 0 h 180"/>
              <a:gd name="T8" fmla="*/ 18 w 107"/>
              <a:gd name="T9" fmla="*/ 0 h 180"/>
              <a:gd name="T10" fmla="*/ 24 w 107"/>
              <a:gd name="T11" fmla="*/ 0 h 180"/>
              <a:gd name="T12" fmla="*/ 30 w 107"/>
              <a:gd name="T13" fmla="*/ 6 h 180"/>
              <a:gd name="T14" fmla="*/ 24 w 107"/>
              <a:gd name="T15" fmla="*/ 6 h 180"/>
              <a:gd name="T16" fmla="*/ 24 w 107"/>
              <a:gd name="T17" fmla="*/ 18 h 180"/>
              <a:gd name="T18" fmla="*/ 24 w 107"/>
              <a:gd name="T19" fmla="*/ 24 h 180"/>
              <a:gd name="T20" fmla="*/ 18 w 107"/>
              <a:gd name="T21" fmla="*/ 30 h 180"/>
              <a:gd name="T22" fmla="*/ 24 w 107"/>
              <a:gd name="T23" fmla="*/ 36 h 180"/>
              <a:gd name="T24" fmla="*/ 24 w 107"/>
              <a:gd name="T25" fmla="*/ 48 h 180"/>
              <a:gd name="T26" fmla="*/ 30 w 107"/>
              <a:gd name="T27" fmla="*/ 54 h 180"/>
              <a:gd name="T28" fmla="*/ 36 w 107"/>
              <a:gd name="T29" fmla="*/ 60 h 180"/>
              <a:gd name="T30" fmla="*/ 42 w 107"/>
              <a:gd name="T31" fmla="*/ 66 h 180"/>
              <a:gd name="T32" fmla="*/ 48 w 107"/>
              <a:gd name="T33" fmla="*/ 78 h 180"/>
              <a:gd name="T34" fmla="*/ 48 w 107"/>
              <a:gd name="T35" fmla="*/ 84 h 180"/>
              <a:gd name="T36" fmla="*/ 54 w 107"/>
              <a:gd name="T37" fmla="*/ 96 h 180"/>
              <a:gd name="T38" fmla="*/ 60 w 107"/>
              <a:gd name="T39" fmla="*/ 102 h 180"/>
              <a:gd name="T40" fmla="*/ 66 w 107"/>
              <a:gd name="T41" fmla="*/ 114 h 180"/>
              <a:gd name="T42" fmla="*/ 83 w 107"/>
              <a:gd name="T43" fmla="*/ 126 h 180"/>
              <a:gd name="T44" fmla="*/ 89 w 107"/>
              <a:gd name="T45" fmla="*/ 126 h 180"/>
              <a:gd name="T46" fmla="*/ 95 w 107"/>
              <a:gd name="T47" fmla="*/ 126 h 180"/>
              <a:gd name="T48" fmla="*/ 89 w 107"/>
              <a:gd name="T49" fmla="*/ 138 h 180"/>
              <a:gd name="T50" fmla="*/ 89 w 107"/>
              <a:gd name="T51" fmla="*/ 144 h 180"/>
              <a:gd name="T52" fmla="*/ 95 w 107"/>
              <a:gd name="T53" fmla="*/ 144 h 180"/>
              <a:gd name="T54" fmla="*/ 89 w 107"/>
              <a:gd name="T55" fmla="*/ 156 h 180"/>
              <a:gd name="T56" fmla="*/ 89 w 107"/>
              <a:gd name="T57" fmla="*/ 150 h 180"/>
              <a:gd name="T58" fmla="*/ 101 w 107"/>
              <a:gd name="T59" fmla="*/ 150 h 180"/>
              <a:gd name="T60" fmla="*/ 107 w 107"/>
              <a:gd name="T61" fmla="*/ 168 h 180"/>
              <a:gd name="T62" fmla="*/ 101 w 107"/>
              <a:gd name="T63" fmla="*/ 168 h 180"/>
              <a:gd name="T64" fmla="*/ 101 w 107"/>
              <a:gd name="T65" fmla="*/ 168 h 180"/>
              <a:gd name="T66" fmla="*/ 42 w 107"/>
              <a:gd name="T67" fmla="*/ 180 h 180"/>
              <a:gd name="T68" fmla="*/ 36 w 107"/>
              <a:gd name="T69" fmla="*/ 174 h 180"/>
              <a:gd name="T70" fmla="*/ 24 w 107"/>
              <a:gd name="T71" fmla="*/ 114 h 180"/>
              <a:gd name="T72" fmla="*/ 0 w 107"/>
              <a:gd name="T73" fmla="*/ 2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180">
                <a:moveTo>
                  <a:pt x="0" y="24"/>
                </a:moveTo>
                <a:lnTo>
                  <a:pt x="0" y="18"/>
                </a:lnTo>
                <a:lnTo>
                  <a:pt x="6" y="6"/>
                </a:lnTo>
                <a:lnTo>
                  <a:pt x="12" y="0"/>
                </a:lnTo>
                <a:lnTo>
                  <a:pt x="18" y="0"/>
                </a:lnTo>
                <a:lnTo>
                  <a:pt x="24" y="0"/>
                </a:lnTo>
                <a:lnTo>
                  <a:pt x="30" y="6"/>
                </a:lnTo>
                <a:lnTo>
                  <a:pt x="24" y="6"/>
                </a:lnTo>
                <a:lnTo>
                  <a:pt x="24" y="18"/>
                </a:lnTo>
                <a:lnTo>
                  <a:pt x="24" y="24"/>
                </a:lnTo>
                <a:lnTo>
                  <a:pt x="18" y="30"/>
                </a:lnTo>
                <a:lnTo>
                  <a:pt x="24" y="36"/>
                </a:lnTo>
                <a:lnTo>
                  <a:pt x="24" y="48"/>
                </a:lnTo>
                <a:lnTo>
                  <a:pt x="30" y="54"/>
                </a:lnTo>
                <a:lnTo>
                  <a:pt x="36" y="60"/>
                </a:lnTo>
                <a:lnTo>
                  <a:pt x="42" y="66"/>
                </a:lnTo>
                <a:lnTo>
                  <a:pt x="48" y="78"/>
                </a:lnTo>
                <a:lnTo>
                  <a:pt x="48" y="84"/>
                </a:lnTo>
                <a:lnTo>
                  <a:pt x="54" y="96"/>
                </a:lnTo>
                <a:lnTo>
                  <a:pt x="60" y="102"/>
                </a:lnTo>
                <a:lnTo>
                  <a:pt x="66" y="114"/>
                </a:lnTo>
                <a:lnTo>
                  <a:pt x="83" y="126"/>
                </a:lnTo>
                <a:lnTo>
                  <a:pt x="89" y="126"/>
                </a:lnTo>
                <a:lnTo>
                  <a:pt x="95" y="126"/>
                </a:lnTo>
                <a:lnTo>
                  <a:pt x="89" y="138"/>
                </a:lnTo>
                <a:lnTo>
                  <a:pt x="89" y="144"/>
                </a:lnTo>
                <a:lnTo>
                  <a:pt x="95" y="144"/>
                </a:lnTo>
                <a:lnTo>
                  <a:pt x="89" y="156"/>
                </a:lnTo>
                <a:lnTo>
                  <a:pt x="89" y="150"/>
                </a:lnTo>
                <a:lnTo>
                  <a:pt x="101" y="150"/>
                </a:lnTo>
                <a:lnTo>
                  <a:pt x="107" y="168"/>
                </a:lnTo>
                <a:lnTo>
                  <a:pt x="101" y="168"/>
                </a:lnTo>
                <a:lnTo>
                  <a:pt x="101" y="168"/>
                </a:lnTo>
                <a:lnTo>
                  <a:pt x="42" y="180"/>
                </a:lnTo>
                <a:lnTo>
                  <a:pt x="36" y="174"/>
                </a:lnTo>
                <a:lnTo>
                  <a:pt x="24" y="114"/>
                </a:lnTo>
                <a:lnTo>
                  <a:pt x="0" y="24"/>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5" name="Freeform 64"/>
          <p:cNvSpPr>
            <a:spLocks/>
          </p:cNvSpPr>
          <p:nvPr/>
        </p:nvSpPr>
        <p:spPr bwMode="auto">
          <a:xfrm>
            <a:off x="5520435" y="2075631"/>
            <a:ext cx="136133" cy="255398"/>
          </a:xfrm>
          <a:custGeom>
            <a:avLst/>
            <a:gdLst>
              <a:gd name="T0" fmla="*/ 0 w 131"/>
              <a:gd name="T1" fmla="*/ 227 h 305"/>
              <a:gd name="T2" fmla="*/ 6 w 131"/>
              <a:gd name="T3" fmla="*/ 209 h 305"/>
              <a:gd name="T4" fmla="*/ 18 w 131"/>
              <a:gd name="T5" fmla="*/ 197 h 305"/>
              <a:gd name="T6" fmla="*/ 30 w 131"/>
              <a:gd name="T7" fmla="*/ 191 h 305"/>
              <a:gd name="T8" fmla="*/ 36 w 131"/>
              <a:gd name="T9" fmla="*/ 174 h 305"/>
              <a:gd name="T10" fmla="*/ 36 w 131"/>
              <a:gd name="T11" fmla="*/ 174 h 305"/>
              <a:gd name="T12" fmla="*/ 48 w 131"/>
              <a:gd name="T13" fmla="*/ 162 h 305"/>
              <a:gd name="T14" fmla="*/ 59 w 131"/>
              <a:gd name="T15" fmla="*/ 150 h 305"/>
              <a:gd name="T16" fmla="*/ 30 w 131"/>
              <a:gd name="T17" fmla="*/ 126 h 305"/>
              <a:gd name="T18" fmla="*/ 18 w 131"/>
              <a:gd name="T19" fmla="*/ 120 h 305"/>
              <a:gd name="T20" fmla="*/ 12 w 131"/>
              <a:gd name="T21" fmla="*/ 108 h 305"/>
              <a:gd name="T22" fmla="*/ 0 w 131"/>
              <a:gd name="T23" fmla="*/ 84 h 305"/>
              <a:gd name="T24" fmla="*/ 6 w 131"/>
              <a:gd name="T25" fmla="*/ 72 h 305"/>
              <a:gd name="T26" fmla="*/ 0 w 131"/>
              <a:gd name="T27" fmla="*/ 60 h 305"/>
              <a:gd name="T28" fmla="*/ 6 w 131"/>
              <a:gd name="T29" fmla="*/ 48 h 305"/>
              <a:gd name="T30" fmla="*/ 18 w 131"/>
              <a:gd name="T31" fmla="*/ 18 h 305"/>
              <a:gd name="T32" fmla="*/ 30 w 131"/>
              <a:gd name="T33" fmla="*/ 0 h 305"/>
              <a:gd name="T34" fmla="*/ 113 w 131"/>
              <a:gd name="T35" fmla="*/ 36 h 305"/>
              <a:gd name="T36" fmla="*/ 107 w 131"/>
              <a:gd name="T37" fmla="*/ 54 h 305"/>
              <a:gd name="T38" fmla="*/ 101 w 131"/>
              <a:gd name="T39" fmla="*/ 72 h 305"/>
              <a:gd name="T40" fmla="*/ 95 w 131"/>
              <a:gd name="T41" fmla="*/ 78 h 305"/>
              <a:gd name="T42" fmla="*/ 101 w 131"/>
              <a:gd name="T43" fmla="*/ 102 h 305"/>
              <a:gd name="T44" fmla="*/ 125 w 131"/>
              <a:gd name="T45" fmla="*/ 102 h 305"/>
              <a:gd name="T46" fmla="*/ 125 w 131"/>
              <a:gd name="T47" fmla="*/ 138 h 305"/>
              <a:gd name="T48" fmla="*/ 131 w 131"/>
              <a:gd name="T49" fmla="*/ 168 h 305"/>
              <a:gd name="T50" fmla="*/ 131 w 131"/>
              <a:gd name="T51" fmla="*/ 162 h 305"/>
              <a:gd name="T52" fmla="*/ 125 w 131"/>
              <a:gd name="T53" fmla="*/ 144 h 305"/>
              <a:gd name="T54" fmla="*/ 119 w 131"/>
              <a:gd name="T55" fmla="*/ 156 h 305"/>
              <a:gd name="T56" fmla="*/ 125 w 131"/>
              <a:gd name="T57" fmla="*/ 174 h 305"/>
              <a:gd name="T58" fmla="*/ 125 w 131"/>
              <a:gd name="T59" fmla="*/ 191 h 305"/>
              <a:gd name="T60" fmla="*/ 119 w 131"/>
              <a:gd name="T61" fmla="*/ 209 h 305"/>
              <a:gd name="T62" fmla="*/ 107 w 131"/>
              <a:gd name="T63" fmla="*/ 221 h 305"/>
              <a:gd name="T64" fmla="*/ 107 w 131"/>
              <a:gd name="T65" fmla="*/ 239 h 305"/>
              <a:gd name="T66" fmla="*/ 101 w 131"/>
              <a:gd name="T67" fmla="*/ 245 h 305"/>
              <a:gd name="T68" fmla="*/ 95 w 131"/>
              <a:gd name="T69" fmla="*/ 257 h 305"/>
              <a:gd name="T70" fmla="*/ 95 w 131"/>
              <a:gd name="T71" fmla="*/ 263 h 305"/>
              <a:gd name="T72" fmla="*/ 89 w 131"/>
              <a:gd name="T73" fmla="*/ 293 h 305"/>
              <a:gd name="T74" fmla="*/ 83 w 131"/>
              <a:gd name="T75" fmla="*/ 305 h 305"/>
              <a:gd name="T76" fmla="*/ 71 w 131"/>
              <a:gd name="T77" fmla="*/ 299 h 305"/>
              <a:gd name="T78" fmla="*/ 71 w 131"/>
              <a:gd name="T79" fmla="*/ 275 h 305"/>
              <a:gd name="T80" fmla="*/ 48 w 131"/>
              <a:gd name="T81" fmla="*/ 281 h 305"/>
              <a:gd name="T82" fmla="*/ 30 w 131"/>
              <a:gd name="T83" fmla="*/ 263 h 305"/>
              <a:gd name="T84" fmla="*/ 0 w 131"/>
              <a:gd name="T85" fmla="*/ 251 h 305"/>
              <a:gd name="T86" fmla="*/ 6 w 131"/>
              <a:gd name="T87" fmla="*/ 245 h 305"/>
              <a:gd name="T88" fmla="*/ 0 w 131"/>
              <a:gd name="T89" fmla="*/ 23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1" h="305">
                <a:moveTo>
                  <a:pt x="0" y="233"/>
                </a:moveTo>
                <a:lnTo>
                  <a:pt x="0" y="227"/>
                </a:lnTo>
                <a:lnTo>
                  <a:pt x="6" y="215"/>
                </a:lnTo>
                <a:lnTo>
                  <a:pt x="6" y="209"/>
                </a:lnTo>
                <a:lnTo>
                  <a:pt x="18" y="203"/>
                </a:lnTo>
                <a:lnTo>
                  <a:pt x="18" y="197"/>
                </a:lnTo>
                <a:lnTo>
                  <a:pt x="24" y="197"/>
                </a:lnTo>
                <a:lnTo>
                  <a:pt x="30" y="191"/>
                </a:lnTo>
                <a:lnTo>
                  <a:pt x="30" y="185"/>
                </a:lnTo>
                <a:lnTo>
                  <a:pt x="36" y="174"/>
                </a:lnTo>
                <a:lnTo>
                  <a:pt x="36" y="174"/>
                </a:lnTo>
                <a:lnTo>
                  <a:pt x="36" y="174"/>
                </a:lnTo>
                <a:lnTo>
                  <a:pt x="36" y="174"/>
                </a:lnTo>
                <a:lnTo>
                  <a:pt x="48" y="162"/>
                </a:lnTo>
                <a:lnTo>
                  <a:pt x="54" y="156"/>
                </a:lnTo>
                <a:lnTo>
                  <a:pt x="59" y="150"/>
                </a:lnTo>
                <a:lnTo>
                  <a:pt x="42" y="132"/>
                </a:lnTo>
                <a:lnTo>
                  <a:pt x="30" y="126"/>
                </a:lnTo>
                <a:lnTo>
                  <a:pt x="30" y="126"/>
                </a:lnTo>
                <a:lnTo>
                  <a:pt x="18" y="120"/>
                </a:lnTo>
                <a:lnTo>
                  <a:pt x="18" y="108"/>
                </a:lnTo>
                <a:lnTo>
                  <a:pt x="12" y="108"/>
                </a:lnTo>
                <a:lnTo>
                  <a:pt x="0" y="96"/>
                </a:lnTo>
                <a:lnTo>
                  <a:pt x="0" y="84"/>
                </a:lnTo>
                <a:lnTo>
                  <a:pt x="6" y="78"/>
                </a:lnTo>
                <a:lnTo>
                  <a:pt x="6" y="72"/>
                </a:lnTo>
                <a:lnTo>
                  <a:pt x="6" y="60"/>
                </a:lnTo>
                <a:lnTo>
                  <a:pt x="0" y="60"/>
                </a:lnTo>
                <a:lnTo>
                  <a:pt x="0" y="54"/>
                </a:lnTo>
                <a:lnTo>
                  <a:pt x="6" y="48"/>
                </a:lnTo>
                <a:lnTo>
                  <a:pt x="18" y="24"/>
                </a:lnTo>
                <a:lnTo>
                  <a:pt x="18" y="18"/>
                </a:lnTo>
                <a:lnTo>
                  <a:pt x="18" y="12"/>
                </a:lnTo>
                <a:lnTo>
                  <a:pt x="30" y="0"/>
                </a:lnTo>
                <a:lnTo>
                  <a:pt x="113" y="24"/>
                </a:lnTo>
                <a:lnTo>
                  <a:pt x="113" y="36"/>
                </a:lnTo>
                <a:lnTo>
                  <a:pt x="113" y="42"/>
                </a:lnTo>
                <a:lnTo>
                  <a:pt x="107" y="54"/>
                </a:lnTo>
                <a:lnTo>
                  <a:pt x="107" y="60"/>
                </a:lnTo>
                <a:lnTo>
                  <a:pt x="101" y="72"/>
                </a:lnTo>
                <a:lnTo>
                  <a:pt x="101" y="66"/>
                </a:lnTo>
                <a:lnTo>
                  <a:pt x="95" y="78"/>
                </a:lnTo>
                <a:lnTo>
                  <a:pt x="95" y="102"/>
                </a:lnTo>
                <a:lnTo>
                  <a:pt x="101" y="102"/>
                </a:lnTo>
                <a:lnTo>
                  <a:pt x="107" y="102"/>
                </a:lnTo>
                <a:lnTo>
                  <a:pt x="125" y="102"/>
                </a:lnTo>
                <a:lnTo>
                  <a:pt x="125" y="114"/>
                </a:lnTo>
                <a:lnTo>
                  <a:pt x="125" y="138"/>
                </a:lnTo>
                <a:lnTo>
                  <a:pt x="131" y="144"/>
                </a:lnTo>
                <a:lnTo>
                  <a:pt x="131" y="168"/>
                </a:lnTo>
                <a:lnTo>
                  <a:pt x="131" y="179"/>
                </a:lnTo>
                <a:lnTo>
                  <a:pt x="131" y="162"/>
                </a:lnTo>
                <a:lnTo>
                  <a:pt x="131" y="156"/>
                </a:lnTo>
                <a:lnTo>
                  <a:pt x="125" y="144"/>
                </a:lnTo>
                <a:lnTo>
                  <a:pt x="125" y="156"/>
                </a:lnTo>
                <a:lnTo>
                  <a:pt x="119" y="156"/>
                </a:lnTo>
                <a:lnTo>
                  <a:pt x="125" y="162"/>
                </a:lnTo>
                <a:lnTo>
                  <a:pt x="125" y="174"/>
                </a:lnTo>
                <a:lnTo>
                  <a:pt x="125" y="185"/>
                </a:lnTo>
                <a:lnTo>
                  <a:pt x="125" y="191"/>
                </a:lnTo>
                <a:lnTo>
                  <a:pt x="125" y="197"/>
                </a:lnTo>
                <a:lnTo>
                  <a:pt x="119" y="209"/>
                </a:lnTo>
                <a:lnTo>
                  <a:pt x="119" y="215"/>
                </a:lnTo>
                <a:lnTo>
                  <a:pt x="107" y="221"/>
                </a:lnTo>
                <a:lnTo>
                  <a:pt x="113" y="227"/>
                </a:lnTo>
                <a:lnTo>
                  <a:pt x="107" y="239"/>
                </a:lnTo>
                <a:lnTo>
                  <a:pt x="113" y="245"/>
                </a:lnTo>
                <a:lnTo>
                  <a:pt x="101" y="245"/>
                </a:lnTo>
                <a:lnTo>
                  <a:pt x="95" y="251"/>
                </a:lnTo>
                <a:lnTo>
                  <a:pt x="95" y="257"/>
                </a:lnTo>
                <a:lnTo>
                  <a:pt x="101" y="257"/>
                </a:lnTo>
                <a:lnTo>
                  <a:pt x="95" y="263"/>
                </a:lnTo>
                <a:lnTo>
                  <a:pt x="95" y="281"/>
                </a:lnTo>
                <a:lnTo>
                  <a:pt x="89" y="293"/>
                </a:lnTo>
                <a:lnTo>
                  <a:pt x="83" y="299"/>
                </a:lnTo>
                <a:lnTo>
                  <a:pt x="83" y="305"/>
                </a:lnTo>
                <a:lnTo>
                  <a:pt x="71" y="305"/>
                </a:lnTo>
                <a:lnTo>
                  <a:pt x="71" y="299"/>
                </a:lnTo>
                <a:lnTo>
                  <a:pt x="77" y="281"/>
                </a:lnTo>
                <a:lnTo>
                  <a:pt x="71" y="275"/>
                </a:lnTo>
                <a:lnTo>
                  <a:pt x="54" y="275"/>
                </a:lnTo>
                <a:lnTo>
                  <a:pt x="48" y="281"/>
                </a:lnTo>
                <a:lnTo>
                  <a:pt x="36" y="269"/>
                </a:lnTo>
                <a:lnTo>
                  <a:pt x="30" y="263"/>
                </a:lnTo>
                <a:lnTo>
                  <a:pt x="18" y="263"/>
                </a:lnTo>
                <a:lnTo>
                  <a:pt x="0" y="251"/>
                </a:lnTo>
                <a:lnTo>
                  <a:pt x="6" y="245"/>
                </a:lnTo>
                <a:lnTo>
                  <a:pt x="6" y="245"/>
                </a:lnTo>
                <a:lnTo>
                  <a:pt x="0" y="233"/>
                </a:lnTo>
                <a:lnTo>
                  <a:pt x="0" y="233"/>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6" name="Freeform 65"/>
          <p:cNvSpPr>
            <a:spLocks/>
          </p:cNvSpPr>
          <p:nvPr/>
        </p:nvSpPr>
        <p:spPr bwMode="auto">
          <a:xfrm>
            <a:off x="5520435" y="2075631"/>
            <a:ext cx="136133" cy="255398"/>
          </a:xfrm>
          <a:custGeom>
            <a:avLst/>
            <a:gdLst>
              <a:gd name="T0" fmla="*/ 0 w 131"/>
              <a:gd name="T1" fmla="*/ 227 h 305"/>
              <a:gd name="T2" fmla="*/ 6 w 131"/>
              <a:gd name="T3" fmla="*/ 209 h 305"/>
              <a:gd name="T4" fmla="*/ 18 w 131"/>
              <a:gd name="T5" fmla="*/ 197 h 305"/>
              <a:gd name="T6" fmla="*/ 30 w 131"/>
              <a:gd name="T7" fmla="*/ 191 h 305"/>
              <a:gd name="T8" fmla="*/ 36 w 131"/>
              <a:gd name="T9" fmla="*/ 174 h 305"/>
              <a:gd name="T10" fmla="*/ 36 w 131"/>
              <a:gd name="T11" fmla="*/ 174 h 305"/>
              <a:gd name="T12" fmla="*/ 48 w 131"/>
              <a:gd name="T13" fmla="*/ 162 h 305"/>
              <a:gd name="T14" fmla="*/ 59 w 131"/>
              <a:gd name="T15" fmla="*/ 150 h 305"/>
              <a:gd name="T16" fmla="*/ 30 w 131"/>
              <a:gd name="T17" fmla="*/ 126 h 305"/>
              <a:gd name="T18" fmla="*/ 18 w 131"/>
              <a:gd name="T19" fmla="*/ 120 h 305"/>
              <a:gd name="T20" fmla="*/ 12 w 131"/>
              <a:gd name="T21" fmla="*/ 108 h 305"/>
              <a:gd name="T22" fmla="*/ 0 w 131"/>
              <a:gd name="T23" fmla="*/ 84 h 305"/>
              <a:gd name="T24" fmla="*/ 6 w 131"/>
              <a:gd name="T25" fmla="*/ 72 h 305"/>
              <a:gd name="T26" fmla="*/ 0 w 131"/>
              <a:gd name="T27" fmla="*/ 60 h 305"/>
              <a:gd name="T28" fmla="*/ 6 w 131"/>
              <a:gd name="T29" fmla="*/ 48 h 305"/>
              <a:gd name="T30" fmla="*/ 18 w 131"/>
              <a:gd name="T31" fmla="*/ 18 h 305"/>
              <a:gd name="T32" fmla="*/ 30 w 131"/>
              <a:gd name="T33" fmla="*/ 0 h 305"/>
              <a:gd name="T34" fmla="*/ 113 w 131"/>
              <a:gd name="T35" fmla="*/ 36 h 305"/>
              <a:gd name="T36" fmla="*/ 107 w 131"/>
              <a:gd name="T37" fmla="*/ 54 h 305"/>
              <a:gd name="T38" fmla="*/ 101 w 131"/>
              <a:gd name="T39" fmla="*/ 72 h 305"/>
              <a:gd name="T40" fmla="*/ 95 w 131"/>
              <a:gd name="T41" fmla="*/ 78 h 305"/>
              <a:gd name="T42" fmla="*/ 101 w 131"/>
              <a:gd name="T43" fmla="*/ 102 h 305"/>
              <a:gd name="T44" fmla="*/ 125 w 131"/>
              <a:gd name="T45" fmla="*/ 102 h 305"/>
              <a:gd name="T46" fmla="*/ 125 w 131"/>
              <a:gd name="T47" fmla="*/ 138 h 305"/>
              <a:gd name="T48" fmla="*/ 131 w 131"/>
              <a:gd name="T49" fmla="*/ 168 h 305"/>
              <a:gd name="T50" fmla="*/ 131 w 131"/>
              <a:gd name="T51" fmla="*/ 162 h 305"/>
              <a:gd name="T52" fmla="*/ 125 w 131"/>
              <a:gd name="T53" fmla="*/ 144 h 305"/>
              <a:gd name="T54" fmla="*/ 119 w 131"/>
              <a:gd name="T55" fmla="*/ 156 h 305"/>
              <a:gd name="T56" fmla="*/ 125 w 131"/>
              <a:gd name="T57" fmla="*/ 174 h 305"/>
              <a:gd name="T58" fmla="*/ 125 w 131"/>
              <a:gd name="T59" fmla="*/ 191 h 305"/>
              <a:gd name="T60" fmla="*/ 119 w 131"/>
              <a:gd name="T61" fmla="*/ 209 h 305"/>
              <a:gd name="T62" fmla="*/ 107 w 131"/>
              <a:gd name="T63" fmla="*/ 221 h 305"/>
              <a:gd name="T64" fmla="*/ 107 w 131"/>
              <a:gd name="T65" fmla="*/ 239 h 305"/>
              <a:gd name="T66" fmla="*/ 101 w 131"/>
              <a:gd name="T67" fmla="*/ 245 h 305"/>
              <a:gd name="T68" fmla="*/ 95 w 131"/>
              <a:gd name="T69" fmla="*/ 257 h 305"/>
              <a:gd name="T70" fmla="*/ 95 w 131"/>
              <a:gd name="T71" fmla="*/ 263 h 305"/>
              <a:gd name="T72" fmla="*/ 89 w 131"/>
              <a:gd name="T73" fmla="*/ 293 h 305"/>
              <a:gd name="T74" fmla="*/ 83 w 131"/>
              <a:gd name="T75" fmla="*/ 305 h 305"/>
              <a:gd name="T76" fmla="*/ 71 w 131"/>
              <a:gd name="T77" fmla="*/ 299 h 305"/>
              <a:gd name="T78" fmla="*/ 71 w 131"/>
              <a:gd name="T79" fmla="*/ 275 h 305"/>
              <a:gd name="T80" fmla="*/ 48 w 131"/>
              <a:gd name="T81" fmla="*/ 281 h 305"/>
              <a:gd name="T82" fmla="*/ 30 w 131"/>
              <a:gd name="T83" fmla="*/ 263 h 305"/>
              <a:gd name="T84" fmla="*/ 0 w 131"/>
              <a:gd name="T85" fmla="*/ 251 h 305"/>
              <a:gd name="T86" fmla="*/ 6 w 131"/>
              <a:gd name="T87" fmla="*/ 245 h 305"/>
              <a:gd name="T88" fmla="*/ 0 w 131"/>
              <a:gd name="T89" fmla="*/ 23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1" h="305">
                <a:moveTo>
                  <a:pt x="0" y="233"/>
                </a:moveTo>
                <a:lnTo>
                  <a:pt x="0" y="227"/>
                </a:lnTo>
                <a:lnTo>
                  <a:pt x="6" y="215"/>
                </a:lnTo>
                <a:lnTo>
                  <a:pt x="6" y="209"/>
                </a:lnTo>
                <a:lnTo>
                  <a:pt x="18" y="203"/>
                </a:lnTo>
                <a:lnTo>
                  <a:pt x="18" y="197"/>
                </a:lnTo>
                <a:lnTo>
                  <a:pt x="24" y="197"/>
                </a:lnTo>
                <a:lnTo>
                  <a:pt x="30" y="191"/>
                </a:lnTo>
                <a:lnTo>
                  <a:pt x="30" y="185"/>
                </a:lnTo>
                <a:lnTo>
                  <a:pt x="36" y="174"/>
                </a:lnTo>
                <a:lnTo>
                  <a:pt x="36" y="174"/>
                </a:lnTo>
                <a:lnTo>
                  <a:pt x="36" y="174"/>
                </a:lnTo>
                <a:lnTo>
                  <a:pt x="36" y="174"/>
                </a:lnTo>
                <a:lnTo>
                  <a:pt x="48" y="162"/>
                </a:lnTo>
                <a:lnTo>
                  <a:pt x="54" y="156"/>
                </a:lnTo>
                <a:lnTo>
                  <a:pt x="59" y="150"/>
                </a:lnTo>
                <a:lnTo>
                  <a:pt x="42" y="132"/>
                </a:lnTo>
                <a:lnTo>
                  <a:pt x="30" y="126"/>
                </a:lnTo>
                <a:lnTo>
                  <a:pt x="30" y="126"/>
                </a:lnTo>
                <a:lnTo>
                  <a:pt x="18" y="120"/>
                </a:lnTo>
                <a:lnTo>
                  <a:pt x="18" y="108"/>
                </a:lnTo>
                <a:lnTo>
                  <a:pt x="12" y="108"/>
                </a:lnTo>
                <a:lnTo>
                  <a:pt x="0" y="96"/>
                </a:lnTo>
                <a:lnTo>
                  <a:pt x="0" y="84"/>
                </a:lnTo>
                <a:lnTo>
                  <a:pt x="6" y="78"/>
                </a:lnTo>
                <a:lnTo>
                  <a:pt x="6" y="72"/>
                </a:lnTo>
                <a:lnTo>
                  <a:pt x="6" y="60"/>
                </a:lnTo>
                <a:lnTo>
                  <a:pt x="0" y="60"/>
                </a:lnTo>
                <a:lnTo>
                  <a:pt x="0" y="54"/>
                </a:lnTo>
                <a:lnTo>
                  <a:pt x="6" y="48"/>
                </a:lnTo>
                <a:lnTo>
                  <a:pt x="18" y="24"/>
                </a:lnTo>
                <a:lnTo>
                  <a:pt x="18" y="18"/>
                </a:lnTo>
                <a:lnTo>
                  <a:pt x="18" y="12"/>
                </a:lnTo>
                <a:lnTo>
                  <a:pt x="30" y="0"/>
                </a:lnTo>
                <a:lnTo>
                  <a:pt x="113" y="24"/>
                </a:lnTo>
                <a:lnTo>
                  <a:pt x="113" y="36"/>
                </a:lnTo>
                <a:lnTo>
                  <a:pt x="113" y="42"/>
                </a:lnTo>
                <a:lnTo>
                  <a:pt x="107" y="54"/>
                </a:lnTo>
                <a:lnTo>
                  <a:pt x="107" y="60"/>
                </a:lnTo>
                <a:lnTo>
                  <a:pt x="101" y="72"/>
                </a:lnTo>
                <a:lnTo>
                  <a:pt x="101" y="66"/>
                </a:lnTo>
                <a:lnTo>
                  <a:pt x="95" y="78"/>
                </a:lnTo>
                <a:lnTo>
                  <a:pt x="95" y="102"/>
                </a:lnTo>
                <a:lnTo>
                  <a:pt x="101" y="102"/>
                </a:lnTo>
                <a:lnTo>
                  <a:pt x="107" y="102"/>
                </a:lnTo>
                <a:lnTo>
                  <a:pt x="125" y="102"/>
                </a:lnTo>
                <a:lnTo>
                  <a:pt x="125" y="114"/>
                </a:lnTo>
                <a:lnTo>
                  <a:pt x="125" y="138"/>
                </a:lnTo>
                <a:lnTo>
                  <a:pt x="131" y="144"/>
                </a:lnTo>
                <a:lnTo>
                  <a:pt x="131" y="168"/>
                </a:lnTo>
                <a:lnTo>
                  <a:pt x="131" y="179"/>
                </a:lnTo>
                <a:lnTo>
                  <a:pt x="131" y="162"/>
                </a:lnTo>
                <a:lnTo>
                  <a:pt x="131" y="156"/>
                </a:lnTo>
                <a:lnTo>
                  <a:pt x="125" y="144"/>
                </a:lnTo>
                <a:lnTo>
                  <a:pt x="125" y="156"/>
                </a:lnTo>
                <a:lnTo>
                  <a:pt x="119" y="156"/>
                </a:lnTo>
                <a:lnTo>
                  <a:pt x="125" y="162"/>
                </a:lnTo>
                <a:lnTo>
                  <a:pt x="125" y="174"/>
                </a:lnTo>
                <a:lnTo>
                  <a:pt x="125" y="185"/>
                </a:lnTo>
                <a:lnTo>
                  <a:pt x="125" y="191"/>
                </a:lnTo>
                <a:lnTo>
                  <a:pt x="125" y="197"/>
                </a:lnTo>
                <a:lnTo>
                  <a:pt x="119" y="209"/>
                </a:lnTo>
                <a:lnTo>
                  <a:pt x="119" y="215"/>
                </a:lnTo>
                <a:lnTo>
                  <a:pt x="107" y="221"/>
                </a:lnTo>
                <a:lnTo>
                  <a:pt x="113" y="227"/>
                </a:lnTo>
                <a:lnTo>
                  <a:pt x="107" y="239"/>
                </a:lnTo>
                <a:lnTo>
                  <a:pt x="113" y="245"/>
                </a:lnTo>
                <a:lnTo>
                  <a:pt x="101" y="245"/>
                </a:lnTo>
                <a:lnTo>
                  <a:pt x="95" y="251"/>
                </a:lnTo>
                <a:lnTo>
                  <a:pt x="95" y="257"/>
                </a:lnTo>
                <a:lnTo>
                  <a:pt x="101" y="257"/>
                </a:lnTo>
                <a:lnTo>
                  <a:pt x="95" y="263"/>
                </a:lnTo>
                <a:lnTo>
                  <a:pt x="95" y="281"/>
                </a:lnTo>
                <a:lnTo>
                  <a:pt x="89" y="293"/>
                </a:lnTo>
                <a:lnTo>
                  <a:pt x="83" y="299"/>
                </a:lnTo>
                <a:lnTo>
                  <a:pt x="83" y="305"/>
                </a:lnTo>
                <a:lnTo>
                  <a:pt x="71" y="305"/>
                </a:lnTo>
                <a:lnTo>
                  <a:pt x="71" y="299"/>
                </a:lnTo>
                <a:lnTo>
                  <a:pt x="77" y="281"/>
                </a:lnTo>
                <a:lnTo>
                  <a:pt x="71" y="275"/>
                </a:lnTo>
                <a:lnTo>
                  <a:pt x="54" y="275"/>
                </a:lnTo>
                <a:lnTo>
                  <a:pt x="48" y="281"/>
                </a:lnTo>
                <a:lnTo>
                  <a:pt x="36" y="269"/>
                </a:lnTo>
                <a:lnTo>
                  <a:pt x="30" y="263"/>
                </a:lnTo>
                <a:lnTo>
                  <a:pt x="18" y="263"/>
                </a:lnTo>
                <a:lnTo>
                  <a:pt x="0" y="251"/>
                </a:lnTo>
                <a:lnTo>
                  <a:pt x="6" y="245"/>
                </a:lnTo>
                <a:lnTo>
                  <a:pt x="6" y="245"/>
                </a:lnTo>
                <a:lnTo>
                  <a:pt x="0" y="233"/>
                </a:lnTo>
                <a:lnTo>
                  <a:pt x="0" y="233"/>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7" name="Freeform 66"/>
          <p:cNvSpPr>
            <a:spLocks/>
          </p:cNvSpPr>
          <p:nvPr/>
        </p:nvSpPr>
        <p:spPr bwMode="auto">
          <a:xfrm>
            <a:off x="5539140" y="2436537"/>
            <a:ext cx="42607" cy="99648"/>
          </a:xfrm>
          <a:custGeom>
            <a:avLst/>
            <a:gdLst>
              <a:gd name="T0" fmla="*/ 18 w 41"/>
              <a:gd name="T1" fmla="*/ 89 h 119"/>
              <a:gd name="T2" fmla="*/ 18 w 41"/>
              <a:gd name="T3" fmla="*/ 107 h 119"/>
              <a:gd name="T4" fmla="*/ 12 w 41"/>
              <a:gd name="T5" fmla="*/ 119 h 119"/>
              <a:gd name="T6" fmla="*/ 0 w 41"/>
              <a:gd name="T7" fmla="*/ 107 h 119"/>
              <a:gd name="T8" fmla="*/ 0 w 41"/>
              <a:gd name="T9" fmla="*/ 95 h 119"/>
              <a:gd name="T10" fmla="*/ 6 w 41"/>
              <a:gd name="T11" fmla="*/ 89 h 119"/>
              <a:gd name="T12" fmla="*/ 0 w 41"/>
              <a:gd name="T13" fmla="*/ 83 h 119"/>
              <a:gd name="T14" fmla="*/ 0 w 41"/>
              <a:gd name="T15" fmla="*/ 65 h 119"/>
              <a:gd name="T16" fmla="*/ 12 w 41"/>
              <a:gd name="T17" fmla="*/ 53 h 119"/>
              <a:gd name="T18" fmla="*/ 12 w 41"/>
              <a:gd name="T19" fmla="*/ 35 h 119"/>
              <a:gd name="T20" fmla="*/ 18 w 41"/>
              <a:gd name="T21" fmla="*/ 35 h 119"/>
              <a:gd name="T22" fmla="*/ 18 w 41"/>
              <a:gd name="T23" fmla="*/ 23 h 119"/>
              <a:gd name="T24" fmla="*/ 12 w 41"/>
              <a:gd name="T25" fmla="*/ 23 h 119"/>
              <a:gd name="T26" fmla="*/ 18 w 41"/>
              <a:gd name="T27" fmla="*/ 12 h 119"/>
              <a:gd name="T28" fmla="*/ 24 w 41"/>
              <a:gd name="T29" fmla="*/ 6 h 119"/>
              <a:gd name="T30" fmla="*/ 41 w 41"/>
              <a:gd name="T31" fmla="*/ 0 h 119"/>
              <a:gd name="T32" fmla="*/ 41 w 41"/>
              <a:gd name="T33" fmla="*/ 12 h 119"/>
              <a:gd name="T34" fmla="*/ 41 w 41"/>
              <a:gd name="T35" fmla="*/ 17 h 119"/>
              <a:gd name="T36" fmla="*/ 36 w 41"/>
              <a:gd name="T37" fmla="*/ 29 h 119"/>
              <a:gd name="T38" fmla="*/ 36 w 41"/>
              <a:gd name="T39" fmla="*/ 47 h 119"/>
              <a:gd name="T40" fmla="*/ 36 w 41"/>
              <a:gd name="T41" fmla="*/ 59 h 119"/>
              <a:gd name="T42" fmla="*/ 30 w 41"/>
              <a:gd name="T43" fmla="*/ 71 h 119"/>
              <a:gd name="T44" fmla="*/ 30 w 41"/>
              <a:gd name="T45" fmla="*/ 71 h 119"/>
              <a:gd name="T46" fmla="*/ 24 w 41"/>
              <a:gd name="T47" fmla="*/ 65 h 119"/>
              <a:gd name="T48" fmla="*/ 24 w 41"/>
              <a:gd name="T49" fmla="*/ 71 h 119"/>
              <a:gd name="T50" fmla="*/ 18 w 41"/>
              <a:gd name="T51" fmla="*/ 83 h 119"/>
              <a:gd name="T52" fmla="*/ 18 w 41"/>
              <a:gd name="T53" fmla="*/ 8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119">
                <a:moveTo>
                  <a:pt x="18" y="89"/>
                </a:moveTo>
                <a:lnTo>
                  <a:pt x="18" y="107"/>
                </a:lnTo>
                <a:lnTo>
                  <a:pt x="12" y="119"/>
                </a:lnTo>
                <a:lnTo>
                  <a:pt x="0" y="107"/>
                </a:lnTo>
                <a:lnTo>
                  <a:pt x="0" y="95"/>
                </a:lnTo>
                <a:lnTo>
                  <a:pt x="6" y="89"/>
                </a:lnTo>
                <a:lnTo>
                  <a:pt x="0" y="83"/>
                </a:lnTo>
                <a:lnTo>
                  <a:pt x="0" y="65"/>
                </a:lnTo>
                <a:lnTo>
                  <a:pt x="12" y="53"/>
                </a:lnTo>
                <a:lnTo>
                  <a:pt x="12" y="35"/>
                </a:lnTo>
                <a:lnTo>
                  <a:pt x="18" y="35"/>
                </a:lnTo>
                <a:lnTo>
                  <a:pt x="18" y="23"/>
                </a:lnTo>
                <a:lnTo>
                  <a:pt x="12" y="23"/>
                </a:lnTo>
                <a:lnTo>
                  <a:pt x="18" y="12"/>
                </a:lnTo>
                <a:lnTo>
                  <a:pt x="24" y="6"/>
                </a:lnTo>
                <a:lnTo>
                  <a:pt x="41" y="0"/>
                </a:lnTo>
                <a:lnTo>
                  <a:pt x="41" y="12"/>
                </a:lnTo>
                <a:lnTo>
                  <a:pt x="41" y="17"/>
                </a:lnTo>
                <a:lnTo>
                  <a:pt x="36" y="29"/>
                </a:lnTo>
                <a:lnTo>
                  <a:pt x="36" y="47"/>
                </a:lnTo>
                <a:lnTo>
                  <a:pt x="36" y="59"/>
                </a:lnTo>
                <a:lnTo>
                  <a:pt x="30" y="71"/>
                </a:lnTo>
                <a:lnTo>
                  <a:pt x="30" y="71"/>
                </a:lnTo>
                <a:lnTo>
                  <a:pt x="24" y="65"/>
                </a:lnTo>
                <a:lnTo>
                  <a:pt x="24" y="71"/>
                </a:lnTo>
                <a:lnTo>
                  <a:pt x="18" y="83"/>
                </a:lnTo>
                <a:lnTo>
                  <a:pt x="18" y="89"/>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8" name="Freeform 67"/>
          <p:cNvSpPr>
            <a:spLocks/>
          </p:cNvSpPr>
          <p:nvPr/>
        </p:nvSpPr>
        <p:spPr bwMode="auto">
          <a:xfrm>
            <a:off x="5539140" y="2436537"/>
            <a:ext cx="42607" cy="99648"/>
          </a:xfrm>
          <a:custGeom>
            <a:avLst/>
            <a:gdLst>
              <a:gd name="T0" fmla="*/ 18 w 41"/>
              <a:gd name="T1" fmla="*/ 89 h 119"/>
              <a:gd name="T2" fmla="*/ 18 w 41"/>
              <a:gd name="T3" fmla="*/ 107 h 119"/>
              <a:gd name="T4" fmla="*/ 12 w 41"/>
              <a:gd name="T5" fmla="*/ 119 h 119"/>
              <a:gd name="T6" fmla="*/ 0 w 41"/>
              <a:gd name="T7" fmla="*/ 107 h 119"/>
              <a:gd name="T8" fmla="*/ 0 w 41"/>
              <a:gd name="T9" fmla="*/ 95 h 119"/>
              <a:gd name="T10" fmla="*/ 6 w 41"/>
              <a:gd name="T11" fmla="*/ 89 h 119"/>
              <a:gd name="T12" fmla="*/ 0 w 41"/>
              <a:gd name="T13" fmla="*/ 83 h 119"/>
              <a:gd name="T14" fmla="*/ 0 w 41"/>
              <a:gd name="T15" fmla="*/ 65 h 119"/>
              <a:gd name="T16" fmla="*/ 12 w 41"/>
              <a:gd name="T17" fmla="*/ 53 h 119"/>
              <a:gd name="T18" fmla="*/ 12 w 41"/>
              <a:gd name="T19" fmla="*/ 35 h 119"/>
              <a:gd name="T20" fmla="*/ 18 w 41"/>
              <a:gd name="T21" fmla="*/ 35 h 119"/>
              <a:gd name="T22" fmla="*/ 18 w 41"/>
              <a:gd name="T23" fmla="*/ 23 h 119"/>
              <a:gd name="T24" fmla="*/ 12 w 41"/>
              <a:gd name="T25" fmla="*/ 23 h 119"/>
              <a:gd name="T26" fmla="*/ 18 w 41"/>
              <a:gd name="T27" fmla="*/ 12 h 119"/>
              <a:gd name="T28" fmla="*/ 24 w 41"/>
              <a:gd name="T29" fmla="*/ 6 h 119"/>
              <a:gd name="T30" fmla="*/ 41 w 41"/>
              <a:gd name="T31" fmla="*/ 0 h 119"/>
              <a:gd name="T32" fmla="*/ 41 w 41"/>
              <a:gd name="T33" fmla="*/ 12 h 119"/>
              <a:gd name="T34" fmla="*/ 41 w 41"/>
              <a:gd name="T35" fmla="*/ 17 h 119"/>
              <a:gd name="T36" fmla="*/ 36 w 41"/>
              <a:gd name="T37" fmla="*/ 29 h 119"/>
              <a:gd name="T38" fmla="*/ 36 w 41"/>
              <a:gd name="T39" fmla="*/ 47 h 119"/>
              <a:gd name="T40" fmla="*/ 36 w 41"/>
              <a:gd name="T41" fmla="*/ 59 h 119"/>
              <a:gd name="T42" fmla="*/ 30 w 41"/>
              <a:gd name="T43" fmla="*/ 71 h 119"/>
              <a:gd name="T44" fmla="*/ 30 w 41"/>
              <a:gd name="T45" fmla="*/ 71 h 119"/>
              <a:gd name="T46" fmla="*/ 24 w 41"/>
              <a:gd name="T47" fmla="*/ 65 h 119"/>
              <a:gd name="T48" fmla="*/ 24 w 41"/>
              <a:gd name="T49" fmla="*/ 71 h 119"/>
              <a:gd name="T50" fmla="*/ 18 w 41"/>
              <a:gd name="T51" fmla="*/ 83 h 119"/>
              <a:gd name="T52" fmla="*/ 18 w 41"/>
              <a:gd name="T53" fmla="*/ 8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119">
                <a:moveTo>
                  <a:pt x="18" y="89"/>
                </a:moveTo>
                <a:lnTo>
                  <a:pt x="18" y="107"/>
                </a:lnTo>
                <a:lnTo>
                  <a:pt x="12" y="119"/>
                </a:lnTo>
                <a:lnTo>
                  <a:pt x="0" y="107"/>
                </a:lnTo>
                <a:lnTo>
                  <a:pt x="0" y="95"/>
                </a:lnTo>
                <a:lnTo>
                  <a:pt x="6" y="89"/>
                </a:lnTo>
                <a:lnTo>
                  <a:pt x="0" y="83"/>
                </a:lnTo>
                <a:lnTo>
                  <a:pt x="0" y="65"/>
                </a:lnTo>
                <a:lnTo>
                  <a:pt x="12" y="53"/>
                </a:lnTo>
                <a:lnTo>
                  <a:pt x="12" y="35"/>
                </a:lnTo>
                <a:lnTo>
                  <a:pt x="18" y="35"/>
                </a:lnTo>
                <a:lnTo>
                  <a:pt x="18" y="23"/>
                </a:lnTo>
                <a:lnTo>
                  <a:pt x="12" y="23"/>
                </a:lnTo>
                <a:lnTo>
                  <a:pt x="18" y="12"/>
                </a:lnTo>
                <a:lnTo>
                  <a:pt x="24" y="6"/>
                </a:lnTo>
                <a:lnTo>
                  <a:pt x="41" y="0"/>
                </a:lnTo>
                <a:lnTo>
                  <a:pt x="41" y="12"/>
                </a:lnTo>
                <a:lnTo>
                  <a:pt x="41" y="17"/>
                </a:lnTo>
                <a:lnTo>
                  <a:pt x="36" y="29"/>
                </a:lnTo>
                <a:lnTo>
                  <a:pt x="36" y="47"/>
                </a:lnTo>
                <a:lnTo>
                  <a:pt x="36" y="59"/>
                </a:lnTo>
                <a:lnTo>
                  <a:pt x="30" y="71"/>
                </a:lnTo>
                <a:lnTo>
                  <a:pt x="30" y="71"/>
                </a:lnTo>
                <a:lnTo>
                  <a:pt x="24" y="65"/>
                </a:lnTo>
                <a:lnTo>
                  <a:pt x="24" y="71"/>
                </a:lnTo>
                <a:lnTo>
                  <a:pt x="18" y="83"/>
                </a:lnTo>
                <a:lnTo>
                  <a:pt x="18" y="89"/>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69" name="Freeform 68"/>
          <p:cNvSpPr>
            <a:spLocks/>
          </p:cNvSpPr>
          <p:nvPr/>
        </p:nvSpPr>
        <p:spPr bwMode="auto">
          <a:xfrm>
            <a:off x="5557844" y="1635175"/>
            <a:ext cx="179778" cy="265446"/>
          </a:xfrm>
          <a:custGeom>
            <a:avLst/>
            <a:gdLst>
              <a:gd name="T0" fmla="*/ 0 w 173"/>
              <a:gd name="T1" fmla="*/ 42 h 317"/>
              <a:gd name="T2" fmla="*/ 35 w 173"/>
              <a:gd name="T3" fmla="*/ 30 h 317"/>
              <a:gd name="T4" fmla="*/ 161 w 173"/>
              <a:gd name="T5" fmla="*/ 0 h 317"/>
              <a:gd name="T6" fmla="*/ 161 w 173"/>
              <a:gd name="T7" fmla="*/ 0 h 317"/>
              <a:gd name="T8" fmla="*/ 167 w 173"/>
              <a:gd name="T9" fmla="*/ 12 h 317"/>
              <a:gd name="T10" fmla="*/ 161 w 173"/>
              <a:gd name="T11" fmla="*/ 30 h 317"/>
              <a:gd name="T12" fmla="*/ 161 w 173"/>
              <a:gd name="T13" fmla="*/ 42 h 317"/>
              <a:gd name="T14" fmla="*/ 167 w 173"/>
              <a:gd name="T15" fmla="*/ 48 h 317"/>
              <a:gd name="T16" fmla="*/ 173 w 173"/>
              <a:gd name="T17" fmla="*/ 54 h 317"/>
              <a:gd name="T18" fmla="*/ 173 w 173"/>
              <a:gd name="T19" fmla="*/ 66 h 317"/>
              <a:gd name="T20" fmla="*/ 167 w 173"/>
              <a:gd name="T21" fmla="*/ 78 h 317"/>
              <a:gd name="T22" fmla="*/ 149 w 173"/>
              <a:gd name="T23" fmla="*/ 90 h 317"/>
              <a:gd name="T24" fmla="*/ 149 w 173"/>
              <a:gd name="T25" fmla="*/ 90 h 317"/>
              <a:gd name="T26" fmla="*/ 143 w 173"/>
              <a:gd name="T27" fmla="*/ 102 h 317"/>
              <a:gd name="T28" fmla="*/ 143 w 173"/>
              <a:gd name="T29" fmla="*/ 108 h 317"/>
              <a:gd name="T30" fmla="*/ 143 w 173"/>
              <a:gd name="T31" fmla="*/ 126 h 317"/>
              <a:gd name="T32" fmla="*/ 143 w 173"/>
              <a:gd name="T33" fmla="*/ 138 h 317"/>
              <a:gd name="T34" fmla="*/ 143 w 173"/>
              <a:gd name="T35" fmla="*/ 150 h 317"/>
              <a:gd name="T36" fmla="*/ 143 w 173"/>
              <a:gd name="T37" fmla="*/ 156 h 317"/>
              <a:gd name="T38" fmla="*/ 143 w 173"/>
              <a:gd name="T39" fmla="*/ 161 h 317"/>
              <a:gd name="T40" fmla="*/ 137 w 173"/>
              <a:gd name="T41" fmla="*/ 173 h 317"/>
              <a:gd name="T42" fmla="*/ 137 w 173"/>
              <a:gd name="T43" fmla="*/ 179 h 317"/>
              <a:gd name="T44" fmla="*/ 137 w 173"/>
              <a:gd name="T45" fmla="*/ 191 h 317"/>
              <a:gd name="T46" fmla="*/ 131 w 173"/>
              <a:gd name="T47" fmla="*/ 203 h 317"/>
              <a:gd name="T48" fmla="*/ 137 w 173"/>
              <a:gd name="T49" fmla="*/ 227 h 317"/>
              <a:gd name="T50" fmla="*/ 137 w 173"/>
              <a:gd name="T51" fmla="*/ 245 h 317"/>
              <a:gd name="T52" fmla="*/ 143 w 173"/>
              <a:gd name="T53" fmla="*/ 269 h 317"/>
              <a:gd name="T54" fmla="*/ 143 w 173"/>
              <a:gd name="T55" fmla="*/ 275 h 317"/>
              <a:gd name="T56" fmla="*/ 143 w 173"/>
              <a:gd name="T57" fmla="*/ 287 h 317"/>
              <a:gd name="T58" fmla="*/ 143 w 173"/>
              <a:gd name="T59" fmla="*/ 299 h 317"/>
              <a:gd name="T60" fmla="*/ 155 w 173"/>
              <a:gd name="T61" fmla="*/ 305 h 317"/>
              <a:gd name="T62" fmla="*/ 83 w 173"/>
              <a:gd name="T63" fmla="*/ 317 h 317"/>
              <a:gd name="T64" fmla="*/ 77 w 173"/>
              <a:gd name="T65" fmla="*/ 311 h 317"/>
              <a:gd name="T66" fmla="*/ 77 w 173"/>
              <a:gd name="T67" fmla="*/ 305 h 317"/>
              <a:gd name="T68" fmla="*/ 59 w 173"/>
              <a:gd name="T69" fmla="*/ 221 h 317"/>
              <a:gd name="T70" fmla="*/ 47 w 173"/>
              <a:gd name="T71" fmla="*/ 215 h 317"/>
              <a:gd name="T72" fmla="*/ 41 w 173"/>
              <a:gd name="T73" fmla="*/ 221 h 317"/>
              <a:gd name="T74" fmla="*/ 35 w 173"/>
              <a:gd name="T75" fmla="*/ 215 h 317"/>
              <a:gd name="T76" fmla="*/ 41 w 173"/>
              <a:gd name="T77" fmla="*/ 197 h 317"/>
              <a:gd name="T78" fmla="*/ 35 w 173"/>
              <a:gd name="T79" fmla="*/ 185 h 317"/>
              <a:gd name="T80" fmla="*/ 29 w 173"/>
              <a:gd name="T81" fmla="*/ 173 h 317"/>
              <a:gd name="T82" fmla="*/ 23 w 173"/>
              <a:gd name="T83" fmla="*/ 156 h 317"/>
              <a:gd name="T84" fmla="*/ 23 w 173"/>
              <a:gd name="T85" fmla="*/ 144 h 317"/>
              <a:gd name="T86" fmla="*/ 29 w 173"/>
              <a:gd name="T87" fmla="*/ 138 h 317"/>
              <a:gd name="T88" fmla="*/ 29 w 173"/>
              <a:gd name="T89" fmla="*/ 132 h 317"/>
              <a:gd name="T90" fmla="*/ 23 w 173"/>
              <a:gd name="T91" fmla="*/ 120 h 317"/>
              <a:gd name="T92" fmla="*/ 23 w 173"/>
              <a:gd name="T93" fmla="*/ 114 h 317"/>
              <a:gd name="T94" fmla="*/ 23 w 173"/>
              <a:gd name="T95" fmla="*/ 108 h 317"/>
              <a:gd name="T96" fmla="*/ 18 w 173"/>
              <a:gd name="T97" fmla="*/ 96 h 317"/>
              <a:gd name="T98" fmla="*/ 12 w 173"/>
              <a:gd name="T99" fmla="*/ 90 h 317"/>
              <a:gd name="T100" fmla="*/ 12 w 173"/>
              <a:gd name="T101" fmla="*/ 72 h 317"/>
              <a:gd name="T102" fmla="*/ 6 w 173"/>
              <a:gd name="T103" fmla="*/ 60 h 317"/>
              <a:gd name="T104" fmla="*/ 6 w 173"/>
              <a:gd name="T105" fmla="*/ 54 h 317"/>
              <a:gd name="T106" fmla="*/ 6 w 173"/>
              <a:gd name="T107" fmla="*/ 48 h 317"/>
              <a:gd name="T108" fmla="*/ 0 w 173"/>
              <a:gd name="T109" fmla="*/ 4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317">
                <a:moveTo>
                  <a:pt x="0" y="42"/>
                </a:moveTo>
                <a:lnTo>
                  <a:pt x="35" y="30"/>
                </a:lnTo>
                <a:lnTo>
                  <a:pt x="161" y="0"/>
                </a:lnTo>
                <a:lnTo>
                  <a:pt x="161" y="0"/>
                </a:lnTo>
                <a:lnTo>
                  <a:pt x="167" y="12"/>
                </a:lnTo>
                <a:lnTo>
                  <a:pt x="161" y="30"/>
                </a:lnTo>
                <a:lnTo>
                  <a:pt x="161" y="42"/>
                </a:lnTo>
                <a:lnTo>
                  <a:pt x="167" y="48"/>
                </a:lnTo>
                <a:lnTo>
                  <a:pt x="173" y="54"/>
                </a:lnTo>
                <a:lnTo>
                  <a:pt x="173" y="66"/>
                </a:lnTo>
                <a:lnTo>
                  <a:pt x="167" y="78"/>
                </a:lnTo>
                <a:lnTo>
                  <a:pt x="149" y="90"/>
                </a:lnTo>
                <a:lnTo>
                  <a:pt x="149" y="90"/>
                </a:lnTo>
                <a:lnTo>
                  <a:pt x="143" y="102"/>
                </a:lnTo>
                <a:lnTo>
                  <a:pt x="143" y="108"/>
                </a:lnTo>
                <a:lnTo>
                  <a:pt x="143" y="126"/>
                </a:lnTo>
                <a:lnTo>
                  <a:pt x="143" y="138"/>
                </a:lnTo>
                <a:lnTo>
                  <a:pt x="143" y="150"/>
                </a:lnTo>
                <a:lnTo>
                  <a:pt x="143" y="156"/>
                </a:lnTo>
                <a:lnTo>
                  <a:pt x="143" y="161"/>
                </a:lnTo>
                <a:lnTo>
                  <a:pt x="137" y="173"/>
                </a:lnTo>
                <a:lnTo>
                  <a:pt x="137" y="179"/>
                </a:lnTo>
                <a:lnTo>
                  <a:pt x="137" y="191"/>
                </a:lnTo>
                <a:lnTo>
                  <a:pt x="131" y="203"/>
                </a:lnTo>
                <a:lnTo>
                  <a:pt x="137" y="227"/>
                </a:lnTo>
                <a:lnTo>
                  <a:pt x="137" y="245"/>
                </a:lnTo>
                <a:lnTo>
                  <a:pt x="143" y="269"/>
                </a:lnTo>
                <a:lnTo>
                  <a:pt x="143" y="275"/>
                </a:lnTo>
                <a:lnTo>
                  <a:pt x="143" y="287"/>
                </a:lnTo>
                <a:lnTo>
                  <a:pt x="143" y="299"/>
                </a:lnTo>
                <a:lnTo>
                  <a:pt x="155" y="305"/>
                </a:lnTo>
                <a:lnTo>
                  <a:pt x="83" y="317"/>
                </a:lnTo>
                <a:lnTo>
                  <a:pt x="77" y="311"/>
                </a:lnTo>
                <a:lnTo>
                  <a:pt x="77" y="305"/>
                </a:lnTo>
                <a:lnTo>
                  <a:pt x="59" y="221"/>
                </a:lnTo>
                <a:lnTo>
                  <a:pt x="47" y="215"/>
                </a:lnTo>
                <a:lnTo>
                  <a:pt x="41" y="221"/>
                </a:lnTo>
                <a:lnTo>
                  <a:pt x="35" y="215"/>
                </a:lnTo>
                <a:lnTo>
                  <a:pt x="41" y="197"/>
                </a:lnTo>
                <a:lnTo>
                  <a:pt x="35" y="185"/>
                </a:lnTo>
                <a:lnTo>
                  <a:pt x="29" y="173"/>
                </a:lnTo>
                <a:lnTo>
                  <a:pt x="23" y="156"/>
                </a:lnTo>
                <a:lnTo>
                  <a:pt x="23" y="144"/>
                </a:lnTo>
                <a:lnTo>
                  <a:pt x="29" y="138"/>
                </a:lnTo>
                <a:lnTo>
                  <a:pt x="29" y="132"/>
                </a:lnTo>
                <a:lnTo>
                  <a:pt x="23" y="120"/>
                </a:lnTo>
                <a:lnTo>
                  <a:pt x="23" y="114"/>
                </a:lnTo>
                <a:lnTo>
                  <a:pt x="23" y="108"/>
                </a:lnTo>
                <a:lnTo>
                  <a:pt x="18" y="96"/>
                </a:lnTo>
                <a:lnTo>
                  <a:pt x="12" y="90"/>
                </a:lnTo>
                <a:lnTo>
                  <a:pt x="12" y="72"/>
                </a:lnTo>
                <a:lnTo>
                  <a:pt x="6" y="60"/>
                </a:lnTo>
                <a:lnTo>
                  <a:pt x="6" y="54"/>
                </a:lnTo>
                <a:lnTo>
                  <a:pt x="6" y="48"/>
                </a:lnTo>
                <a:lnTo>
                  <a:pt x="0" y="4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0" name="Freeform 69"/>
          <p:cNvSpPr>
            <a:spLocks/>
          </p:cNvSpPr>
          <p:nvPr/>
        </p:nvSpPr>
        <p:spPr bwMode="auto">
          <a:xfrm>
            <a:off x="5637861" y="1840329"/>
            <a:ext cx="354361" cy="150727"/>
          </a:xfrm>
          <a:custGeom>
            <a:avLst/>
            <a:gdLst>
              <a:gd name="T0" fmla="*/ 78 w 341"/>
              <a:gd name="T1" fmla="*/ 60 h 180"/>
              <a:gd name="T2" fmla="*/ 191 w 341"/>
              <a:gd name="T3" fmla="*/ 24 h 180"/>
              <a:gd name="T4" fmla="*/ 197 w 341"/>
              <a:gd name="T5" fmla="*/ 18 h 180"/>
              <a:gd name="T6" fmla="*/ 209 w 341"/>
              <a:gd name="T7" fmla="*/ 0 h 180"/>
              <a:gd name="T8" fmla="*/ 221 w 341"/>
              <a:gd name="T9" fmla="*/ 0 h 180"/>
              <a:gd name="T10" fmla="*/ 221 w 341"/>
              <a:gd name="T11" fmla="*/ 12 h 180"/>
              <a:gd name="T12" fmla="*/ 233 w 341"/>
              <a:gd name="T13" fmla="*/ 24 h 180"/>
              <a:gd name="T14" fmla="*/ 239 w 341"/>
              <a:gd name="T15" fmla="*/ 24 h 180"/>
              <a:gd name="T16" fmla="*/ 245 w 341"/>
              <a:gd name="T17" fmla="*/ 30 h 180"/>
              <a:gd name="T18" fmla="*/ 227 w 341"/>
              <a:gd name="T19" fmla="*/ 48 h 180"/>
              <a:gd name="T20" fmla="*/ 221 w 341"/>
              <a:gd name="T21" fmla="*/ 60 h 180"/>
              <a:gd name="T22" fmla="*/ 215 w 341"/>
              <a:gd name="T23" fmla="*/ 66 h 180"/>
              <a:gd name="T24" fmla="*/ 227 w 341"/>
              <a:gd name="T25" fmla="*/ 84 h 180"/>
              <a:gd name="T26" fmla="*/ 245 w 341"/>
              <a:gd name="T27" fmla="*/ 78 h 180"/>
              <a:gd name="T28" fmla="*/ 269 w 341"/>
              <a:gd name="T29" fmla="*/ 102 h 180"/>
              <a:gd name="T30" fmla="*/ 263 w 341"/>
              <a:gd name="T31" fmla="*/ 108 h 180"/>
              <a:gd name="T32" fmla="*/ 275 w 341"/>
              <a:gd name="T33" fmla="*/ 114 h 180"/>
              <a:gd name="T34" fmla="*/ 287 w 341"/>
              <a:gd name="T35" fmla="*/ 132 h 180"/>
              <a:gd name="T36" fmla="*/ 305 w 341"/>
              <a:gd name="T37" fmla="*/ 132 h 180"/>
              <a:gd name="T38" fmla="*/ 329 w 341"/>
              <a:gd name="T39" fmla="*/ 114 h 180"/>
              <a:gd name="T40" fmla="*/ 317 w 341"/>
              <a:gd name="T41" fmla="*/ 96 h 180"/>
              <a:gd name="T42" fmla="*/ 305 w 341"/>
              <a:gd name="T43" fmla="*/ 84 h 180"/>
              <a:gd name="T44" fmla="*/ 305 w 341"/>
              <a:gd name="T45" fmla="*/ 84 h 180"/>
              <a:gd name="T46" fmla="*/ 323 w 341"/>
              <a:gd name="T47" fmla="*/ 90 h 180"/>
              <a:gd name="T48" fmla="*/ 341 w 341"/>
              <a:gd name="T49" fmla="*/ 120 h 180"/>
              <a:gd name="T50" fmla="*/ 323 w 341"/>
              <a:gd name="T51" fmla="*/ 132 h 180"/>
              <a:gd name="T52" fmla="*/ 299 w 341"/>
              <a:gd name="T53" fmla="*/ 144 h 180"/>
              <a:gd name="T54" fmla="*/ 287 w 341"/>
              <a:gd name="T55" fmla="*/ 156 h 180"/>
              <a:gd name="T56" fmla="*/ 275 w 341"/>
              <a:gd name="T57" fmla="*/ 144 h 180"/>
              <a:gd name="T58" fmla="*/ 269 w 341"/>
              <a:gd name="T59" fmla="*/ 144 h 180"/>
              <a:gd name="T60" fmla="*/ 257 w 341"/>
              <a:gd name="T61" fmla="*/ 156 h 180"/>
              <a:gd name="T62" fmla="*/ 245 w 341"/>
              <a:gd name="T63" fmla="*/ 168 h 180"/>
              <a:gd name="T64" fmla="*/ 239 w 341"/>
              <a:gd name="T65" fmla="*/ 174 h 180"/>
              <a:gd name="T66" fmla="*/ 227 w 341"/>
              <a:gd name="T67" fmla="*/ 162 h 180"/>
              <a:gd name="T68" fmla="*/ 227 w 341"/>
              <a:gd name="T69" fmla="*/ 144 h 180"/>
              <a:gd name="T70" fmla="*/ 221 w 341"/>
              <a:gd name="T71" fmla="*/ 156 h 180"/>
              <a:gd name="T72" fmla="*/ 215 w 341"/>
              <a:gd name="T73" fmla="*/ 150 h 180"/>
              <a:gd name="T74" fmla="*/ 209 w 341"/>
              <a:gd name="T75" fmla="*/ 138 h 180"/>
              <a:gd name="T76" fmla="*/ 197 w 341"/>
              <a:gd name="T77" fmla="*/ 126 h 180"/>
              <a:gd name="T78" fmla="*/ 162 w 341"/>
              <a:gd name="T79" fmla="*/ 132 h 180"/>
              <a:gd name="T80" fmla="*/ 144 w 341"/>
              <a:gd name="T81" fmla="*/ 132 h 180"/>
              <a:gd name="T82" fmla="*/ 90 w 341"/>
              <a:gd name="T83" fmla="*/ 150 h 180"/>
              <a:gd name="T84" fmla="*/ 66 w 341"/>
              <a:gd name="T85" fmla="*/ 156 h 180"/>
              <a:gd name="T86" fmla="*/ 6 w 341"/>
              <a:gd name="T87" fmla="*/ 168 h 180"/>
              <a:gd name="T88" fmla="*/ 0 w 341"/>
              <a:gd name="T89" fmla="*/ 8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1" h="180">
                <a:moveTo>
                  <a:pt x="6" y="72"/>
                </a:moveTo>
                <a:lnTo>
                  <a:pt x="78" y="60"/>
                </a:lnTo>
                <a:lnTo>
                  <a:pt x="179" y="36"/>
                </a:lnTo>
                <a:lnTo>
                  <a:pt x="191" y="24"/>
                </a:lnTo>
                <a:lnTo>
                  <a:pt x="197" y="12"/>
                </a:lnTo>
                <a:lnTo>
                  <a:pt x="197" y="18"/>
                </a:lnTo>
                <a:lnTo>
                  <a:pt x="203" y="6"/>
                </a:lnTo>
                <a:lnTo>
                  <a:pt x="209" y="0"/>
                </a:lnTo>
                <a:lnTo>
                  <a:pt x="215" y="0"/>
                </a:lnTo>
                <a:lnTo>
                  <a:pt x="221" y="0"/>
                </a:lnTo>
                <a:lnTo>
                  <a:pt x="215" y="6"/>
                </a:lnTo>
                <a:lnTo>
                  <a:pt x="221" y="12"/>
                </a:lnTo>
                <a:lnTo>
                  <a:pt x="227" y="18"/>
                </a:lnTo>
                <a:lnTo>
                  <a:pt x="233" y="24"/>
                </a:lnTo>
                <a:lnTo>
                  <a:pt x="239" y="24"/>
                </a:lnTo>
                <a:lnTo>
                  <a:pt x="239" y="24"/>
                </a:lnTo>
                <a:lnTo>
                  <a:pt x="245" y="24"/>
                </a:lnTo>
                <a:lnTo>
                  <a:pt x="245" y="30"/>
                </a:lnTo>
                <a:lnTo>
                  <a:pt x="227" y="42"/>
                </a:lnTo>
                <a:lnTo>
                  <a:pt x="227" y="48"/>
                </a:lnTo>
                <a:lnTo>
                  <a:pt x="227" y="54"/>
                </a:lnTo>
                <a:lnTo>
                  <a:pt x="221" y="60"/>
                </a:lnTo>
                <a:lnTo>
                  <a:pt x="227" y="66"/>
                </a:lnTo>
                <a:lnTo>
                  <a:pt x="215" y="66"/>
                </a:lnTo>
                <a:lnTo>
                  <a:pt x="221" y="78"/>
                </a:lnTo>
                <a:lnTo>
                  <a:pt x="227" y="84"/>
                </a:lnTo>
                <a:lnTo>
                  <a:pt x="239" y="78"/>
                </a:lnTo>
                <a:lnTo>
                  <a:pt x="245" y="78"/>
                </a:lnTo>
                <a:lnTo>
                  <a:pt x="263" y="90"/>
                </a:lnTo>
                <a:lnTo>
                  <a:pt x="269" y="102"/>
                </a:lnTo>
                <a:lnTo>
                  <a:pt x="263" y="96"/>
                </a:lnTo>
                <a:lnTo>
                  <a:pt x="263" y="108"/>
                </a:lnTo>
                <a:lnTo>
                  <a:pt x="269" y="108"/>
                </a:lnTo>
                <a:lnTo>
                  <a:pt x="275" y="114"/>
                </a:lnTo>
                <a:lnTo>
                  <a:pt x="287" y="126"/>
                </a:lnTo>
                <a:lnTo>
                  <a:pt x="287" y="132"/>
                </a:lnTo>
                <a:lnTo>
                  <a:pt x="299" y="132"/>
                </a:lnTo>
                <a:lnTo>
                  <a:pt x="305" y="132"/>
                </a:lnTo>
                <a:lnTo>
                  <a:pt x="323" y="120"/>
                </a:lnTo>
                <a:lnTo>
                  <a:pt x="329" y="114"/>
                </a:lnTo>
                <a:lnTo>
                  <a:pt x="323" y="96"/>
                </a:lnTo>
                <a:lnTo>
                  <a:pt x="317" y="96"/>
                </a:lnTo>
                <a:lnTo>
                  <a:pt x="317" y="90"/>
                </a:lnTo>
                <a:lnTo>
                  <a:pt x="305" y="84"/>
                </a:lnTo>
                <a:lnTo>
                  <a:pt x="299" y="84"/>
                </a:lnTo>
                <a:lnTo>
                  <a:pt x="305" y="84"/>
                </a:lnTo>
                <a:lnTo>
                  <a:pt x="317" y="84"/>
                </a:lnTo>
                <a:lnTo>
                  <a:pt x="323" y="90"/>
                </a:lnTo>
                <a:lnTo>
                  <a:pt x="335" y="102"/>
                </a:lnTo>
                <a:lnTo>
                  <a:pt x="341" y="120"/>
                </a:lnTo>
                <a:lnTo>
                  <a:pt x="335" y="132"/>
                </a:lnTo>
                <a:lnTo>
                  <a:pt x="323" y="132"/>
                </a:lnTo>
                <a:lnTo>
                  <a:pt x="299" y="144"/>
                </a:lnTo>
                <a:lnTo>
                  <a:pt x="299" y="144"/>
                </a:lnTo>
                <a:lnTo>
                  <a:pt x="293" y="150"/>
                </a:lnTo>
                <a:lnTo>
                  <a:pt x="287" y="156"/>
                </a:lnTo>
                <a:lnTo>
                  <a:pt x="281" y="162"/>
                </a:lnTo>
                <a:lnTo>
                  <a:pt x="275" y="144"/>
                </a:lnTo>
                <a:lnTo>
                  <a:pt x="275" y="138"/>
                </a:lnTo>
                <a:lnTo>
                  <a:pt x="269" y="144"/>
                </a:lnTo>
                <a:lnTo>
                  <a:pt x="263" y="150"/>
                </a:lnTo>
                <a:lnTo>
                  <a:pt x="257" y="156"/>
                </a:lnTo>
                <a:lnTo>
                  <a:pt x="251" y="168"/>
                </a:lnTo>
                <a:lnTo>
                  <a:pt x="245" y="168"/>
                </a:lnTo>
                <a:lnTo>
                  <a:pt x="239" y="180"/>
                </a:lnTo>
                <a:lnTo>
                  <a:pt x="239" y="174"/>
                </a:lnTo>
                <a:lnTo>
                  <a:pt x="233" y="162"/>
                </a:lnTo>
                <a:lnTo>
                  <a:pt x="227" y="162"/>
                </a:lnTo>
                <a:lnTo>
                  <a:pt x="227" y="150"/>
                </a:lnTo>
                <a:lnTo>
                  <a:pt x="227" y="144"/>
                </a:lnTo>
                <a:lnTo>
                  <a:pt x="227" y="150"/>
                </a:lnTo>
                <a:lnTo>
                  <a:pt x="221" y="156"/>
                </a:lnTo>
                <a:lnTo>
                  <a:pt x="215" y="150"/>
                </a:lnTo>
                <a:lnTo>
                  <a:pt x="215" y="150"/>
                </a:lnTo>
                <a:lnTo>
                  <a:pt x="209" y="144"/>
                </a:lnTo>
                <a:lnTo>
                  <a:pt x="209" y="138"/>
                </a:lnTo>
                <a:lnTo>
                  <a:pt x="203" y="138"/>
                </a:lnTo>
                <a:lnTo>
                  <a:pt x="197" y="126"/>
                </a:lnTo>
                <a:lnTo>
                  <a:pt x="191" y="120"/>
                </a:lnTo>
                <a:lnTo>
                  <a:pt x="162" y="132"/>
                </a:lnTo>
                <a:lnTo>
                  <a:pt x="156" y="132"/>
                </a:lnTo>
                <a:lnTo>
                  <a:pt x="144" y="132"/>
                </a:lnTo>
                <a:lnTo>
                  <a:pt x="96" y="144"/>
                </a:lnTo>
                <a:lnTo>
                  <a:pt x="90" y="150"/>
                </a:lnTo>
                <a:lnTo>
                  <a:pt x="84" y="150"/>
                </a:lnTo>
                <a:lnTo>
                  <a:pt x="66" y="156"/>
                </a:lnTo>
                <a:lnTo>
                  <a:pt x="60" y="156"/>
                </a:lnTo>
                <a:lnTo>
                  <a:pt x="6" y="168"/>
                </a:lnTo>
                <a:lnTo>
                  <a:pt x="0" y="162"/>
                </a:lnTo>
                <a:lnTo>
                  <a:pt x="0" y="84"/>
                </a:lnTo>
                <a:lnTo>
                  <a:pt x="6" y="7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1" name="Freeform 70"/>
          <p:cNvSpPr>
            <a:spLocks/>
          </p:cNvSpPr>
          <p:nvPr/>
        </p:nvSpPr>
        <p:spPr bwMode="auto">
          <a:xfrm>
            <a:off x="5637861" y="1840329"/>
            <a:ext cx="354361" cy="150727"/>
          </a:xfrm>
          <a:custGeom>
            <a:avLst/>
            <a:gdLst>
              <a:gd name="T0" fmla="*/ 78 w 341"/>
              <a:gd name="T1" fmla="*/ 60 h 180"/>
              <a:gd name="T2" fmla="*/ 191 w 341"/>
              <a:gd name="T3" fmla="*/ 24 h 180"/>
              <a:gd name="T4" fmla="*/ 197 w 341"/>
              <a:gd name="T5" fmla="*/ 18 h 180"/>
              <a:gd name="T6" fmla="*/ 209 w 341"/>
              <a:gd name="T7" fmla="*/ 0 h 180"/>
              <a:gd name="T8" fmla="*/ 221 w 341"/>
              <a:gd name="T9" fmla="*/ 0 h 180"/>
              <a:gd name="T10" fmla="*/ 221 w 341"/>
              <a:gd name="T11" fmla="*/ 12 h 180"/>
              <a:gd name="T12" fmla="*/ 233 w 341"/>
              <a:gd name="T13" fmla="*/ 24 h 180"/>
              <a:gd name="T14" fmla="*/ 239 w 341"/>
              <a:gd name="T15" fmla="*/ 24 h 180"/>
              <a:gd name="T16" fmla="*/ 245 w 341"/>
              <a:gd name="T17" fmla="*/ 30 h 180"/>
              <a:gd name="T18" fmla="*/ 227 w 341"/>
              <a:gd name="T19" fmla="*/ 48 h 180"/>
              <a:gd name="T20" fmla="*/ 221 w 341"/>
              <a:gd name="T21" fmla="*/ 60 h 180"/>
              <a:gd name="T22" fmla="*/ 215 w 341"/>
              <a:gd name="T23" fmla="*/ 66 h 180"/>
              <a:gd name="T24" fmla="*/ 227 w 341"/>
              <a:gd name="T25" fmla="*/ 84 h 180"/>
              <a:gd name="T26" fmla="*/ 245 w 341"/>
              <a:gd name="T27" fmla="*/ 78 h 180"/>
              <a:gd name="T28" fmla="*/ 269 w 341"/>
              <a:gd name="T29" fmla="*/ 102 h 180"/>
              <a:gd name="T30" fmla="*/ 263 w 341"/>
              <a:gd name="T31" fmla="*/ 108 h 180"/>
              <a:gd name="T32" fmla="*/ 275 w 341"/>
              <a:gd name="T33" fmla="*/ 114 h 180"/>
              <a:gd name="T34" fmla="*/ 287 w 341"/>
              <a:gd name="T35" fmla="*/ 132 h 180"/>
              <a:gd name="T36" fmla="*/ 305 w 341"/>
              <a:gd name="T37" fmla="*/ 132 h 180"/>
              <a:gd name="T38" fmla="*/ 329 w 341"/>
              <a:gd name="T39" fmla="*/ 114 h 180"/>
              <a:gd name="T40" fmla="*/ 317 w 341"/>
              <a:gd name="T41" fmla="*/ 96 h 180"/>
              <a:gd name="T42" fmla="*/ 305 w 341"/>
              <a:gd name="T43" fmla="*/ 84 h 180"/>
              <a:gd name="T44" fmla="*/ 305 w 341"/>
              <a:gd name="T45" fmla="*/ 84 h 180"/>
              <a:gd name="T46" fmla="*/ 323 w 341"/>
              <a:gd name="T47" fmla="*/ 90 h 180"/>
              <a:gd name="T48" fmla="*/ 341 w 341"/>
              <a:gd name="T49" fmla="*/ 120 h 180"/>
              <a:gd name="T50" fmla="*/ 323 w 341"/>
              <a:gd name="T51" fmla="*/ 132 h 180"/>
              <a:gd name="T52" fmla="*/ 299 w 341"/>
              <a:gd name="T53" fmla="*/ 144 h 180"/>
              <a:gd name="T54" fmla="*/ 287 w 341"/>
              <a:gd name="T55" fmla="*/ 156 h 180"/>
              <a:gd name="T56" fmla="*/ 275 w 341"/>
              <a:gd name="T57" fmla="*/ 144 h 180"/>
              <a:gd name="T58" fmla="*/ 269 w 341"/>
              <a:gd name="T59" fmla="*/ 144 h 180"/>
              <a:gd name="T60" fmla="*/ 257 w 341"/>
              <a:gd name="T61" fmla="*/ 156 h 180"/>
              <a:gd name="T62" fmla="*/ 245 w 341"/>
              <a:gd name="T63" fmla="*/ 168 h 180"/>
              <a:gd name="T64" fmla="*/ 239 w 341"/>
              <a:gd name="T65" fmla="*/ 174 h 180"/>
              <a:gd name="T66" fmla="*/ 227 w 341"/>
              <a:gd name="T67" fmla="*/ 162 h 180"/>
              <a:gd name="T68" fmla="*/ 227 w 341"/>
              <a:gd name="T69" fmla="*/ 144 h 180"/>
              <a:gd name="T70" fmla="*/ 221 w 341"/>
              <a:gd name="T71" fmla="*/ 156 h 180"/>
              <a:gd name="T72" fmla="*/ 215 w 341"/>
              <a:gd name="T73" fmla="*/ 150 h 180"/>
              <a:gd name="T74" fmla="*/ 209 w 341"/>
              <a:gd name="T75" fmla="*/ 138 h 180"/>
              <a:gd name="T76" fmla="*/ 197 w 341"/>
              <a:gd name="T77" fmla="*/ 126 h 180"/>
              <a:gd name="T78" fmla="*/ 162 w 341"/>
              <a:gd name="T79" fmla="*/ 132 h 180"/>
              <a:gd name="T80" fmla="*/ 144 w 341"/>
              <a:gd name="T81" fmla="*/ 132 h 180"/>
              <a:gd name="T82" fmla="*/ 90 w 341"/>
              <a:gd name="T83" fmla="*/ 150 h 180"/>
              <a:gd name="T84" fmla="*/ 66 w 341"/>
              <a:gd name="T85" fmla="*/ 156 h 180"/>
              <a:gd name="T86" fmla="*/ 6 w 341"/>
              <a:gd name="T87" fmla="*/ 168 h 180"/>
              <a:gd name="T88" fmla="*/ 0 w 341"/>
              <a:gd name="T89" fmla="*/ 8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1" h="180">
                <a:moveTo>
                  <a:pt x="6" y="72"/>
                </a:moveTo>
                <a:lnTo>
                  <a:pt x="78" y="60"/>
                </a:lnTo>
                <a:lnTo>
                  <a:pt x="179" y="36"/>
                </a:lnTo>
                <a:lnTo>
                  <a:pt x="191" y="24"/>
                </a:lnTo>
                <a:lnTo>
                  <a:pt x="197" y="12"/>
                </a:lnTo>
                <a:lnTo>
                  <a:pt x="197" y="18"/>
                </a:lnTo>
                <a:lnTo>
                  <a:pt x="203" y="6"/>
                </a:lnTo>
                <a:lnTo>
                  <a:pt x="209" y="0"/>
                </a:lnTo>
                <a:lnTo>
                  <a:pt x="215" y="0"/>
                </a:lnTo>
                <a:lnTo>
                  <a:pt x="221" y="0"/>
                </a:lnTo>
                <a:lnTo>
                  <a:pt x="215" y="6"/>
                </a:lnTo>
                <a:lnTo>
                  <a:pt x="221" y="12"/>
                </a:lnTo>
                <a:lnTo>
                  <a:pt x="227" y="18"/>
                </a:lnTo>
                <a:lnTo>
                  <a:pt x="233" y="24"/>
                </a:lnTo>
                <a:lnTo>
                  <a:pt x="239" y="24"/>
                </a:lnTo>
                <a:lnTo>
                  <a:pt x="239" y="24"/>
                </a:lnTo>
                <a:lnTo>
                  <a:pt x="245" y="24"/>
                </a:lnTo>
                <a:lnTo>
                  <a:pt x="245" y="30"/>
                </a:lnTo>
                <a:lnTo>
                  <a:pt x="227" y="42"/>
                </a:lnTo>
                <a:lnTo>
                  <a:pt x="227" y="48"/>
                </a:lnTo>
                <a:lnTo>
                  <a:pt x="227" y="54"/>
                </a:lnTo>
                <a:lnTo>
                  <a:pt x="221" y="60"/>
                </a:lnTo>
                <a:lnTo>
                  <a:pt x="227" y="66"/>
                </a:lnTo>
                <a:lnTo>
                  <a:pt x="215" y="66"/>
                </a:lnTo>
                <a:lnTo>
                  <a:pt x="221" y="78"/>
                </a:lnTo>
                <a:lnTo>
                  <a:pt x="227" y="84"/>
                </a:lnTo>
                <a:lnTo>
                  <a:pt x="239" y="78"/>
                </a:lnTo>
                <a:lnTo>
                  <a:pt x="245" y="78"/>
                </a:lnTo>
                <a:lnTo>
                  <a:pt x="263" y="90"/>
                </a:lnTo>
                <a:lnTo>
                  <a:pt x="269" y="102"/>
                </a:lnTo>
                <a:lnTo>
                  <a:pt x="263" y="96"/>
                </a:lnTo>
                <a:lnTo>
                  <a:pt x="263" y="108"/>
                </a:lnTo>
                <a:lnTo>
                  <a:pt x="269" y="108"/>
                </a:lnTo>
                <a:lnTo>
                  <a:pt x="275" y="114"/>
                </a:lnTo>
                <a:lnTo>
                  <a:pt x="287" y="126"/>
                </a:lnTo>
                <a:lnTo>
                  <a:pt x="287" y="132"/>
                </a:lnTo>
                <a:lnTo>
                  <a:pt x="299" y="132"/>
                </a:lnTo>
                <a:lnTo>
                  <a:pt x="305" y="132"/>
                </a:lnTo>
                <a:lnTo>
                  <a:pt x="323" y="120"/>
                </a:lnTo>
                <a:lnTo>
                  <a:pt x="329" y="114"/>
                </a:lnTo>
                <a:lnTo>
                  <a:pt x="323" y="96"/>
                </a:lnTo>
                <a:lnTo>
                  <a:pt x="317" y="96"/>
                </a:lnTo>
                <a:lnTo>
                  <a:pt x="317" y="90"/>
                </a:lnTo>
                <a:lnTo>
                  <a:pt x="305" y="84"/>
                </a:lnTo>
                <a:lnTo>
                  <a:pt x="299" y="84"/>
                </a:lnTo>
                <a:lnTo>
                  <a:pt x="305" y="84"/>
                </a:lnTo>
                <a:lnTo>
                  <a:pt x="317" y="84"/>
                </a:lnTo>
                <a:lnTo>
                  <a:pt x="323" y="90"/>
                </a:lnTo>
                <a:lnTo>
                  <a:pt x="335" y="102"/>
                </a:lnTo>
                <a:lnTo>
                  <a:pt x="341" y="120"/>
                </a:lnTo>
                <a:lnTo>
                  <a:pt x="335" y="132"/>
                </a:lnTo>
                <a:lnTo>
                  <a:pt x="323" y="132"/>
                </a:lnTo>
                <a:lnTo>
                  <a:pt x="299" y="144"/>
                </a:lnTo>
                <a:lnTo>
                  <a:pt x="299" y="144"/>
                </a:lnTo>
                <a:lnTo>
                  <a:pt x="293" y="150"/>
                </a:lnTo>
                <a:lnTo>
                  <a:pt x="287" y="156"/>
                </a:lnTo>
                <a:lnTo>
                  <a:pt x="281" y="162"/>
                </a:lnTo>
                <a:lnTo>
                  <a:pt x="275" y="144"/>
                </a:lnTo>
                <a:lnTo>
                  <a:pt x="275" y="138"/>
                </a:lnTo>
                <a:lnTo>
                  <a:pt x="269" y="144"/>
                </a:lnTo>
                <a:lnTo>
                  <a:pt x="263" y="150"/>
                </a:lnTo>
                <a:lnTo>
                  <a:pt x="257" y="156"/>
                </a:lnTo>
                <a:lnTo>
                  <a:pt x="251" y="168"/>
                </a:lnTo>
                <a:lnTo>
                  <a:pt x="245" y="168"/>
                </a:lnTo>
                <a:lnTo>
                  <a:pt x="239" y="180"/>
                </a:lnTo>
                <a:lnTo>
                  <a:pt x="239" y="174"/>
                </a:lnTo>
                <a:lnTo>
                  <a:pt x="233" y="162"/>
                </a:lnTo>
                <a:lnTo>
                  <a:pt x="227" y="162"/>
                </a:lnTo>
                <a:lnTo>
                  <a:pt x="227" y="150"/>
                </a:lnTo>
                <a:lnTo>
                  <a:pt x="227" y="144"/>
                </a:lnTo>
                <a:lnTo>
                  <a:pt x="227" y="150"/>
                </a:lnTo>
                <a:lnTo>
                  <a:pt x="221" y="156"/>
                </a:lnTo>
                <a:lnTo>
                  <a:pt x="215" y="150"/>
                </a:lnTo>
                <a:lnTo>
                  <a:pt x="215" y="150"/>
                </a:lnTo>
                <a:lnTo>
                  <a:pt x="209" y="144"/>
                </a:lnTo>
                <a:lnTo>
                  <a:pt x="209" y="138"/>
                </a:lnTo>
                <a:lnTo>
                  <a:pt x="203" y="138"/>
                </a:lnTo>
                <a:lnTo>
                  <a:pt x="197" y="126"/>
                </a:lnTo>
                <a:lnTo>
                  <a:pt x="191" y="120"/>
                </a:lnTo>
                <a:lnTo>
                  <a:pt x="162" y="132"/>
                </a:lnTo>
                <a:lnTo>
                  <a:pt x="156" y="132"/>
                </a:lnTo>
                <a:lnTo>
                  <a:pt x="144" y="132"/>
                </a:lnTo>
                <a:lnTo>
                  <a:pt x="96" y="144"/>
                </a:lnTo>
                <a:lnTo>
                  <a:pt x="90" y="150"/>
                </a:lnTo>
                <a:lnTo>
                  <a:pt x="84" y="150"/>
                </a:lnTo>
                <a:lnTo>
                  <a:pt x="66" y="156"/>
                </a:lnTo>
                <a:lnTo>
                  <a:pt x="60" y="156"/>
                </a:lnTo>
                <a:lnTo>
                  <a:pt x="6" y="168"/>
                </a:lnTo>
                <a:lnTo>
                  <a:pt x="0" y="162"/>
                </a:lnTo>
                <a:lnTo>
                  <a:pt x="0" y="84"/>
                </a:lnTo>
                <a:lnTo>
                  <a:pt x="6" y="72"/>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2" name="Freeform 71"/>
          <p:cNvSpPr>
            <a:spLocks/>
          </p:cNvSpPr>
          <p:nvPr/>
        </p:nvSpPr>
        <p:spPr bwMode="auto">
          <a:xfrm>
            <a:off x="5644095" y="1950863"/>
            <a:ext cx="179778" cy="139841"/>
          </a:xfrm>
          <a:custGeom>
            <a:avLst/>
            <a:gdLst>
              <a:gd name="T0" fmla="*/ 0 w 173"/>
              <a:gd name="T1" fmla="*/ 36 h 167"/>
              <a:gd name="T2" fmla="*/ 54 w 173"/>
              <a:gd name="T3" fmla="*/ 24 h 167"/>
              <a:gd name="T4" fmla="*/ 60 w 173"/>
              <a:gd name="T5" fmla="*/ 24 h 167"/>
              <a:gd name="T6" fmla="*/ 78 w 173"/>
              <a:gd name="T7" fmla="*/ 18 h 167"/>
              <a:gd name="T8" fmla="*/ 84 w 173"/>
              <a:gd name="T9" fmla="*/ 18 h 167"/>
              <a:gd name="T10" fmla="*/ 90 w 173"/>
              <a:gd name="T11" fmla="*/ 12 h 167"/>
              <a:gd name="T12" fmla="*/ 138 w 173"/>
              <a:gd name="T13" fmla="*/ 0 h 167"/>
              <a:gd name="T14" fmla="*/ 150 w 173"/>
              <a:gd name="T15" fmla="*/ 0 h 167"/>
              <a:gd name="T16" fmla="*/ 156 w 173"/>
              <a:gd name="T17" fmla="*/ 0 h 167"/>
              <a:gd name="T18" fmla="*/ 173 w 173"/>
              <a:gd name="T19" fmla="*/ 65 h 167"/>
              <a:gd name="T20" fmla="*/ 173 w 173"/>
              <a:gd name="T21" fmla="*/ 71 h 167"/>
              <a:gd name="T22" fmla="*/ 173 w 173"/>
              <a:gd name="T23" fmla="*/ 77 h 167"/>
              <a:gd name="T24" fmla="*/ 173 w 173"/>
              <a:gd name="T25" fmla="*/ 83 h 167"/>
              <a:gd name="T26" fmla="*/ 173 w 173"/>
              <a:gd name="T27" fmla="*/ 83 h 167"/>
              <a:gd name="T28" fmla="*/ 167 w 173"/>
              <a:gd name="T29" fmla="*/ 83 h 167"/>
              <a:gd name="T30" fmla="*/ 150 w 173"/>
              <a:gd name="T31" fmla="*/ 89 h 167"/>
              <a:gd name="T32" fmla="*/ 138 w 173"/>
              <a:gd name="T33" fmla="*/ 101 h 167"/>
              <a:gd name="T34" fmla="*/ 126 w 173"/>
              <a:gd name="T35" fmla="*/ 101 h 167"/>
              <a:gd name="T36" fmla="*/ 126 w 173"/>
              <a:gd name="T37" fmla="*/ 95 h 167"/>
              <a:gd name="T38" fmla="*/ 120 w 173"/>
              <a:gd name="T39" fmla="*/ 95 h 167"/>
              <a:gd name="T40" fmla="*/ 126 w 173"/>
              <a:gd name="T41" fmla="*/ 101 h 167"/>
              <a:gd name="T42" fmla="*/ 126 w 173"/>
              <a:gd name="T43" fmla="*/ 107 h 167"/>
              <a:gd name="T44" fmla="*/ 102 w 173"/>
              <a:gd name="T45" fmla="*/ 113 h 167"/>
              <a:gd name="T46" fmla="*/ 96 w 173"/>
              <a:gd name="T47" fmla="*/ 113 h 167"/>
              <a:gd name="T48" fmla="*/ 90 w 173"/>
              <a:gd name="T49" fmla="*/ 113 h 167"/>
              <a:gd name="T50" fmla="*/ 78 w 173"/>
              <a:gd name="T51" fmla="*/ 119 h 167"/>
              <a:gd name="T52" fmla="*/ 72 w 173"/>
              <a:gd name="T53" fmla="*/ 119 h 167"/>
              <a:gd name="T54" fmla="*/ 60 w 173"/>
              <a:gd name="T55" fmla="*/ 137 h 167"/>
              <a:gd name="T56" fmla="*/ 54 w 173"/>
              <a:gd name="T57" fmla="*/ 137 h 167"/>
              <a:gd name="T58" fmla="*/ 48 w 173"/>
              <a:gd name="T59" fmla="*/ 143 h 167"/>
              <a:gd name="T60" fmla="*/ 42 w 173"/>
              <a:gd name="T61" fmla="*/ 149 h 167"/>
              <a:gd name="T62" fmla="*/ 24 w 173"/>
              <a:gd name="T63" fmla="*/ 167 h 167"/>
              <a:gd name="T64" fmla="*/ 18 w 173"/>
              <a:gd name="T65" fmla="*/ 167 h 167"/>
              <a:gd name="T66" fmla="*/ 6 w 173"/>
              <a:gd name="T67" fmla="*/ 161 h 167"/>
              <a:gd name="T68" fmla="*/ 6 w 173"/>
              <a:gd name="T69" fmla="*/ 155 h 167"/>
              <a:gd name="T70" fmla="*/ 24 w 173"/>
              <a:gd name="T71" fmla="*/ 143 h 167"/>
              <a:gd name="T72" fmla="*/ 24 w 173"/>
              <a:gd name="T73" fmla="*/ 131 h 167"/>
              <a:gd name="T74" fmla="*/ 18 w 173"/>
              <a:gd name="T75" fmla="*/ 125 h 167"/>
              <a:gd name="T76" fmla="*/ 0 w 173"/>
              <a:gd name="T77" fmla="*/ 3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 h="167">
                <a:moveTo>
                  <a:pt x="0" y="36"/>
                </a:moveTo>
                <a:lnTo>
                  <a:pt x="54" y="24"/>
                </a:lnTo>
                <a:lnTo>
                  <a:pt x="60" y="24"/>
                </a:lnTo>
                <a:lnTo>
                  <a:pt x="78" y="18"/>
                </a:lnTo>
                <a:lnTo>
                  <a:pt x="84" y="18"/>
                </a:lnTo>
                <a:lnTo>
                  <a:pt x="90" y="12"/>
                </a:lnTo>
                <a:lnTo>
                  <a:pt x="138" y="0"/>
                </a:lnTo>
                <a:lnTo>
                  <a:pt x="150" y="0"/>
                </a:lnTo>
                <a:lnTo>
                  <a:pt x="156" y="0"/>
                </a:lnTo>
                <a:lnTo>
                  <a:pt x="173" y="65"/>
                </a:lnTo>
                <a:lnTo>
                  <a:pt x="173" y="71"/>
                </a:lnTo>
                <a:lnTo>
                  <a:pt x="173" y="77"/>
                </a:lnTo>
                <a:lnTo>
                  <a:pt x="173" y="83"/>
                </a:lnTo>
                <a:lnTo>
                  <a:pt x="173" y="83"/>
                </a:lnTo>
                <a:lnTo>
                  <a:pt x="167" y="83"/>
                </a:lnTo>
                <a:lnTo>
                  <a:pt x="150" y="89"/>
                </a:lnTo>
                <a:lnTo>
                  <a:pt x="138" y="101"/>
                </a:lnTo>
                <a:lnTo>
                  <a:pt x="126" y="101"/>
                </a:lnTo>
                <a:lnTo>
                  <a:pt x="126" y="95"/>
                </a:lnTo>
                <a:lnTo>
                  <a:pt x="120" y="95"/>
                </a:lnTo>
                <a:lnTo>
                  <a:pt x="126" y="101"/>
                </a:lnTo>
                <a:lnTo>
                  <a:pt x="126" y="107"/>
                </a:lnTo>
                <a:lnTo>
                  <a:pt x="102" y="113"/>
                </a:lnTo>
                <a:lnTo>
                  <a:pt x="96" y="113"/>
                </a:lnTo>
                <a:lnTo>
                  <a:pt x="90" y="113"/>
                </a:lnTo>
                <a:lnTo>
                  <a:pt x="78" y="119"/>
                </a:lnTo>
                <a:lnTo>
                  <a:pt x="72" y="119"/>
                </a:lnTo>
                <a:lnTo>
                  <a:pt x="60" y="137"/>
                </a:lnTo>
                <a:lnTo>
                  <a:pt x="54" y="137"/>
                </a:lnTo>
                <a:lnTo>
                  <a:pt x="48" y="143"/>
                </a:lnTo>
                <a:lnTo>
                  <a:pt x="42" y="149"/>
                </a:lnTo>
                <a:lnTo>
                  <a:pt x="24" y="167"/>
                </a:lnTo>
                <a:lnTo>
                  <a:pt x="18" y="167"/>
                </a:lnTo>
                <a:lnTo>
                  <a:pt x="6" y="161"/>
                </a:lnTo>
                <a:lnTo>
                  <a:pt x="6" y="155"/>
                </a:lnTo>
                <a:lnTo>
                  <a:pt x="24" y="143"/>
                </a:lnTo>
                <a:lnTo>
                  <a:pt x="24" y="131"/>
                </a:lnTo>
                <a:lnTo>
                  <a:pt x="18" y="125"/>
                </a:lnTo>
                <a:lnTo>
                  <a:pt x="0" y="36"/>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3" name="Freeform 72"/>
          <p:cNvSpPr>
            <a:spLocks/>
          </p:cNvSpPr>
          <p:nvPr/>
        </p:nvSpPr>
        <p:spPr bwMode="auto">
          <a:xfrm>
            <a:off x="5756328" y="1329535"/>
            <a:ext cx="384496" cy="490698"/>
          </a:xfrm>
          <a:custGeom>
            <a:avLst/>
            <a:gdLst>
              <a:gd name="T0" fmla="*/ 12 w 370"/>
              <a:gd name="T1" fmla="*/ 317 h 586"/>
              <a:gd name="T2" fmla="*/ 18 w 370"/>
              <a:gd name="T3" fmla="*/ 293 h 586"/>
              <a:gd name="T4" fmla="*/ 24 w 370"/>
              <a:gd name="T5" fmla="*/ 281 h 586"/>
              <a:gd name="T6" fmla="*/ 30 w 370"/>
              <a:gd name="T7" fmla="*/ 263 h 586"/>
              <a:gd name="T8" fmla="*/ 48 w 370"/>
              <a:gd name="T9" fmla="*/ 222 h 586"/>
              <a:gd name="T10" fmla="*/ 36 w 370"/>
              <a:gd name="T11" fmla="*/ 192 h 586"/>
              <a:gd name="T12" fmla="*/ 42 w 370"/>
              <a:gd name="T13" fmla="*/ 120 h 586"/>
              <a:gd name="T14" fmla="*/ 95 w 370"/>
              <a:gd name="T15" fmla="*/ 12 h 586"/>
              <a:gd name="T16" fmla="*/ 119 w 370"/>
              <a:gd name="T17" fmla="*/ 36 h 586"/>
              <a:gd name="T18" fmla="*/ 143 w 370"/>
              <a:gd name="T19" fmla="*/ 18 h 586"/>
              <a:gd name="T20" fmla="*/ 167 w 370"/>
              <a:gd name="T21" fmla="*/ 0 h 586"/>
              <a:gd name="T22" fmla="*/ 209 w 370"/>
              <a:gd name="T23" fmla="*/ 18 h 586"/>
              <a:gd name="T24" fmla="*/ 257 w 370"/>
              <a:gd name="T25" fmla="*/ 156 h 586"/>
              <a:gd name="T26" fmla="*/ 263 w 370"/>
              <a:gd name="T27" fmla="*/ 180 h 586"/>
              <a:gd name="T28" fmla="*/ 280 w 370"/>
              <a:gd name="T29" fmla="*/ 192 h 586"/>
              <a:gd name="T30" fmla="*/ 304 w 370"/>
              <a:gd name="T31" fmla="*/ 192 h 586"/>
              <a:gd name="T32" fmla="*/ 310 w 370"/>
              <a:gd name="T33" fmla="*/ 216 h 586"/>
              <a:gd name="T34" fmla="*/ 322 w 370"/>
              <a:gd name="T35" fmla="*/ 240 h 586"/>
              <a:gd name="T36" fmla="*/ 340 w 370"/>
              <a:gd name="T37" fmla="*/ 234 h 586"/>
              <a:gd name="T38" fmla="*/ 346 w 370"/>
              <a:gd name="T39" fmla="*/ 269 h 586"/>
              <a:gd name="T40" fmla="*/ 358 w 370"/>
              <a:gd name="T41" fmla="*/ 263 h 586"/>
              <a:gd name="T42" fmla="*/ 358 w 370"/>
              <a:gd name="T43" fmla="*/ 293 h 586"/>
              <a:gd name="T44" fmla="*/ 346 w 370"/>
              <a:gd name="T45" fmla="*/ 305 h 586"/>
              <a:gd name="T46" fmla="*/ 334 w 370"/>
              <a:gd name="T47" fmla="*/ 311 h 586"/>
              <a:gd name="T48" fmla="*/ 322 w 370"/>
              <a:gd name="T49" fmla="*/ 323 h 586"/>
              <a:gd name="T50" fmla="*/ 310 w 370"/>
              <a:gd name="T51" fmla="*/ 317 h 586"/>
              <a:gd name="T52" fmla="*/ 304 w 370"/>
              <a:gd name="T53" fmla="*/ 347 h 586"/>
              <a:gd name="T54" fmla="*/ 298 w 370"/>
              <a:gd name="T55" fmla="*/ 335 h 586"/>
              <a:gd name="T56" fmla="*/ 292 w 370"/>
              <a:gd name="T57" fmla="*/ 359 h 586"/>
              <a:gd name="T58" fmla="*/ 268 w 370"/>
              <a:gd name="T59" fmla="*/ 353 h 586"/>
              <a:gd name="T60" fmla="*/ 257 w 370"/>
              <a:gd name="T61" fmla="*/ 359 h 586"/>
              <a:gd name="T62" fmla="*/ 257 w 370"/>
              <a:gd name="T63" fmla="*/ 383 h 586"/>
              <a:gd name="T64" fmla="*/ 233 w 370"/>
              <a:gd name="T65" fmla="*/ 371 h 586"/>
              <a:gd name="T66" fmla="*/ 227 w 370"/>
              <a:gd name="T67" fmla="*/ 359 h 586"/>
              <a:gd name="T68" fmla="*/ 215 w 370"/>
              <a:gd name="T69" fmla="*/ 371 h 586"/>
              <a:gd name="T70" fmla="*/ 215 w 370"/>
              <a:gd name="T71" fmla="*/ 395 h 586"/>
              <a:gd name="T72" fmla="*/ 215 w 370"/>
              <a:gd name="T73" fmla="*/ 419 h 586"/>
              <a:gd name="T74" fmla="*/ 197 w 370"/>
              <a:gd name="T75" fmla="*/ 437 h 586"/>
              <a:gd name="T76" fmla="*/ 191 w 370"/>
              <a:gd name="T77" fmla="*/ 449 h 586"/>
              <a:gd name="T78" fmla="*/ 179 w 370"/>
              <a:gd name="T79" fmla="*/ 443 h 586"/>
              <a:gd name="T80" fmla="*/ 179 w 370"/>
              <a:gd name="T81" fmla="*/ 449 h 586"/>
              <a:gd name="T82" fmla="*/ 173 w 370"/>
              <a:gd name="T83" fmla="*/ 449 h 586"/>
              <a:gd name="T84" fmla="*/ 161 w 370"/>
              <a:gd name="T85" fmla="*/ 455 h 586"/>
              <a:gd name="T86" fmla="*/ 155 w 370"/>
              <a:gd name="T87" fmla="*/ 443 h 586"/>
              <a:gd name="T88" fmla="*/ 149 w 370"/>
              <a:gd name="T89" fmla="*/ 455 h 586"/>
              <a:gd name="T90" fmla="*/ 161 w 370"/>
              <a:gd name="T91" fmla="*/ 485 h 586"/>
              <a:gd name="T92" fmla="*/ 155 w 370"/>
              <a:gd name="T93" fmla="*/ 473 h 586"/>
              <a:gd name="T94" fmla="*/ 149 w 370"/>
              <a:gd name="T95" fmla="*/ 485 h 586"/>
              <a:gd name="T96" fmla="*/ 125 w 370"/>
              <a:gd name="T97" fmla="*/ 491 h 586"/>
              <a:gd name="T98" fmla="*/ 125 w 370"/>
              <a:gd name="T99" fmla="*/ 521 h 586"/>
              <a:gd name="T100" fmla="*/ 113 w 370"/>
              <a:gd name="T101" fmla="*/ 550 h 586"/>
              <a:gd name="T102" fmla="*/ 113 w 370"/>
              <a:gd name="T103" fmla="*/ 574 h 586"/>
              <a:gd name="T104" fmla="*/ 95 w 370"/>
              <a:gd name="T105" fmla="*/ 574 h 586"/>
              <a:gd name="T106" fmla="*/ 77 w 370"/>
              <a:gd name="T107" fmla="*/ 556 h 586"/>
              <a:gd name="T108" fmla="*/ 71 w 370"/>
              <a:gd name="T109" fmla="*/ 532 h 586"/>
              <a:gd name="T110" fmla="*/ 0 w 370"/>
              <a:gd name="T111" fmla="*/ 3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586">
                <a:moveTo>
                  <a:pt x="0" y="317"/>
                </a:moveTo>
                <a:lnTo>
                  <a:pt x="6" y="311"/>
                </a:lnTo>
                <a:lnTo>
                  <a:pt x="12" y="317"/>
                </a:lnTo>
                <a:lnTo>
                  <a:pt x="18" y="311"/>
                </a:lnTo>
                <a:lnTo>
                  <a:pt x="18" y="305"/>
                </a:lnTo>
                <a:lnTo>
                  <a:pt x="18" y="293"/>
                </a:lnTo>
                <a:lnTo>
                  <a:pt x="24" y="293"/>
                </a:lnTo>
                <a:lnTo>
                  <a:pt x="30" y="299"/>
                </a:lnTo>
                <a:lnTo>
                  <a:pt x="24" y="281"/>
                </a:lnTo>
                <a:lnTo>
                  <a:pt x="24" y="281"/>
                </a:lnTo>
                <a:lnTo>
                  <a:pt x="24" y="269"/>
                </a:lnTo>
                <a:lnTo>
                  <a:pt x="30" y="263"/>
                </a:lnTo>
                <a:lnTo>
                  <a:pt x="42" y="246"/>
                </a:lnTo>
                <a:lnTo>
                  <a:pt x="42" y="240"/>
                </a:lnTo>
                <a:lnTo>
                  <a:pt x="48" y="222"/>
                </a:lnTo>
                <a:lnTo>
                  <a:pt x="42" y="216"/>
                </a:lnTo>
                <a:lnTo>
                  <a:pt x="42" y="198"/>
                </a:lnTo>
                <a:lnTo>
                  <a:pt x="36" y="192"/>
                </a:lnTo>
                <a:lnTo>
                  <a:pt x="42" y="168"/>
                </a:lnTo>
                <a:lnTo>
                  <a:pt x="48" y="156"/>
                </a:lnTo>
                <a:lnTo>
                  <a:pt x="42" y="120"/>
                </a:lnTo>
                <a:lnTo>
                  <a:pt x="77" y="12"/>
                </a:lnTo>
                <a:lnTo>
                  <a:pt x="89" y="6"/>
                </a:lnTo>
                <a:lnTo>
                  <a:pt x="95" y="12"/>
                </a:lnTo>
                <a:lnTo>
                  <a:pt x="101" y="24"/>
                </a:lnTo>
                <a:lnTo>
                  <a:pt x="107" y="30"/>
                </a:lnTo>
                <a:lnTo>
                  <a:pt x="119" y="36"/>
                </a:lnTo>
                <a:lnTo>
                  <a:pt x="125" y="30"/>
                </a:lnTo>
                <a:lnTo>
                  <a:pt x="137" y="24"/>
                </a:lnTo>
                <a:lnTo>
                  <a:pt x="143" y="18"/>
                </a:lnTo>
                <a:lnTo>
                  <a:pt x="149" y="12"/>
                </a:lnTo>
                <a:lnTo>
                  <a:pt x="155" y="0"/>
                </a:lnTo>
                <a:lnTo>
                  <a:pt x="167" y="0"/>
                </a:lnTo>
                <a:lnTo>
                  <a:pt x="173" y="0"/>
                </a:lnTo>
                <a:lnTo>
                  <a:pt x="191" y="6"/>
                </a:lnTo>
                <a:lnTo>
                  <a:pt x="209" y="18"/>
                </a:lnTo>
                <a:lnTo>
                  <a:pt x="215" y="24"/>
                </a:lnTo>
                <a:lnTo>
                  <a:pt x="251" y="132"/>
                </a:lnTo>
                <a:lnTo>
                  <a:pt x="257" y="156"/>
                </a:lnTo>
                <a:lnTo>
                  <a:pt x="257" y="168"/>
                </a:lnTo>
                <a:lnTo>
                  <a:pt x="263" y="174"/>
                </a:lnTo>
                <a:lnTo>
                  <a:pt x="263" y="180"/>
                </a:lnTo>
                <a:lnTo>
                  <a:pt x="268" y="186"/>
                </a:lnTo>
                <a:lnTo>
                  <a:pt x="274" y="186"/>
                </a:lnTo>
                <a:lnTo>
                  <a:pt x="280" y="192"/>
                </a:lnTo>
                <a:lnTo>
                  <a:pt x="292" y="192"/>
                </a:lnTo>
                <a:lnTo>
                  <a:pt x="298" y="192"/>
                </a:lnTo>
                <a:lnTo>
                  <a:pt x="304" y="192"/>
                </a:lnTo>
                <a:lnTo>
                  <a:pt x="304" y="204"/>
                </a:lnTo>
                <a:lnTo>
                  <a:pt x="304" y="210"/>
                </a:lnTo>
                <a:lnTo>
                  <a:pt x="310" y="216"/>
                </a:lnTo>
                <a:lnTo>
                  <a:pt x="310" y="228"/>
                </a:lnTo>
                <a:lnTo>
                  <a:pt x="316" y="234"/>
                </a:lnTo>
                <a:lnTo>
                  <a:pt x="322" y="240"/>
                </a:lnTo>
                <a:lnTo>
                  <a:pt x="328" y="234"/>
                </a:lnTo>
                <a:lnTo>
                  <a:pt x="334" y="234"/>
                </a:lnTo>
                <a:lnTo>
                  <a:pt x="340" y="234"/>
                </a:lnTo>
                <a:lnTo>
                  <a:pt x="346" y="240"/>
                </a:lnTo>
                <a:lnTo>
                  <a:pt x="358" y="251"/>
                </a:lnTo>
                <a:lnTo>
                  <a:pt x="346" y="269"/>
                </a:lnTo>
                <a:lnTo>
                  <a:pt x="358" y="275"/>
                </a:lnTo>
                <a:lnTo>
                  <a:pt x="364" y="263"/>
                </a:lnTo>
                <a:lnTo>
                  <a:pt x="358" y="263"/>
                </a:lnTo>
                <a:lnTo>
                  <a:pt x="370" y="269"/>
                </a:lnTo>
                <a:lnTo>
                  <a:pt x="370" y="275"/>
                </a:lnTo>
                <a:lnTo>
                  <a:pt x="358" y="293"/>
                </a:lnTo>
                <a:lnTo>
                  <a:pt x="352" y="299"/>
                </a:lnTo>
                <a:lnTo>
                  <a:pt x="340" y="299"/>
                </a:lnTo>
                <a:lnTo>
                  <a:pt x="346" y="305"/>
                </a:lnTo>
                <a:lnTo>
                  <a:pt x="334" y="305"/>
                </a:lnTo>
                <a:lnTo>
                  <a:pt x="334" y="311"/>
                </a:lnTo>
                <a:lnTo>
                  <a:pt x="334" y="311"/>
                </a:lnTo>
                <a:lnTo>
                  <a:pt x="328" y="311"/>
                </a:lnTo>
                <a:lnTo>
                  <a:pt x="328" y="323"/>
                </a:lnTo>
                <a:lnTo>
                  <a:pt x="322" y="323"/>
                </a:lnTo>
                <a:lnTo>
                  <a:pt x="316" y="329"/>
                </a:lnTo>
                <a:lnTo>
                  <a:pt x="316" y="329"/>
                </a:lnTo>
                <a:lnTo>
                  <a:pt x="310" y="317"/>
                </a:lnTo>
                <a:lnTo>
                  <a:pt x="304" y="329"/>
                </a:lnTo>
                <a:lnTo>
                  <a:pt x="304" y="335"/>
                </a:lnTo>
                <a:lnTo>
                  <a:pt x="304" y="347"/>
                </a:lnTo>
                <a:lnTo>
                  <a:pt x="304" y="335"/>
                </a:lnTo>
                <a:lnTo>
                  <a:pt x="298" y="347"/>
                </a:lnTo>
                <a:lnTo>
                  <a:pt x="298" y="335"/>
                </a:lnTo>
                <a:lnTo>
                  <a:pt x="292" y="341"/>
                </a:lnTo>
                <a:lnTo>
                  <a:pt x="298" y="347"/>
                </a:lnTo>
                <a:lnTo>
                  <a:pt x="292" y="359"/>
                </a:lnTo>
                <a:lnTo>
                  <a:pt x="286" y="347"/>
                </a:lnTo>
                <a:lnTo>
                  <a:pt x="268" y="341"/>
                </a:lnTo>
                <a:lnTo>
                  <a:pt x="268" y="353"/>
                </a:lnTo>
                <a:lnTo>
                  <a:pt x="263" y="359"/>
                </a:lnTo>
                <a:lnTo>
                  <a:pt x="251" y="353"/>
                </a:lnTo>
                <a:lnTo>
                  <a:pt x="257" y="359"/>
                </a:lnTo>
                <a:lnTo>
                  <a:pt x="251" y="365"/>
                </a:lnTo>
                <a:lnTo>
                  <a:pt x="251" y="377"/>
                </a:lnTo>
                <a:lnTo>
                  <a:pt x="257" y="383"/>
                </a:lnTo>
                <a:lnTo>
                  <a:pt x="245" y="377"/>
                </a:lnTo>
                <a:lnTo>
                  <a:pt x="233" y="377"/>
                </a:lnTo>
                <a:lnTo>
                  <a:pt x="233" y="371"/>
                </a:lnTo>
                <a:lnTo>
                  <a:pt x="233" y="365"/>
                </a:lnTo>
                <a:lnTo>
                  <a:pt x="227" y="365"/>
                </a:lnTo>
                <a:lnTo>
                  <a:pt x="227" y="359"/>
                </a:lnTo>
                <a:lnTo>
                  <a:pt x="221" y="353"/>
                </a:lnTo>
                <a:lnTo>
                  <a:pt x="227" y="365"/>
                </a:lnTo>
                <a:lnTo>
                  <a:pt x="215" y="371"/>
                </a:lnTo>
                <a:lnTo>
                  <a:pt x="215" y="377"/>
                </a:lnTo>
                <a:lnTo>
                  <a:pt x="215" y="389"/>
                </a:lnTo>
                <a:lnTo>
                  <a:pt x="215" y="395"/>
                </a:lnTo>
                <a:lnTo>
                  <a:pt x="215" y="407"/>
                </a:lnTo>
                <a:lnTo>
                  <a:pt x="215" y="413"/>
                </a:lnTo>
                <a:lnTo>
                  <a:pt x="215" y="419"/>
                </a:lnTo>
                <a:lnTo>
                  <a:pt x="209" y="431"/>
                </a:lnTo>
                <a:lnTo>
                  <a:pt x="209" y="437"/>
                </a:lnTo>
                <a:lnTo>
                  <a:pt x="197" y="437"/>
                </a:lnTo>
                <a:lnTo>
                  <a:pt x="191" y="431"/>
                </a:lnTo>
                <a:lnTo>
                  <a:pt x="185" y="443"/>
                </a:lnTo>
                <a:lnTo>
                  <a:pt x="191" y="449"/>
                </a:lnTo>
                <a:lnTo>
                  <a:pt x="185" y="461"/>
                </a:lnTo>
                <a:lnTo>
                  <a:pt x="179" y="455"/>
                </a:lnTo>
                <a:lnTo>
                  <a:pt x="179" y="443"/>
                </a:lnTo>
                <a:lnTo>
                  <a:pt x="179" y="437"/>
                </a:lnTo>
                <a:lnTo>
                  <a:pt x="179" y="437"/>
                </a:lnTo>
                <a:lnTo>
                  <a:pt x="179" y="449"/>
                </a:lnTo>
                <a:lnTo>
                  <a:pt x="179" y="461"/>
                </a:lnTo>
                <a:lnTo>
                  <a:pt x="173" y="461"/>
                </a:lnTo>
                <a:lnTo>
                  <a:pt x="173" y="449"/>
                </a:lnTo>
                <a:lnTo>
                  <a:pt x="167" y="443"/>
                </a:lnTo>
                <a:lnTo>
                  <a:pt x="167" y="443"/>
                </a:lnTo>
                <a:lnTo>
                  <a:pt x="161" y="455"/>
                </a:lnTo>
                <a:lnTo>
                  <a:pt x="173" y="467"/>
                </a:lnTo>
                <a:lnTo>
                  <a:pt x="167" y="473"/>
                </a:lnTo>
                <a:lnTo>
                  <a:pt x="155" y="443"/>
                </a:lnTo>
                <a:lnTo>
                  <a:pt x="155" y="437"/>
                </a:lnTo>
                <a:lnTo>
                  <a:pt x="155" y="443"/>
                </a:lnTo>
                <a:lnTo>
                  <a:pt x="149" y="455"/>
                </a:lnTo>
                <a:lnTo>
                  <a:pt x="155" y="449"/>
                </a:lnTo>
                <a:lnTo>
                  <a:pt x="167" y="473"/>
                </a:lnTo>
                <a:lnTo>
                  <a:pt x="161" y="485"/>
                </a:lnTo>
                <a:lnTo>
                  <a:pt x="155" y="467"/>
                </a:lnTo>
                <a:lnTo>
                  <a:pt x="155" y="467"/>
                </a:lnTo>
                <a:lnTo>
                  <a:pt x="155" y="473"/>
                </a:lnTo>
                <a:lnTo>
                  <a:pt x="149" y="485"/>
                </a:lnTo>
                <a:lnTo>
                  <a:pt x="149" y="473"/>
                </a:lnTo>
                <a:lnTo>
                  <a:pt x="149" y="485"/>
                </a:lnTo>
                <a:lnTo>
                  <a:pt x="143" y="467"/>
                </a:lnTo>
                <a:lnTo>
                  <a:pt x="131" y="485"/>
                </a:lnTo>
                <a:lnTo>
                  <a:pt x="125" y="491"/>
                </a:lnTo>
                <a:lnTo>
                  <a:pt x="131" y="503"/>
                </a:lnTo>
                <a:lnTo>
                  <a:pt x="137" y="503"/>
                </a:lnTo>
                <a:lnTo>
                  <a:pt x="125" y="521"/>
                </a:lnTo>
                <a:lnTo>
                  <a:pt x="125" y="526"/>
                </a:lnTo>
                <a:lnTo>
                  <a:pt x="119" y="544"/>
                </a:lnTo>
                <a:lnTo>
                  <a:pt x="113" y="550"/>
                </a:lnTo>
                <a:lnTo>
                  <a:pt x="113" y="556"/>
                </a:lnTo>
                <a:lnTo>
                  <a:pt x="113" y="568"/>
                </a:lnTo>
                <a:lnTo>
                  <a:pt x="113" y="574"/>
                </a:lnTo>
                <a:lnTo>
                  <a:pt x="107" y="586"/>
                </a:lnTo>
                <a:lnTo>
                  <a:pt x="101" y="580"/>
                </a:lnTo>
                <a:lnTo>
                  <a:pt x="95" y="574"/>
                </a:lnTo>
                <a:lnTo>
                  <a:pt x="95" y="568"/>
                </a:lnTo>
                <a:lnTo>
                  <a:pt x="83" y="562"/>
                </a:lnTo>
                <a:lnTo>
                  <a:pt x="77" y="556"/>
                </a:lnTo>
                <a:lnTo>
                  <a:pt x="71" y="544"/>
                </a:lnTo>
                <a:lnTo>
                  <a:pt x="71" y="538"/>
                </a:lnTo>
                <a:lnTo>
                  <a:pt x="71" y="532"/>
                </a:lnTo>
                <a:lnTo>
                  <a:pt x="59" y="509"/>
                </a:lnTo>
                <a:lnTo>
                  <a:pt x="0" y="323"/>
                </a:lnTo>
                <a:lnTo>
                  <a:pt x="0" y="317"/>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4" name="Freeform 73"/>
          <p:cNvSpPr>
            <a:spLocks/>
          </p:cNvSpPr>
          <p:nvPr/>
        </p:nvSpPr>
        <p:spPr bwMode="auto">
          <a:xfrm>
            <a:off x="5806208" y="1940814"/>
            <a:ext cx="55077" cy="79550"/>
          </a:xfrm>
          <a:custGeom>
            <a:avLst/>
            <a:gdLst>
              <a:gd name="T0" fmla="*/ 0 w 53"/>
              <a:gd name="T1" fmla="*/ 12 h 95"/>
              <a:gd name="T2" fmla="*/ 29 w 53"/>
              <a:gd name="T3" fmla="*/ 0 h 95"/>
              <a:gd name="T4" fmla="*/ 35 w 53"/>
              <a:gd name="T5" fmla="*/ 6 h 95"/>
              <a:gd name="T6" fmla="*/ 41 w 53"/>
              <a:gd name="T7" fmla="*/ 18 h 95"/>
              <a:gd name="T8" fmla="*/ 47 w 53"/>
              <a:gd name="T9" fmla="*/ 18 h 95"/>
              <a:gd name="T10" fmla="*/ 47 w 53"/>
              <a:gd name="T11" fmla="*/ 24 h 95"/>
              <a:gd name="T12" fmla="*/ 53 w 53"/>
              <a:gd name="T13" fmla="*/ 30 h 95"/>
              <a:gd name="T14" fmla="*/ 53 w 53"/>
              <a:gd name="T15" fmla="*/ 30 h 95"/>
              <a:gd name="T16" fmla="*/ 47 w 53"/>
              <a:gd name="T17" fmla="*/ 36 h 95"/>
              <a:gd name="T18" fmla="*/ 41 w 53"/>
              <a:gd name="T19" fmla="*/ 24 h 95"/>
              <a:gd name="T20" fmla="*/ 41 w 53"/>
              <a:gd name="T21" fmla="*/ 36 h 95"/>
              <a:gd name="T22" fmla="*/ 41 w 53"/>
              <a:gd name="T23" fmla="*/ 42 h 95"/>
              <a:gd name="T24" fmla="*/ 47 w 53"/>
              <a:gd name="T25" fmla="*/ 54 h 95"/>
              <a:gd name="T26" fmla="*/ 47 w 53"/>
              <a:gd name="T27" fmla="*/ 60 h 95"/>
              <a:gd name="T28" fmla="*/ 47 w 53"/>
              <a:gd name="T29" fmla="*/ 71 h 95"/>
              <a:gd name="T30" fmla="*/ 47 w 53"/>
              <a:gd name="T31" fmla="*/ 77 h 95"/>
              <a:gd name="T32" fmla="*/ 23 w 53"/>
              <a:gd name="T33" fmla="*/ 95 h 95"/>
              <a:gd name="T34" fmla="*/ 17 w 53"/>
              <a:gd name="T35" fmla="*/ 95 h 95"/>
              <a:gd name="T36" fmla="*/ 17 w 53"/>
              <a:gd name="T37" fmla="*/ 95 h 95"/>
              <a:gd name="T38" fmla="*/ 17 w 53"/>
              <a:gd name="T39" fmla="*/ 89 h 95"/>
              <a:gd name="T40" fmla="*/ 17 w 53"/>
              <a:gd name="T41" fmla="*/ 83 h 95"/>
              <a:gd name="T42" fmla="*/ 17 w 53"/>
              <a:gd name="T43" fmla="*/ 77 h 95"/>
              <a:gd name="T44" fmla="*/ 0 w 53"/>
              <a:gd name="T45"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95">
                <a:moveTo>
                  <a:pt x="0" y="12"/>
                </a:moveTo>
                <a:lnTo>
                  <a:pt x="29" y="0"/>
                </a:lnTo>
                <a:lnTo>
                  <a:pt x="35" y="6"/>
                </a:lnTo>
                <a:lnTo>
                  <a:pt x="41" y="18"/>
                </a:lnTo>
                <a:lnTo>
                  <a:pt x="47" y="18"/>
                </a:lnTo>
                <a:lnTo>
                  <a:pt x="47" y="24"/>
                </a:lnTo>
                <a:lnTo>
                  <a:pt x="53" y="30"/>
                </a:lnTo>
                <a:lnTo>
                  <a:pt x="53" y="30"/>
                </a:lnTo>
                <a:lnTo>
                  <a:pt x="47" y="36"/>
                </a:lnTo>
                <a:lnTo>
                  <a:pt x="41" y="24"/>
                </a:lnTo>
                <a:lnTo>
                  <a:pt x="41" y="36"/>
                </a:lnTo>
                <a:lnTo>
                  <a:pt x="41" y="42"/>
                </a:lnTo>
                <a:lnTo>
                  <a:pt x="47" y="54"/>
                </a:lnTo>
                <a:lnTo>
                  <a:pt x="47" y="60"/>
                </a:lnTo>
                <a:lnTo>
                  <a:pt x="47" y="71"/>
                </a:lnTo>
                <a:lnTo>
                  <a:pt x="47" y="77"/>
                </a:lnTo>
                <a:lnTo>
                  <a:pt x="23" y="95"/>
                </a:lnTo>
                <a:lnTo>
                  <a:pt x="17" y="95"/>
                </a:lnTo>
                <a:lnTo>
                  <a:pt x="17" y="95"/>
                </a:lnTo>
                <a:lnTo>
                  <a:pt x="17" y="89"/>
                </a:lnTo>
                <a:lnTo>
                  <a:pt x="17" y="83"/>
                </a:lnTo>
                <a:lnTo>
                  <a:pt x="17" y="77"/>
                </a:lnTo>
                <a:lnTo>
                  <a:pt x="0" y="1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5" name="Freeform 74"/>
          <p:cNvSpPr>
            <a:spLocks/>
          </p:cNvSpPr>
          <p:nvPr/>
        </p:nvSpPr>
        <p:spPr bwMode="auto">
          <a:xfrm>
            <a:off x="5806208" y="1940814"/>
            <a:ext cx="55077" cy="79550"/>
          </a:xfrm>
          <a:custGeom>
            <a:avLst/>
            <a:gdLst>
              <a:gd name="T0" fmla="*/ 0 w 53"/>
              <a:gd name="T1" fmla="*/ 12 h 95"/>
              <a:gd name="T2" fmla="*/ 29 w 53"/>
              <a:gd name="T3" fmla="*/ 0 h 95"/>
              <a:gd name="T4" fmla="*/ 35 w 53"/>
              <a:gd name="T5" fmla="*/ 6 h 95"/>
              <a:gd name="T6" fmla="*/ 41 w 53"/>
              <a:gd name="T7" fmla="*/ 18 h 95"/>
              <a:gd name="T8" fmla="*/ 47 w 53"/>
              <a:gd name="T9" fmla="*/ 18 h 95"/>
              <a:gd name="T10" fmla="*/ 47 w 53"/>
              <a:gd name="T11" fmla="*/ 24 h 95"/>
              <a:gd name="T12" fmla="*/ 53 w 53"/>
              <a:gd name="T13" fmla="*/ 30 h 95"/>
              <a:gd name="T14" fmla="*/ 53 w 53"/>
              <a:gd name="T15" fmla="*/ 30 h 95"/>
              <a:gd name="T16" fmla="*/ 47 w 53"/>
              <a:gd name="T17" fmla="*/ 36 h 95"/>
              <a:gd name="T18" fmla="*/ 41 w 53"/>
              <a:gd name="T19" fmla="*/ 24 h 95"/>
              <a:gd name="T20" fmla="*/ 41 w 53"/>
              <a:gd name="T21" fmla="*/ 36 h 95"/>
              <a:gd name="T22" fmla="*/ 41 w 53"/>
              <a:gd name="T23" fmla="*/ 42 h 95"/>
              <a:gd name="T24" fmla="*/ 47 w 53"/>
              <a:gd name="T25" fmla="*/ 54 h 95"/>
              <a:gd name="T26" fmla="*/ 47 w 53"/>
              <a:gd name="T27" fmla="*/ 60 h 95"/>
              <a:gd name="T28" fmla="*/ 47 w 53"/>
              <a:gd name="T29" fmla="*/ 71 h 95"/>
              <a:gd name="T30" fmla="*/ 47 w 53"/>
              <a:gd name="T31" fmla="*/ 77 h 95"/>
              <a:gd name="T32" fmla="*/ 23 w 53"/>
              <a:gd name="T33" fmla="*/ 95 h 95"/>
              <a:gd name="T34" fmla="*/ 17 w 53"/>
              <a:gd name="T35" fmla="*/ 95 h 95"/>
              <a:gd name="T36" fmla="*/ 17 w 53"/>
              <a:gd name="T37" fmla="*/ 95 h 95"/>
              <a:gd name="T38" fmla="*/ 17 w 53"/>
              <a:gd name="T39" fmla="*/ 89 h 95"/>
              <a:gd name="T40" fmla="*/ 17 w 53"/>
              <a:gd name="T41" fmla="*/ 83 h 95"/>
              <a:gd name="T42" fmla="*/ 17 w 53"/>
              <a:gd name="T43" fmla="*/ 77 h 95"/>
              <a:gd name="T44" fmla="*/ 0 w 53"/>
              <a:gd name="T45"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95">
                <a:moveTo>
                  <a:pt x="0" y="12"/>
                </a:moveTo>
                <a:lnTo>
                  <a:pt x="29" y="0"/>
                </a:lnTo>
                <a:lnTo>
                  <a:pt x="35" y="6"/>
                </a:lnTo>
                <a:lnTo>
                  <a:pt x="41" y="18"/>
                </a:lnTo>
                <a:lnTo>
                  <a:pt x="47" y="18"/>
                </a:lnTo>
                <a:lnTo>
                  <a:pt x="47" y="24"/>
                </a:lnTo>
                <a:lnTo>
                  <a:pt x="53" y="30"/>
                </a:lnTo>
                <a:lnTo>
                  <a:pt x="53" y="30"/>
                </a:lnTo>
                <a:lnTo>
                  <a:pt x="47" y="36"/>
                </a:lnTo>
                <a:lnTo>
                  <a:pt x="41" y="24"/>
                </a:lnTo>
                <a:lnTo>
                  <a:pt x="41" y="36"/>
                </a:lnTo>
                <a:lnTo>
                  <a:pt x="41" y="42"/>
                </a:lnTo>
                <a:lnTo>
                  <a:pt x="47" y="54"/>
                </a:lnTo>
                <a:lnTo>
                  <a:pt x="47" y="60"/>
                </a:lnTo>
                <a:lnTo>
                  <a:pt x="47" y="71"/>
                </a:lnTo>
                <a:lnTo>
                  <a:pt x="47" y="77"/>
                </a:lnTo>
                <a:lnTo>
                  <a:pt x="23" y="95"/>
                </a:lnTo>
                <a:lnTo>
                  <a:pt x="17" y="95"/>
                </a:lnTo>
                <a:lnTo>
                  <a:pt x="17" y="95"/>
                </a:lnTo>
                <a:lnTo>
                  <a:pt x="17" y="89"/>
                </a:lnTo>
                <a:lnTo>
                  <a:pt x="17" y="83"/>
                </a:lnTo>
                <a:lnTo>
                  <a:pt x="17" y="77"/>
                </a:lnTo>
                <a:lnTo>
                  <a:pt x="0" y="12"/>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6" name="Freeform 75"/>
          <p:cNvSpPr>
            <a:spLocks/>
          </p:cNvSpPr>
          <p:nvPr/>
        </p:nvSpPr>
        <p:spPr bwMode="auto">
          <a:xfrm>
            <a:off x="802557" y="1760780"/>
            <a:ext cx="0" cy="5024"/>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7" name="Freeform 76"/>
          <p:cNvSpPr>
            <a:spLocks/>
          </p:cNvSpPr>
          <p:nvPr/>
        </p:nvSpPr>
        <p:spPr bwMode="auto">
          <a:xfrm>
            <a:off x="802557" y="1760780"/>
            <a:ext cx="0" cy="5024"/>
          </a:xfrm>
          <a:custGeom>
            <a:avLst/>
            <a:gdLst>
              <a:gd name="T0" fmla="*/ 6 h 6"/>
              <a:gd name="T1" fmla="*/ 0 h 6"/>
              <a:gd name="T2" fmla="*/ 6 h 6"/>
              <a:gd name="T3" fmla="*/ 6 h 6"/>
            </a:gdLst>
            <a:ahLst/>
            <a:cxnLst>
              <a:cxn ang="0">
                <a:pos x="0" y="T0"/>
              </a:cxn>
              <a:cxn ang="0">
                <a:pos x="0" y="T1"/>
              </a:cxn>
              <a:cxn ang="0">
                <a:pos x="0" y="T2"/>
              </a:cxn>
              <a:cxn ang="0">
                <a:pos x="0" y="T3"/>
              </a:cxn>
            </a:cxnLst>
            <a:rect l="0" t="0" r="r" b="b"/>
            <a:pathLst>
              <a:path h="6">
                <a:moveTo>
                  <a:pt x="0" y="6"/>
                </a:moveTo>
                <a:lnTo>
                  <a:pt x="0" y="0"/>
                </a:lnTo>
                <a:lnTo>
                  <a:pt x="0" y="6"/>
                </a:lnTo>
                <a:lnTo>
                  <a:pt x="0" y="6"/>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8" name="Freeform 77"/>
          <p:cNvSpPr>
            <a:spLocks/>
          </p:cNvSpPr>
          <p:nvPr/>
        </p:nvSpPr>
        <p:spPr bwMode="auto">
          <a:xfrm>
            <a:off x="802558" y="1765803"/>
            <a:ext cx="6235" cy="4187"/>
          </a:xfrm>
          <a:custGeom>
            <a:avLst/>
            <a:gdLst>
              <a:gd name="T0" fmla="*/ 0 w 6"/>
              <a:gd name="T1" fmla="*/ 0 h 5"/>
              <a:gd name="T2" fmla="*/ 6 w 6"/>
              <a:gd name="T3" fmla="*/ 0 h 5"/>
              <a:gd name="T4" fmla="*/ 0 w 6"/>
              <a:gd name="T5" fmla="*/ 5 h 5"/>
              <a:gd name="T6" fmla="*/ 0 w 6"/>
              <a:gd name="T7" fmla="*/ 0 h 5"/>
            </a:gdLst>
            <a:ahLst/>
            <a:cxnLst>
              <a:cxn ang="0">
                <a:pos x="T0" y="T1"/>
              </a:cxn>
              <a:cxn ang="0">
                <a:pos x="T2" y="T3"/>
              </a:cxn>
              <a:cxn ang="0">
                <a:pos x="T4" y="T5"/>
              </a:cxn>
              <a:cxn ang="0">
                <a:pos x="T6" y="T7"/>
              </a:cxn>
            </a:cxnLst>
            <a:rect l="0" t="0" r="r" b="b"/>
            <a:pathLst>
              <a:path w="6" h="5">
                <a:moveTo>
                  <a:pt x="0" y="0"/>
                </a:moveTo>
                <a:lnTo>
                  <a:pt x="6" y="0"/>
                </a:lnTo>
                <a:lnTo>
                  <a:pt x="0" y="5"/>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79" name="Freeform 78"/>
          <p:cNvSpPr>
            <a:spLocks/>
          </p:cNvSpPr>
          <p:nvPr/>
        </p:nvSpPr>
        <p:spPr bwMode="auto">
          <a:xfrm>
            <a:off x="802558" y="1765803"/>
            <a:ext cx="6235" cy="4187"/>
          </a:xfrm>
          <a:custGeom>
            <a:avLst/>
            <a:gdLst>
              <a:gd name="T0" fmla="*/ 0 w 6"/>
              <a:gd name="T1" fmla="*/ 0 h 5"/>
              <a:gd name="T2" fmla="*/ 6 w 6"/>
              <a:gd name="T3" fmla="*/ 0 h 5"/>
              <a:gd name="T4" fmla="*/ 0 w 6"/>
              <a:gd name="T5" fmla="*/ 5 h 5"/>
              <a:gd name="T6" fmla="*/ 0 w 6"/>
              <a:gd name="T7" fmla="*/ 0 h 5"/>
            </a:gdLst>
            <a:ahLst/>
            <a:cxnLst>
              <a:cxn ang="0">
                <a:pos x="T0" y="T1"/>
              </a:cxn>
              <a:cxn ang="0">
                <a:pos x="T2" y="T3"/>
              </a:cxn>
              <a:cxn ang="0">
                <a:pos x="T4" y="T5"/>
              </a:cxn>
              <a:cxn ang="0">
                <a:pos x="T6" y="T7"/>
              </a:cxn>
            </a:cxnLst>
            <a:rect l="0" t="0" r="r" b="b"/>
            <a:pathLst>
              <a:path w="6" h="5">
                <a:moveTo>
                  <a:pt x="0" y="0"/>
                </a:moveTo>
                <a:lnTo>
                  <a:pt x="6" y="0"/>
                </a:lnTo>
                <a:lnTo>
                  <a:pt x="0" y="5"/>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0" name="Freeform 79"/>
          <p:cNvSpPr>
            <a:spLocks/>
          </p:cNvSpPr>
          <p:nvPr/>
        </p:nvSpPr>
        <p:spPr bwMode="auto">
          <a:xfrm>
            <a:off x="4520743" y="1670344"/>
            <a:ext cx="6235"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1" name="Freeform 80"/>
          <p:cNvSpPr>
            <a:spLocks/>
          </p:cNvSpPr>
          <p:nvPr/>
        </p:nvSpPr>
        <p:spPr bwMode="auto">
          <a:xfrm>
            <a:off x="4520743" y="1670344"/>
            <a:ext cx="6235"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2" name="Freeform 81"/>
          <p:cNvSpPr>
            <a:spLocks/>
          </p:cNvSpPr>
          <p:nvPr/>
        </p:nvSpPr>
        <p:spPr bwMode="auto">
          <a:xfrm>
            <a:off x="5086057" y="1960911"/>
            <a:ext cx="6235" cy="15073"/>
          </a:xfrm>
          <a:custGeom>
            <a:avLst/>
            <a:gdLst>
              <a:gd name="T0" fmla="*/ 0 w 6"/>
              <a:gd name="T1" fmla="*/ 0 h 18"/>
              <a:gd name="T2" fmla="*/ 6 w 6"/>
              <a:gd name="T3" fmla="*/ 18 h 18"/>
              <a:gd name="T4" fmla="*/ 6 w 6"/>
              <a:gd name="T5" fmla="*/ 12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2"/>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3" name="Freeform 82"/>
          <p:cNvSpPr>
            <a:spLocks/>
          </p:cNvSpPr>
          <p:nvPr/>
        </p:nvSpPr>
        <p:spPr bwMode="auto">
          <a:xfrm>
            <a:off x="5086057" y="1960911"/>
            <a:ext cx="6235" cy="15073"/>
          </a:xfrm>
          <a:custGeom>
            <a:avLst/>
            <a:gdLst>
              <a:gd name="T0" fmla="*/ 0 w 6"/>
              <a:gd name="T1" fmla="*/ 0 h 18"/>
              <a:gd name="T2" fmla="*/ 6 w 6"/>
              <a:gd name="T3" fmla="*/ 18 h 18"/>
              <a:gd name="T4" fmla="*/ 6 w 6"/>
              <a:gd name="T5" fmla="*/ 12 h 18"/>
              <a:gd name="T6" fmla="*/ 0 w 6"/>
              <a:gd name="T7" fmla="*/ 0 h 18"/>
            </a:gdLst>
            <a:ahLst/>
            <a:cxnLst>
              <a:cxn ang="0">
                <a:pos x="T0" y="T1"/>
              </a:cxn>
              <a:cxn ang="0">
                <a:pos x="T2" y="T3"/>
              </a:cxn>
              <a:cxn ang="0">
                <a:pos x="T4" y="T5"/>
              </a:cxn>
              <a:cxn ang="0">
                <a:pos x="T6" y="T7"/>
              </a:cxn>
            </a:cxnLst>
            <a:rect l="0" t="0" r="r" b="b"/>
            <a:pathLst>
              <a:path w="6" h="18">
                <a:moveTo>
                  <a:pt x="0" y="0"/>
                </a:moveTo>
                <a:lnTo>
                  <a:pt x="6" y="18"/>
                </a:lnTo>
                <a:lnTo>
                  <a:pt x="6" y="12"/>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4" name="Rectangle 83"/>
          <p:cNvSpPr>
            <a:spLocks noChangeArrowheads="1"/>
          </p:cNvSpPr>
          <p:nvPr/>
        </p:nvSpPr>
        <p:spPr bwMode="auto">
          <a:xfrm>
            <a:off x="5092292" y="1975984"/>
            <a:ext cx="6235" cy="838"/>
          </a:xfrm>
          <a:prstGeom prst="rect">
            <a:avLst/>
          </a:pr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5" name="Freeform 84"/>
          <p:cNvSpPr>
            <a:spLocks/>
          </p:cNvSpPr>
          <p:nvPr/>
        </p:nvSpPr>
        <p:spPr bwMode="auto">
          <a:xfrm>
            <a:off x="5092292" y="1975983"/>
            <a:ext cx="6235"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lnTo>
                  <a:pt x="6" y="0"/>
                </a:lnTo>
                <a:lnTo>
                  <a:pt x="6" y="0"/>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6" name="Freeform 85"/>
          <p:cNvSpPr>
            <a:spLocks/>
          </p:cNvSpPr>
          <p:nvPr/>
        </p:nvSpPr>
        <p:spPr bwMode="auto">
          <a:xfrm>
            <a:off x="5650330" y="2235569"/>
            <a:ext cx="6235" cy="20096"/>
          </a:xfrm>
          <a:custGeom>
            <a:avLst/>
            <a:gdLst>
              <a:gd name="T0" fmla="*/ 0 w 6"/>
              <a:gd name="T1" fmla="*/ 24 h 24"/>
              <a:gd name="T2" fmla="*/ 6 w 6"/>
              <a:gd name="T3" fmla="*/ 0 h 24"/>
              <a:gd name="T4" fmla="*/ 6 w 6"/>
              <a:gd name="T5" fmla="*/ 6 h 24"/>
              <a:gd name="T6" fmla="*/ 0 w 6"/>
              <a:gd name="T7" fmla="*/ 24 h 24"/>
            </a:gdLst>
            <a:ahLst/>
            <a:cxnLst>
              <a:cxn ang="0">
                <a:pos x="T0" y="T1"/>
              </a:cxn>
              <a:cxn ang="0">
                <a:pos x="T2" y="T3"/>
              </a:cxn>
              <a:cxn ang="0">
                <a:pos x="T4" y="T5"/>
              </a:cxn>
              <a:cxn ang="0">
                <a:pos x="T6" y="T7"/>
              </a:cxn>
            </a:cxnLst>
            <a:rect l="0" t="0" r="r" b="b"/>
            <a:pathLst>
              <a:path w="6" h="24">
                <a:moveTo>
                  <a:pt x="0" y="24"/>
                </a:moveTo>
                <a:lnTo>
                  <a:pt x="6" y="0"/>
                </a:lnTo>
                <a:lnTo>
                  <a:pt x="6" y="6"/>
                </a:lnTo>
                <a:lnTo>
                  <a:pt x="0" y="24"/>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7" name="Freeform 86"/>
          <p:cNvSpPr>
            <a:spLocks/>
          </p:cNvSpPr>
          <p:nvPr/>
        </p:nvSpPr>
        <p:spPr bwMode="auto">
          <a:xfrm>
            <a:off x="4154952" y="2776508"/>
            <a:ext cx="6235"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8" name="Line 134"/>
          <p:cNvSpPr>
            <a:spLocks noChangeShapeType="1"/>
          </p:cNvSpPr>
          <p:nvPr/>
        </p:nvSpPr>
        <p:spPr bwMode="auto">
          <a:xfrm>
            <a:off x="4154952" y="2776508"/>
            <a:ext cx="6235" cy="0"/>
          </a:xfrm>
          <a:prstGeom prst="line">
            <a:avLst/>
          </a:pr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89" name="Freeform 88"/>
          <p:cNvSpPr>
            <a:spLocks/>
          </p:cNvSpPr>
          <p:nvPr/>
        </p:nvSpPr>
        <p:spPr bwMode="auto">
          <a:xfrm>
            <a:off x="5693977" y="1594980"/>
            <a:ext cx="173543" cy="295592"/>
          </a:xfrm>
          <a:custGeom>
            <a:avLst/>
            <a:gdLst>
              <a:gd name="T0" fmla="*/ 24 w 167"/>
              <a:gd name="T1" fmla="*/ 353 h 353"/>
              <a:gd name="T2" fmla="*/ 12 w 167"/>
              <a:gd name="T3" fmla="*/ 347 h 353"/>
              <a:gd name="T4" fmla="*/ 12 w 167"/>
              <a:gd name="T5" fmla="*/ 335 h 353"/>
              <a:gd name="T6" fmla="*/ 12 w 167"/>
              <a:gd name="T7" fmla="*/ 323 h 353"/>
              <a:gd name="T8" fmla="*/ 12 w 167"/>
              <a:gd name="T9" fmla="*/ 317 h 353"/>
              <a:gd name="T10" fmla="*/ 6 w 167"/>
              <a:gd name="T11" fmla="*/ 293 h 353"/>
              <a:gd name="T12" fmla="*/ 6 w 167"/>
              <a:gd name="T13" fmla="*/ 275 h 353"/>
              <a:gd name="T14" fmla="*/ 0 w 167"/>
              <a:gd name="T15" fmla="*/ 251 h 353"/>
              <a:gd name="T16" fmla="*/ 6 w 167"/>
              <a:gd name="T17" fmla="*/ 239 h 353"/>
              <a:gd name="T18" fmla="*/ 6 w 167"/>
              <a:gd name="T19" fmla="*/ 227 h 353"/>
              <a:gd name="T20" fmla="*/ 6 w 167"/>
              <a:gd name="T21" fmla="*/ 221 h 353"/>
              <a:gd name="T22" fmla="*/ 12 w 167"/>
              <a:gd name="T23" fmla="*/ 209 h 353"/>
              <a:gd name="T24" fmla="*/ 12 w 167"/>
              <a:gd name="T25" fmla="*/ 204 h 353"/>
              <a:gd name="T26" fmla="*/ 12 w 167"/>
              <a:gd name="T27" fmla="*/ 198 h 353"/>
              <a:gd name="T28" fmla="*/ 12 w 167"/>
              <a:gd name="T29" fmla="*/ 186 h 353"/>
              <a:gd name="T30" fmla="*/ 12 w 167"/>
              <a:gd name="T31" fmla="*/ 174 h 353"/>
              <a:gd name="T32" fmla="*/ 12 w 167"/>
              <a:gd name="T33" fmla="*/ 156 h 353"/>
              <a:gd name="T34" fmla="*/ 12 w 167"/>
              <a:gd name="T35" fmla="*/ 150 h 353"/>
              <a:gd name="T36" fmla="*/ 18 w 167"/>
              <a:gd name="T37" fmla="*/ 138 h 353"/>
              <a:gd name="T38" fmla="*/ 18 w 167"/>
              <a:gd name="T39" fmla="*/ 138 h 353"/>
              <a:gd name="T40" fmla="*/ 36 w 167"/>
              <a:gd name="T41" fmla="*/ 126 h 353"/>
              <a:gd name="T42" fmla="*/ 42 w 167"/>
              <a:gd name="T43" fmla="*/ 114 h 353"/>
              <a:gd name="T44" fmla="*/ 42 w 167"/>
              <a:gd name="T45" fmla="*/ 102 h 353"/>
              <a:gd name="T46" fmla="*/ 36 w 167"/>
              <a:gd name="T47" fmla="*/ 96 h 353"/>
              <a:gd name="T48" fmla="*/ 30 w 167"/>
              <a:gd name="T49" fmla="*/ 90 h 353"/>
              <a:gd name="T50" fmla="*/ 30 w 167"/>
              <a:gd name="T51" fmla="*/ 78 h 353"/>
              <a:gd name="T52" fmla="*/ 36 w 167"/>
              <a:gd name="T53" fmla="*/ 60 h 353"/>
              <a:gd name="T54" fmla="*/ 30 w 167"/>
              <a:gd name="T55" fmla="*/ 48 h 353"/>
              <a:gd name="T56" fmla="*/ 30 w 167"/>
              <a:gd name="T57" fmla="*/ 48 h 353"/>
              <a:gd name="T58" fmla="*/ 30 w 167"/>
              <a:gd name="T59" fmla="*/ 48 h 353"/>
              <a:gd name="T60" fmla="*/ 30 w 167"/>
              <a:gd name="T61" fmla="*/ 36 h 353"/>
              <a:gd name="T62" fmla="*/ 36 w 167"/>
              <a:gd name="T63" fmla="*/ 24 h 353"/>
              <a:gd name="T64" fmla="*/ 36 w 167"/>
              <a:gd name="T65" fmla="*/ 12 h 353"/>
              <a:gd name="T66" fmla="*/ 42 w 167"/>
              <a:gd name="T67" fmla="*/ 6 h 353"/>
              <a:gd name="T68" fmla="*/ 54 w 167"/>
              <a:gd name="T69" fmla="*/ 12 h 353"/>
              <a:gd name="T70" fmla="*/ 60 w 167"/>
              <a:gd name="T71" fmla="*/ 0 h 353"/>
              <a:gd name="T72" fmla="*/ 60 w 167"/>
              <a:gd name="T73" fmla="*/ 6 h 353"/>
              <a:gd name="T74" fmla="*/ 119 w 167"/>
              <a:gd name="T75" fmla="*/ 192 h 353"/>
              <a:gd name="T76" fmla="*/ 131 w 167"/>
              <a:gd name="T77" fmla="*/ 215 h 353"/>
              <a:gd name="T78" fmla="*/ 131 w 167"/>
              <a:gd name="T79" fmla="*/ 221 h 353"/>
              <a:gd name="T80" fmla="*/ 131 w 167"/>
              <a:gd name="T81" fmla="*/ 227 h 353"/>
              <a:gd name="T82" fmla="*/ 137 w 167"/>
              <a:gd name="T83" fmla="*/ 239 h 353"/>
              <a:gd name="T84" fmla="*/ 143 w 167"/>
              <a:gd name="T85" fmla="*/ 245 h 353"/>
              <a:gd name="T86" fmla="*/ 155 w 167"/>
              <a:gd name="T87" fmla="*/ 251 h 353"/>
              <a:gd name="T88" fmla="*/ 155 w 167"/>
              <a:gd name="T89" fmla="*/ 257 h 353"/>
              <a:gd name="T90" fmla="*/ 161 w 167"/>
              <a:gd name="T91" fmla="*/ 263 h 353"/>
              <a:gd name="T92" fmla="*/ 167 w 167"/>
              <a:gd name="T93" fmla="*/ 269 h 353"/>
              <a:gd name="T94" fmla="*/ 167 w 167"/>
              <a:gd name="T95" fmla="*/ 269 h 353"/>
              <a:gd name="T96" fmla="*/ 167 w 167"/>
              <a:gd name="T97" fmla="*/ 287 h 353"/>
              <a:gd name="T98" fmla="*/ 167 w 167"/>
              <a:gd name="T99" fmla="*/ 293 h 353"/>
              <a:gd name="T100" fmla="*/ 161 w 167"/>
              <a:gd name="T101" fmla="*/ 293 h 353"/>
              <a:gd name="T102" fmla="*/ 155 w 167"/>
              <a:gd name="T103" fmla="*/ 293 h 353"/>
              <a:gd name="T104" fmla="*/ 149 w 167"/>
              <a:gd name="T105" fmla="*/ 299 h 353"/>
              <a:gd name="T106" fmla="*/ 143 w 167"/>
              <a:gd name="T107" fmla="*/ 311 h 353"/>
              <a:gd name="T108" fmla="*/ 143 w 167"/>
              <a:gd name="T109" fmla="*/ 305 h 353"/>
              <a:gd name="T110" fmla="*/ 137 w 167"/>
              <a:gd name="T111" fmla="*/ 317 h 353"/>
              <a:gd name="T112" fmla="*/ 125 w 167"/>
              <a:gd name="T113" fmla="*/ 329 h 353"/>
              <a:gd name="T114" fmla="*/ 24 w 167"/>
              <a:gd name="T11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7" h="353">
                <a:moveTo>
                  <a:pt x="24" y="353"/>
                </a:moveTo>
                <a:lnTo>
                  <a:pt x="12" y="347"/>
                </a:lnTo>
                <a:lnTo>
                  <a:pt x="12" y="335"/>
                </a:lnTo>
                <a:lnTo>
                  <a:pt x="12" y="323"/>
                </a:lnTo>
                <a:lnTo>
                  <a:pt x="12" y="317"/>
                </a:lnTo>
                <a:lnTo>
                  <a:pt x="6" y="293"/>
                </a:lnTo>
                <a:lnTo>
                  <a:pt x="6" y="275"/>
                </a:lnTo>
                <a:lnTo>
                  <a:pt x="0" y="251"/>
                </a:lnTo>
                <a:lnTo>
                  <a:pt x="6" y="239"/>
                </a:lnTo>
                <a:lnTo>
                  <a:pt x="6" y="227"/>
                </a:lnTo>
                <a:lnTo>
                  <a:pt x="6" y="221"/>
                </a:lnTo>
                <a:lnTo>
                  <a:pt x="12" y="209"/>
                </a:lnTo>
                <a:lnTo>
                  <a:pt x="12" y="204"/>
                </a:lnTo>
                <a:lnTo>
                  <a:pt x="12" y="198"/>
                </a:lnTo>
                <a:lnTo>
                  <a:pt x="12" y="186"/>
                </a:lnTo>
                <a:lnTo>
                  <a:pt x="12" y="174"/>
                </a:lnTo>
                <a:lnTo>
                  <a:pt x="12" y="156"/>
                </a:lnTo>
                <a:lnTo>
                  <a:pt x="12" y="150"/>
                </a:lnTo>
                <a:lnTo>
                  <a:pt x="18" y="138"/>
                </a:lnTo>
                <a:lnTo>
                  <a:pt x="18" y="138"/>
                </a:lnTo>
                <a:lnTo>
                  <a:pt x="36" y="126"/>
                </a:lnTo>
                <a:lnTo>
                  <a:pt x="42" y="114"/>
                </a:lnTo>
                <a:lnTo>
                  <a:pt x="42" y="102"/>
                </a:lnTo>
                <a:lnTo>
                  <a:pt x="36" y="96"/>
                </a:lnTo>
                <a:lnTo>
                  <a:pt x="30" y="90"/>
                </a:lnTo>
                <a:lnTo>
                  <a:pt x="30" y="78"/>
                </a:lnTo>
                <a:lnTo>
                  <a:pt x="36" y="60"/>
                </a:lnTo>
                <a:lnTo>
                  <a:pt x="30" y="48"/>
                </a:lnTo>
                <a:lnTo>
                  <a:pt x="30" y="48"/>
                </a:lnTo>
                <a:lnTo>
                  <a:pt x="30" y="48"/>
                </a:lnTo>
                <a:lnTo>
                  <a:pt x="30" y="36"/>
                </a:lnTo>
                <a:lnTo>
                  <a:pt x="36" y="24"/>
                </a:lnTo>
                <a:lnTo>
                  <a:pt x="36" y="12"/>
                </a:lnTo>
                <a:lnTo>
                  <a:pt x="42" y="6"/>
                </a:lnTo>
                <a:lnTo>
                  <a:pt x="54" y="12"/>
                </a:lnTo>
                <a:lnTo>
                  <a:pt x="60" y="0"/>
                </a:lnTo>
                <a:lnTo>
                  <a:pt x="60" y="6"/>
                </a:lnTo>
                <a:lnTo>
                  <a:pt x="119" y="192"/>
                </a:lnTo>
                <a:lnTo>
                  <a:pt x="131" y="215"/>
                </a:lnTo>
                <a:lnTo>
                  <a:pt x="131" y="221"/>
                </a:lnTo>
                <a:lnTo>
                  <a:pt x="131" y="227"/>
                </a:lnTo>
                <a:lnTo>
                  <a:pt x="137" y="239"/>
                </a:lnTo>
                <a:lnTo>
                  <a:pt x="143" y="245"/>
                </a:lnTo>
                <a:lnTo>
                  <a:pt x="155" y="251"/>
                </a:lnTo>
                <a:lnTo>
                  <a:pt x="155" y="257"/>
                </a:lnTo>
                <a:lnTo>
                  <a:pt x="161" y="263"/>
                </a:lnTo>
                <a:lnTo>
                  <a:pt x="167" y="269"/>
                </a:lnTo>
                <a:lnTo>
                  <a:pt x="167" y="269"/>
                </a:lnTo>
                <a:lnTo>
                  <a:pt x="167" y="287"/>
                </a:lnTo>
                <a:lnTo>
                  <a:pt x="167" y="293"/>
                </a:lnTo>
                <a:lnTo>
                  <a:pt x="161" y="293"/>
                </a:lnTo>
                <a:lnTo>
                  <a:pt x="155" y="293"/>
                </a:lnTo>
                <a:lnTo>
                  <a:pt x="149" y="299"/>
                </a:lnTo>
                <a:lnTo>
                  <a:pt x="143" y="311"/>
                </a:lnTo>
                <a:lnTo>
                  <a:pt x="143" y="305"/>
                </a:lnTo>
                <a:lnTo>
                  <a:pt x="137" y="317"/>
                </a:lnTo>
                <a:lnTo>
                  <a:pt x="125" y="329"/>
                </a:lnTo>
                <a:lnTo>
                  <a:pt x="24" y="353"/>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0" name="Freeform 89"/>
          <p:cNvSpPr>
            <a:spLocks/>
          </p:cNvSpPr>
          <p:nvPr/>
        </p:nvSpPr>
        <p:spPr bwMode="auto">
          <a:xfrm>
            <a:off x="5128662" y="2265714"/>
            <a:ext cx="471788" cy="185059"/>
          </a:xfrm>
          <a:custGeom>
            <a:avLst/>
            <a:gdLst>
              <a:gd name="T0" fmla="*/ 353 w 454"/>
              <a:gd name="T1" fmla="*/ 0 h 221"/>
              <a:gd name="T2" fmla="*/ 395 w 454"/>
              <a:gd name="T3" fmla="*/ 156 h 221"/>
              <a:gd name="T4" fmla="*/ 448 w 454"/>
              <a:gd name="T5" fmla="*/ 150 h 221"/>
              <a:gd name="T6" fmla="*/ 448 w 454"/>
              <a:gd name="T7" fmla="*/ 168 h 221"/>
              <a:gd name="T8" fmla="*/ 436 w 454"/>
              <a:gd name="T9" fmla="*/ 204 h 221"/>
              <a:gd name="T10" fmla="*/ 407 w 454"/>
              <a:gd name="T11" fmla="*/ 216 h 221"/>
              <a:gd name="T12" fmla="*/ 395 w 454"/>
              <a:gd name="T13" fmla="*/ 210 h 221"/>
              <a:gd name="T14" fmla="*/ 389 w 454"/>
              <a:gd name="T15" fmla="*/ 198 h 221"/>
              <a:gd name="T16" fmla="*/ 383 w 454"/>
              <a:gd name="T17" fmla="*/ 186 h 221"/>
              <a:gd name="T18" fmla="*/ 371 w 454"/>
              <a:gd name="T19" fmla="*/ 186 h 221"/>
              <a:gd name="T20" fmla="*/ 365 w 454"/>
              <a:gd name="T21" fmla="*/ 180 h 221"/>
              <a:gd name="T22" fmla="*/ 353 w 454"/>
              <a:gd name="T23" fmla="*/ 180 h 221"/>
              <a:gd name="T24" fmla="*/ 341 w 454"/>
              <a:gd name="T25" fmla="*/ 174 h 221"/>
              <a:gd name="T26" fmla="*/ 335 w 454"/>
              <a:gd name="T27" fmla="*/ 156 h 221"/>
              <a:gd name="T28" fmla="*/ 365 w 454"/>
              <a:gd name="T29" fmla="*/ 138 h 221"/>
              <a:gd name="T30" fmla="*/ 341 w 454"/>
              <a:gd name="T31" fmla="*/ 132 h 221"/>
              <a:gd name="T32" fmla="*/ 329 w 454"/>
              <a:gd name="T33" fmla="*/ 138 h 221"/>
              <a:gd name="T34" fmla="*/ 335 w 454"/>
              <a:gd name="T35" fmla="*/ 120 h 221"/>
              <a:gd name="T36" fmla="*/ 341 w 454"/>
              <a:gd name="T37" fmla="*/ 114 h 221"/>
              <a:gd name="T38" fmla="*/ 329 w 454"/>
              <a:gd name="T39" fmla="*/ 108 h 221"/>
              <a:gd name="T40" fmla="*/ 317 w 454"/>
              <a:gd name="T41" fmla="*/ 102 h 221"/>
              <a:gd name="T42" fmla="*/ 335 w 454"/>
              <a:gd name="T43" fmla="*/ 90 h 221"/>
              <a:gd name="T44" fmla="*/ 329 w 454"/>
              <a:gd name="T45" fmla="*/ 90 h 221"/>
              <a:gd name="T46" fmla="*/ 335 w 454"/>
              <a:gd name="T47" fmla="*/ 48 h 221"/>
              <a:gd name="T48" fmla="*/ 335 w 454"/>
              <a:gd name="T49" fmla="*/ 42 h 221"/>
              <a:gd name="T50" fmla="*/ 335 w 454"/>
              <a:gd name="T51" fmla="*/ 30 h 221"/>
              <a:gd name="T52" fmla="*/ 329 w 454"/>
              <a:gd name="T53" fmla="*/ 24 h 221"/>
              <a:gd name="T54" fmla="*/ 323 w 454"/>
              <a:gd name="T55" fmla="*/ 48 h 221"/>
              <a:gd name="T56" fmla="*/ 311 w 454"/>
              <a:gd name="T57" fmla="*/ 48 h 221"/>
              <a:gd name="T58" fmla="*/ 305 w 454"/>
              <a:gd name="T59" fmla="*/ 54 h 221"/>
              <a:gd name="T60" fmla="*/ 299 w 454"/>
              <a:gd name="T61" fmla="*/ 66 h 221"/>
              <a:gd name="T62" fmla="*/ 293 w 454"/>
              <a:gd name="T63" fmla="*/ 72 h 221"/>
              <a:gd name="T64" fmla="*/ 305 w 454"/>
              <a:gd name="T65" fmla="*/ 96 h 221"/>
              <a:gd name="T66" fmla="*/ 299 w 454"/>
              <a:gd name="T67" fmla="*/ 102 h 221"/>
              <a:gd name="T68" fmla="*/ 305 w 454"/>
              <a:gd name="T69" fmla="*/ 120 h 221"/>
              <a:gd name="T70" fmla="*/ 311 w 454"/>
              <a:gd name="T71" fmla="*/ 144 h 221"/>
              <a:gd name="T72" fmla="*/ 323 w 454"/>
              <a:gd name="T73" fmla="*/ 186 h 221"/>
              <a:gd name="T74" fmla="*/ 305 w 454"/>
              <a:gd name="T75" fmla="*/ 174 h 221"/>
              <a:gd name="T76" fmla="*/ 293 w 454"/>
              <a:gd name="T77" fmla="*/ 156 h 221"/>
              <a:gd name="T78" fmla="*/ 317 w 454"/>
              <a:gd name="T79" fmla="*/ 186 h 221"/>
              <a:gd name="T80" fmla="*/ 341 w 454"/>
              <a:gd name="T81" fmla="*/ 210 h 221"/>
              <a:gd name="T82" fmla="*/ 323 w 454"/>
              <a:gd name="T83" fmla="*/ 210 h 221"/>
              <a:gd name="T84" fmla="*/ 305 w 454"/>
              <a:gd name="T85" fmla="*/ 204 h 221"/>
              <a:gd name="T86" fmla="*/ 287 w 454"/>
              <a:gd name="T87" fmla="*/ 192 h 221"/>
              <a:gd name="T88" fmla="*/ 275 w 454"/>
              <a:gd name="T89" fmla="*/ 198 h 221"/>
              <a:gd name="T90" fmla="*/ 257 w 454"/>
              <a:gd name="T91" fmla="*/ 186 h 221"/>
              <a:gd name="T92" fmla="*/ 245 w 454"/>
              <a:gd name="T93" fmla="*/ 192 h 221"/>
              <a:gd name="T94" fmla="*/ 245 w 454"/>
              <a:gd name="T95" fmla="*/ 174 h 221"/>
              <a:gd name="T96" fmla="*/ 257 w 454"/>
              <a:gd name="T97" fmla="*/ 150 h 221"/>
              <a:gd name="T98" fmla="*/ 263 w 454"/>
              <a:gd name="T99" fmla="*/ 126 h 221"/>
              <a:gd name="T100" fmla="*/ 239 w 454"/>
              <a:gd name="T101" fmla="*/ 120 h 221"/>
              <a:gd name="T102" fmla="*/ 210 w 454"/>
              <a:gd name="T103" fmla="*/ 114 h 221"/>
              <a:gd name="T104" fmla="*/ 198 w 454"/>
              <a:gd name="T105" fmla="*/ 96 h 221"/>
              <a:gd name="T106" fmla="*/ 174 w 454"/>
              <a:gd name="T107" fmla="*/ 84 h 221"/>
              <a:gd name="T108" fmla="*/ 156 w 454"/>
              <a:gd name="T109" fmla="*/ 66 h 221"/>
              <a:gd name="T110" fmla="*/ 144 w 454"/>
              <a:gd name="T111" fmla="*/ 60 h 221"/>
              <a:gd name="T112" fmla="*/ 120 w 454"/>
              <a:gd name="T113" fmla="*/ 54 h 221"/>
              <a:gd name="T114" fmla="*/ 102 w 454"/>
              <a:gd name="T115" fmla="*/ 72 h 221"/>
              <a:gd name="T116" fmla="*/ 78 w 454"/>
              <a:gd name="T117" fmla="*/ 78 h 221"/>
              <a:gd name="T118" fmla="*/ 66 w 454"/>
              <a:gd name="T119" fmla="*/ 78 h 221"/>
              <a:gd name="T120" fmla="*/ 42 w 454"/>
              <a:gd name="T121" fmla="*/ 96 h 221"/>
              <a:gd name="T122" fmla="*/ 24 w 454"/>
              <a:gd name="T123" fmla="*/ 120 h 221"/>
              <a:gd name="T124" fmla="*/ 0 w 454"/>
              <a:gd name="T125" fmla="*/ 7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 h="221">
                <a:moveTo>
                  <a:pt x="0" y="72"/>
                </a:moveTo>
                <a:lnTo>
                  <a:pt x="162" y="42"/>
                </a:lnTo>
                <a:lnTo>
                  <a:pt x="353" y="0"/>
                </a:lnTo>
                <a:lnTo>
                  <a:pt x="377" y="90"/>
                </a:lnTo>
                <a:lnTo>
                  <a:pt x="389" y="150"/>
                </a:lnTo>
                <a:lnTo>
                  <a:pt x="395" y="156"/>
                </a:lnTo>
                <a:lnTo>
                  <a:pt x="454" y="144"/>
                </a:lnTo>
                <a:lnTo>
                  <a:pt x="448" y="144"/>
                </a:lnTo>
                <a:lnTo>
                  <a:pt x="448" y="150"/>
                </a:lnTo>
                <a:lnTo>
                  <a:pt x="454" y="156"/>
                </a:lnTo>
                <a:lnTo>
                  <a:pt x="448" y="174"/>
                </a:lnTo>
                <a:lnTo>
                  <a:pt x="448" y="168"/>
                </a:lnTo>
                <a:lnTo>
                  <a:pt x="442" y="186"/>
                </a:lnTo>
                <a:lnTo>
                  <a:pt x="436" y="198"/>
                </a:lnTo>
                <a:lnTo>
                  <a:pt x="436" y="204"/>
                </a:lnTo>
                <a:lnTo>
                  <a:pt x="419" y="210"/>
                </a:lnTo>
                <a:lnTo>
                  <a:pt x="413" y="216"/>
                </a:lnTo>
                <a:lnTo>
                  <a:pt x="407" y="216"/>
                </a:lnTo>
                <a:lnTo>
                  <a:pt x="389" y="221"/>
                </a:lnTo>
                <a:lnTo>
                  <a:pt x="389" y="216"/>
                </a:lnTo>
                <a:lnTo>
                  <a:pt x="395" y="210"/>
                </a:lnTo>
                <a:lnTo>
                  <a:pt x="401" y="198"/>
                </a:lnTo>
                <a:lnTo>
                  <a:pt x="389" y="204"/>
                </a:lnTo>
                <a:lnTo>
                  <a:pt x="389" y="198"/>
                </a:lnTo>
                <a:lnTo>
                  <a:pt x="383" y="204"/>
                </a:lnTo>
                <a:lnTo>
                  <a:pt x="377" y="198"/>
                </a:lnTo>
                <a:lnTo>
                  <a:pt x="383" y="186"/>
                </a:lnTo>
                <a:lnTo>
                  <a:pt x="383" y="186"/>
                </a:lnTo>
                <a:lnTo>
                  <a:pt x="383" y="168"/>
                </a:lnTo>
                <a:lnTo>
                  <a:pt x="371" y="186"/>
                </a:lnTo>
                <a:lnTo>
                  <a:pt x="371" y="180"/>
                </a:lnTo>
                <a:lnTo>
                  <a:pt x="371" y="174"/>
                </a:lnTo>
                <a:lnTo>
                  <a:pt x="365" y="180"/>
                </a:lnTo>
                <a:lnTo>
                  <a:pt x="371" y="192"/>
                </a:lnTo>
                <a:lnTo>
                  <a:pt x="359" y="186"/>
                </a:lnTo>
                <a:lnTo>
                  <a:pt x="353" y="180"/>
                </a:lnTo>
                <a:lnTo>
                  <a:pt x="347" y="174"/>
                </a:lnTo>
                <a:lnTo>
                  <a:pt x="347" y="186"/>
                </a:lnTo>
                <a:lnTo>
                  <a:pt x="341" y="174"/>
                </a:lnTo>
                <a:lnTo>
                  <a:pt x="341" y="168"/>
                </a:lnTo>
                <a:lnTo>
                  <a:pt x="347" y="150"/>
                </a:lnTo>
                <a:lnTo>
                  <a:pt x="335" y="156"/>
                </a:lnTo>
                <a:lnTo>
                  <a:pt x="335" y="150"/>
                </a:lnTo>
                <a:lnTo>
                  <a:pt x="359" y="150"/>
                </a:lnTo>
                <a:lnTo>
                  <a:pt x="365" y="138"/>
                </a:lnTo>
                <a:lnTo>
                  <a:pt x="353" y="144"/>
                </a:lnTo>
                <a:lnTo>
                  <a:pt x="347" y="144"/>
                </a:lnTo>
                <a:lnTo>
                  <a:pt x="341" y="132"/>
                </a:lnTo>
                <a:lnTo>
                  <a:pt x="335" y="132"/>
                </a:lnTo>
                <a:lnTo>
                  <a:pt x="329" y="132"/>
                </a:lnTo>
                <a:lnTo>
                  <a:pt x="329" y="138"/>
                </a:lnTo>
                <a:lnTo>
                  <a:pt x="323" y="132"/>
                </a:lnTo>
                <a:lnTo>
                  <a:pt x="329" y="126"/>
                </a:lnTo>
                <a:lnTo>
                  <a:pt x="335" y="120"/>
                </a:lnTo>
                <a:lnTo>
                  <a:pt x="341" y="126"/>
                </a:lnTo>
                <a:lnTo>
                  <a:pt x="335" y="120"/>
                </a:lnTo>
                <a:lnTo>
                  <a:pt x="341" y="114"/>
                </a:lnTo>
                <a:lnTo>
                  <a:pt x="335" y="114"/>
                </a:lnTo>
                <a:lnTo>
                  <a:pt x="329" y="102"/>
                </a:lnTo>
                <a:lnTo>
                  <a:pt x="329" y="108"/>
                </a:lnTo>
                <a:lnTo>
                  <a:pt x="323" y="114"/>
                </a:lnTo>
                <a:lnTo>
                  <a:pt x="317" y="120"/>
                </a:lnTo>
                <a:lnTo>
                  <a:pt x="317" y="102"/>
                </a:lnTo>
                <a:lnTo>
                  <a:pt x="329" y="102"/>
                </a:lnTo>
                <a:lnTo>
                  <a:pt x="335" y="96"/>
                </a:lnTo>
                <a:lnTo>
                  <a:pt x="335" y="90"/>
                </a:lnTo>
                <a:lnTo>
                  <a:pt x="335" y="84"/>
                </a:lnTo>
                <a:lnTo>
                  <a:pt x="329" y="84"/>
                </a:lnTo>
                <a:lnTo>
                  <a:pt x="329" y="90"/>
                </a:lnTo>
                <a:lnTo>
                  <a:pt x="323" y="84"/>
                </a:lnTo>
                <a:lnTo>
                  <a:pt x="323" y="60"/>
                </a:lnTo>
                <a:lnTo>
                  <a:pt x="335" y="48"/>
                </a:lnTo>
                <a:lnTo>
                  <a:pt x="341" y="48"/>
                </a:lnTo>
                <a:lnTo>
                  <a:pt x="347" y="42"/>
                </a:lnTo>
                <a:lnTo>
                  <a:pt x="335" y="42"/>
                </a:lnTo>
                <a:lnTo>
                  <a:pt x="347" y="24"/>
                </a:lnTo>
                <a:lnTo>
                  <a:pt x="347" y="24"/>
                </a:lnTo>
                <a:lnTo>
                  <a:pt x="335" y="30"/>
                </a:lnTo>
                <a:lnTo>
                  <a:pt x="341" y="24"/>
                </a:lnTo>
                <a:lnTo>
                  <a:pt x="335" y="24"/>
                </a:lnTo>
                <a:lnTo>
                  <a:pt x="329" y="24"/>
                </a:lnTo>
                <a:lnTo>
                  <a:pt x="329" y="30"/>
                </a:lnTo>
                <a:lnTo>
                  <a:pt x="329" y="42"/>
                </a:lnTo>
                <a:lnTo>
                  <a:pt x="323" y="48"/>
                </a:lnTo>
                <a:lnTo>
                  <a:pt x="317" y="48"/>
                </a:lnTo>
                <a:lnTo>
                  <a:pt x="317" y="42"/>
                </a:lnTo>
                <a:lnTo>
                  <a:pt x="311" y="48"/>
                </a:lnTo>
                <a:lnTo>
                  <a:pt x="311" y="60"/>
                </a:lnTo>
                <a:lnTo>
                  <a:pt x="305" y="48"/>
                </a:lnTo>
                <a:lnTo>
                  <a:pt x="305" y="54"/>
                </a:lnTo>
                <a:lnTo>
                  <a:pt x="305" y="60"/>
                </a:lnTo>
                <a:lnTo>
                  <a:pt x="305" y="72"/>
                </a:lnTo>
                <a:lnTo>
                  <a:pt x="299" y="66"/>
                </a:lnTo>
                <a:lnTo>
                  <a:pt x="305" y="78"/>
                </a:lnTo>
                <a:lnTo>
                  <a:pt x="299" y="78"/>
                </a:lnTo>
                <a:lnTo>
                  <a:pt x="293" y="72"/>
                </a:lnTo>
                <a:lnTo>
                  <a:pt x="287" y="78"/>
                </a:lnTo>
                <a:lnTo>
                  <a:pt x="305" y="90"/>
                </a:lnTo>
                <a:lnTo>
                  <a:pt x="305" y="96"/>
                </a:lnTo>
                <a:lnTo>
                  <a:pt x="311" y="102"/>
                </a:lnTo>
                <a:lnTo>
                  <a:pt x="311" y="102"/>
                </a:lnTo>
                <a:lnTo>
                  <a:pt x="299" y="102"/>
                </a:lnTo>
                <a:lnTo>
                  <a:pt x="299" y="102"/>
                </a:lnTo>
                <a:lnTo>
                  <a:pt x="305" y="108"/>
                </a:lnTo>
                <a:lnTo>
                  <a:pt x="305" y="120"/>
                </a:lnTo>
                <a:lnTo>
                  <a:pt x="305" y="132"/>
                </a:lnTo>
                <a:lnTo>
                  <a:pt x="305" y="138"/>
                </a:lnTo>
                <a:lnTo>
                  <a:pt x="311" y="144"/>
                </a:lnTo>
                <a:lnTo>
                  <a:pt x="317" y="162"/>
                </a:lnTo>
                <a:lnTo>
                  <a:pt x="329" y="180"/>
                </a:lnTo>
                <a:lnTo>
                  <a:pt x="323" y="186"/>
                </a:lnTo>
                <a:lnTo>
                  <a:pt x="323" y="180"/>
                </a:lnTo>
                <a:lnTo>
                  <a:pt x="311" y="180"/>
                </a:lnTo>
                <a:lnTo>
                  <a:pt x="305" y="174"/>
                </a:lnTo>
                <a:lnTo>
                  <a:pt x="299" y="156"/>
                </a:lnTo>
                <a:lnTo>
                  <a:pt x="293" y="150"/>
                </a:lnTo>
                <a:lnTo>
                  <a:pt x="293" y="156"/>
                </a:lnTo>
                <a:lnTo>
                  <a:pt x="299" y="168"/>
                </a:lnTo>
                <a:lnTo>
                  <a:pt x="305" y="180"/>
                </a:lnTo>
                <a:lnTo>
                  <a:pt x="317" y="186"/>
                </a:lnTo>
                <a:lnTo>
                  <a:pt x="323" y="192"/>
                </a:lnTo>
                <a:lnTo>
                  <a:pt x="335" y="198"/>
                </a:lnTo>
                <a:lnTo>
                  <a:pt x="341" y="210"/>
                </a:lnTo>
                <a:lnTo>
                  <a:pt x="341" y="216"/>
                </a:lnTo>
                <a:lnTo>
                  <a:pt x="335" y="210"/>
                </a:lnTo>
                <a:lnTo>
                  <a:pt x="323" y="210"/>
                </a:lnTo>
                <a:lnTo>
                  <a:pt x="323" y="210"/>
                </a:lnTo>
                <a:lnTo>
                  <a:pt x="317" y="204"/>
                </a:lnTo>
                <a:lnTo>
                  <a:pt x="305" y="204"/>
                </a:lnTo>
                <a:lnTo>
                  <a:pt x="299" y="204"/>
                </a:lnTo>
                <a:lnTo>
                  <a:pt x="293" y="198"/>
                </a:lnTo>
                <a:lnTo>
                  <a:pt x="287" y="192"/>
                </a:lnTo>
                <a:lnTo>
                  <a:pt x="287" y="198"/>
                </a:lnTo>
                <a:lnTo>
                  <a:pt x="287" y="204"/>
                </a:lnTo>
                <a:lnTo>
                  <a:pt x="275" y="198"/>
                </a:lnTo>
                <a:lnTo>
                  <a:pt x="269" y="192"/>
                </a:lnTo>
                <a:lnTo>
                  <a:pt x="269" y="180"/>
                </a:lnTo>
                <a:lnTo>
                  <a:pt x="257" y="186"/>
                </a:lnTo>
                <a:lnTo>
                  <a:pt x="257" y="192"/>
                </a:lnTo>
                <a:lnTo>
                  <a:pt x="251" y="198"/>
                </a:lnTo>
                <a:lnTo>
                  <a:pt x="245" y="192"/>
                </a:lnTo>
                <a:lnTo>
                  <a:pt x="245" y="180"/>
                </a:lnTo>
                <a:lnTo>
                  <a:pt x="245" y="174"/>
                </a:lnTo>
                <a:lnTo>
                  <a:pt x="245" y="174"/>
                </a:lnTo>
                <a:lnTo>
                  <a:pt x="251" y="168"/>
                </a:lnTo>
                <a:lnTo>
                  <a:pt x="251" y="156"/>
                </a:lnTo>
                <a:lnTo>
                  <a:pt x="257" y="150"/>
                </a:lnTo>
                <a:lnTo>
                  <a:pt x="257" y="138"/>
                </a:lnTo>
                <a:lnTo>
                  <a:pt x="263" y="132"/>
                </a:lnTo>
                <a:lnTo>
                  <a:pt x="263" y="126"/>
                </a:lnTo>
                <a:lnTo>
                  <a:pt x="251" y="120"/>
                </a:lnTo>
                <a:lnTo>
                  <a:pt x="245" y="126"/>
                </a:lnTo>
                <a:lnTo>
                  <a:pt x="239" y="120"/>
                </a:lnTo>
                <a:lnTo>
                  <a:pt x="233" y="120"/>
                </a:lnTo>
                <a:lnTo>
                  <a:pt x="221" y="114"/>
                </a:lnTo>
                <a:lnTo>
                  <a:pt x="210" y="114"/>
                </a:lnTo>
                <a:lnTo>
                  <a:pt x="204" y="108"/>
                </a:lnTo>
                <a:lnTo>
                  <a:pt x="204" y="102"/>
                </a:lnTo>
                <a:lnTo>
                  <a:pt x="198" y="96"/>
                </a:lnTo>
                <a:lnTo>
                  <a:pt x="192" y="90"/>
                </a:lnTo>
                <a:lnTo>
                  <a:pt x="174" y="90"/>
                </a:lnTo>
                <a:lnTo>
                  <a:pt x="174" y="84"/>
                </a:lnTo>
                <a:lnTo>
                  <a:pt x="168" y="78"/>
                </a:lnTo>
                <a:lnTo>
                  <a:pt x="168" y="66"/>
                </a:lnTo>
                <a:lnTo>
                  <a:pt x="156" y="66"/>
                </a:lnTo>
                <a:lnTo>
                  <a:pt x="162" y="60"/>
                </a:lnTo>
                <a:lnTo>
                  <a:pt x="162" y="54"/>
                </a:lnTo>
                <a:lnTo>
                  <a:pt x="144" y="60"/>
                </a:lnTo>
                <a:lnTo>
                  <a:pt x="138" y="54"/>
                </a:lnTo>
                <a:lnTo>
                  <a:pt x="126" y="48"/>
                </a:lnTo>
                <a:lnTo>
                  <a:pt x="120" y="54"/>
                </a:lnTo>
                <a:lnTo>
                  <a:pt x="114" y="60"/>
                </a:lnTo>
                <a:lnTo>
                  <a:pt x="108" y="60"/>
                </a:lnTo>
                <a:lnTo>
                  <a:pt x="102" y="72"/>
                </a:lnTo>
                <a:lnTo>
                  <a:pt x="96" y="78"/>
                </a:lnTo>
                <a:lnTo>
                  <a:pt x="84" y="78"/>
                </a:lnTo>
                <a:lnTo>
                  <a:pt x="78" y="78"/>
                </a:lnTo>
                <a:lnTo>
                  <a:pt x="72" y="72"/>
                </a:lnTo>
                <a:lnTo>
                  <a:pt x="66" y="72"/>
                </a:lnTo>
                <a:lnTo>
                  <a:pt x="66" y="78"/>
                </a:lnTo>
                <a:lnTo>
                  <a:pt x="54" y="96"/>
                </a:lnTo>
                <a:lnTo>
                  <a:pt x="48" y="96"/>
                </a:lnTo>
                <a:lnTo>
                  <a:pt x="42" y="96"/>
                </a:lnTo>
                <a:lnTo>
                  <a:pt x="36" y="102"/>
                </a:lnTo>
                <a:lnTo>
                  <a:pt x="30" y="114"/>
                </a:lnTo>
                <a:lnTo>
                  <a:pt x="24" y="120"/>
                </a:lnTo>
                <a:lnTo>
                  <a:pt x="18" y="126"/>
                </a:lnTo>
                <a:lnTo>
                  <a:pt x="12" y="138"/>
                </a:lnTo>
                <a:lnTo>
                  <a:pt x="0" y="72"/>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1" name="Freeform 90"/>
          <p:cNvSpPr>
            <a:spLocks/>
          </p:cNvSpPr>
          <p:nvPr/>
        </p:nvSpPr>
        <p:spPr bwMode="auto">
          <a:xfrm>
            <a:off x="4973825" y="2020364"/>
            <a:ext cx="607920" cy="320713"/>
          </a:xfrm>
          <a:custGeom>
            <a:avLst/>
            <a:gdLst>
              <a:gd name="T0" fmla="*/ 12 w 585"/>
              <a:gd name="T1" fmla="*/ 90 h 383"/>
              <a:gd name="T2" fmla="*/ 36 w 585"/>
              <a:gd name="T3" fmla="*/ 66 h 383"/>
              <a:gd name="T4" fmla="*/ 66 w 585"/>
              <a:gd name="T5" fmla="*/ 48 h 383"/>
              <a:gd name="T6" fmla="*/ 72 w 585"/>
              <a:gd name="T7" fmla="*/ 84 h 383"/>
              <a:gd name="T8" fmla="*/ 257 w 585"/>
              <a:gd name="T9" fmla="*/ 48 h 383"/>
              <a:gd name="T10" fmla="*/ 478 w 585"/>
              <a:gd name="T11" fmla="*/ 0 h 383"/>
              <a:gd name="T12" fmla="*/ 484 w 585"/>
              <a:gd name="T13" fmla="*/ 6 h 383"/>
              <a:gd name="T14" fmla="*/ 496 w 585"/>
              <a:gd name="T15" fmla="*/ 12 h 383"/>
              <a:gd name="T16" fmla="*/ 514 w 585"/>
              <a:gd name="T17" fmla="*/ 36 h 383"/>
              <a:gd name="T18" fmla="*/ 520 w 585"/>
              <a:gd name="T19" fmla="*/ 48 h 383"/>
              <a:gd name="T20" fmla="*/ 544 w 585"/>
              <a:gd name="T21" fmla="*/ 60 h 383"/>
              <a:gd name="T22" fmla="*/ 556 w 585"/>
              <a:gd name="T23" fmla="*/ 66 h 383"/>
              <a:gd name="T24" fmla="*/ 544 w 585"/>
              <a:gd name="T25" fmla="*/ 84 h 383"/>
              <a:gd name="T26" fmla="*/ 532 w 585"/>
              <a:gd name="T27" fmla="*/ 114 h 383"/>
              <a:gd name="T28" fmla="*/ 526 w 585"/>
              <a:gd name="T29" fmla="*/ 126 h 383"/>
              <a:gd name="T30" fmla="*/ 532 w 585"/>
              <a:gd name="T31" fmla="*/ 138 h 383"/>
              <a:gd name="T32" fmla="*/ 526 w 585"/>
              <a:gd name="T33" fmla="*/ 150 h 383"/>
              <a:gd name="T34" fmla="*/ 538 w 585"/>
              <a:gd name="T35" fmla="*/ 174 h 383"/>
              <a:gd name="T36" fmla="*/ 544 w 585"/>
              <a:gd name="T37" fmla="*/ 186 h 383"/>
              <a:gd name="T38" fmla="*/ 556 w 585"/>
              <a:gd name="T39" fmla="*/ 192 h 383"/>
              <a:gd name="T40" fmla="*/ 585 w 585"/>
              <a:gd name="T41" fmla="*/ 216 h 383"/>
              <a:gd name="T42" fmla="*/ 574 w 585"/>
              <a:gd name="T43" fmla="*/ 228 h 383"/>
              <a:gd name="T44" fmla="*/ 562 w 585"/>
              <a:gd name="T45" fmla="*/ 240 h 383"/>
              <a:gd name="T46" fmla="*/ 562 w 585"/>
              <a:gd name="T47" fmla="*/ 240 h 383"/>
              <a:gd name="T48" fmla="*/ 556 w 585"/>
              <a:gd name="T49" fmla="*/ 257 h 383"/>
              <a:gd name="T50" fmla="*/ 538 w 585"/>
              <a:gd name="T51" fmla="*/ 263 h 383"/>
              <a:gd name="T52" fmla="*/ 526 w 585"/>
              <a:gd name="T53" fmla="*/ 269 h 383"/>
              <a:gd name="T54" fmla="*/ 514 w 585"/>
              <a:gd name="T55" fmla="*/ 269 h 383"/>
              <a:gd name="T56" fmla="*/ 502 w 585"/>
              <a:gd name="T57" fmla="*/ 287 h 383"/>
              <a:gd name="T58" fmla="*/ 311 w 585"/>
              <a:gd name="T59" fmla="*/ 335 h 383"/>
              <a:gd name="T60" fmla="*/ 48 w 585"/>
              <a:gd name="T61" fmla="*/ 383 h 383"/>
              <a:gd name="T62" fmla="*/ 0 w 585"/>
              <a:gd name="T63" fmla="*/ 10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5" h="383">
                <a:moveTo>
                  <a:pt x="0" y="96"/>
                </a:moveTo>
                <a:lnTo>
                  <a:pt x="12" y="90"/>
                </a:lnTo>
                <a:lnTo>
                  <a:pt x="24" y="78"/>
                </a:lnTo>
                <a:lnTo>
                  <a:pt x="36" y="66"/>
                </a:lnTo>
                <a:lnTo>
                  <a:pt x="36" y="72"/>
                </a:lnTo>
                <a:lnTo>
                  <a:pt x="66" y="48"/>
                </a:lnTo>
                <a:lnTo>
                  <a:pt x="66" y="54"/>
                </a:lnTo>
                <a:lnTo>
                  <a:pt x="72" y="84"/>
                </a:lnTo>
                <a:lnTo>
                  <a:pt x="144" y="66"/>
                </a:lnTo>
                <a:lnTo>
                  <a:pt x="257" y="48"/>
                </a:lnTo>
                <a:lnTo>
                  <a:pt x="388" y="18"/>
                </a:lnTo>
                <a:lnTo>
                  <a:pt x="478" y="0"/>
                </a:lnTo>
                <a:lnTo>
                  <a:pt x="478" y="0"/>
                </a:lnTo>
                <a:lnTo>
                  <a:pt x="484" y="6"/>
                </a:lnTo>
                <a:lnTo>
                  <a:pt x="490" y="12"/>
                </a:lnTo>
                <a:lnTo>
                  <a:pt x="496" y="12"/>
                </a:lnTo>
                <a:lnTo>
                  <a:pt x="502" y="18"/>
                </a:lnTo>
                <a:lnTo>
                  <a:pt x="514" y="36"/>
                </a:lnTo>
                <a:lnTo>
                  <a:pt x="514" y="42"/>
                </a:lnTo>
                <a:lnTo>
                  <a:pt x="520" y="48"/>
                </a:lnTo>
                <a:lnTo>
                  <a:pt x="538" y="60"/>
                </a:lnTo>
                <a:lnTo>
                  <a:pt x="544" y="60"/>
                </a:lnTo>
                <a:lnTo>
                  <a:pt x="556" y="60"/>
                </a:lnTo>
                <a:lnTo>
                  <a:pt x="556" y="66"/>
                </a:lnTo>
                <a:lnTo>
                  <a:pt x="544" y="78"/>
                </a:lnTo>
                <a:lnTo>
                  <a:pt x="544" y="84"/>
                </a:lnTo>
                <a:lnTo>
                  <a:pt x="544" y="90"/>
                </a:lnTo>
                <a:lnTo>
                  <a:pt x="532" y="114"/>
                </a:lnTo>
                <a:lnTo>
                  <a:pt x="526" y="120"/>
                </a:lnTo>
                <a:lnTo>
                  <a:pt x="526" y="126"/>
                </a:lnTo>
                <a:lnTo>
                  <a:pt x="532" y="126"/>
                </a:lnTo>
                <a:lnTo>
                  <a:pt x="532" y="138"/>
                </a:lnTo>
                <a:lnTo>
                  <a:pt x="532" y="144"/>
                </a:lnTo>
                <a:lnTo>
                  <a:pt x="526" y="150"/>
                </a:lnTo>
                <a:lnTo>
                  <a:pt x="526" y="162"/>
                </a:lnTo>
                <a:lnTo>
                  <a:pt x="538" y="174"/>
                </a:lnTo>
                <a:lnTo>
                  <a:pt x="544" y="174"/>
                </a:lnTo>
                <a:lnTo>
                  <a:pt x="544" y="186"/>
                </a:lnTo>
                <a:lnTo>
                  <a:pt x="556" y="192"/>
                </a:lnTo>
                <a:lnTo>
                  <a:pt x="556" y="192"/>
                </a:lnTo>
                <a:lnTo>
                  <a:pt x="568" y="198"/>
                </a:lnTo>
                <a:lnTo>
                  <a:pt x="585" y="216"/>
                </a:lnTo>
                <a:lnTo>
                  <a:pt x="580" y="222"/>
                </a:lnTo>
                <a:lnTo>
                  <a:pt x="574" y="228"/>
                </a:lnTo>
                <a:lnTo>
                  <a:pt x="562" y="240"/>
                </a:lnTo>
                <a:lnTo>
                  <a:pt x="562" y="240"/>
                </a:lnTo>
                <a:lnTo>
                  <a:pt x="562" y="240"/>
                </a:lnTo>
                <a:lnTo>
                  <a:pt x="562" y="240"/>
                </a:lnTo>
                <a:lnTo>
                  <a:pt x="556" y="245"/>
                </a:lnTo>
                <a:lnTo>
                  <a:pt x="556" y="257"/>
                </a:lnTo>
                <a:lnTo>
                  <a:pt x="550" y="263"/>
                </a:lnTo>
                <a:lnTo>
                  <a:pt x="538" y="263"/>
                </a:lnTo>
                <a:lnTo>
                  <a:pt x="532" y="275"/>
                </a:lnTo>
                <a:lnTo>
                  <a:pt x="526" y="269"/>
                </a:lnTo>
                <a:lnTo>
                  <a:pt x="520" y="269"/>
                </a:lnTo>
                <a:lnTo>
                  <a:pt x="514" y="269"/>
                </a:lnTo>
                <a:lnTo>
                  <a:pt x="508" y="275"/>
                </a:lnTo>
                <a:lnTo>
                  <a:pt x="502" y="287"/>
                </a:lnTo>
                <a:lnTo>
                  <a:pt x="502" y="293"/>
                </a:lnTo>
                <a:lnTo>
                  <a:pt x="311" y="335"/>
                </a:lnTo>
                <a:lnTo>
                  <a:pt x="149" y="365"/>
                </a:lnTo>
                <a:lnTo>
                  <a:pt x="48" y="383"/>
                </a:lnTo>
                <a:lnTo>
                  <a:pt x="30" y="263"/>
                </a:lnTo>
                <a:lnTo>
                  <a:pt x="0" y="102"/>
                </a:lnTo>
                <a:lnTo>
                  <a:pt x="0" y="96"/>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2" name="Freeform 91"/>
          <p:cNvSpPr>
            <a:spLocks/>
          </p:cNvSpPr>
          <p:nvPr/>
        </p:nvSpPr>
        <p:spPr bwMode="auto">
          <a:xfrm>
            <a:off x="684763" y="1910670"/>
            <a:ext cx="850050" cy="1151383"/>
          </a:xfrm>
          <a:custGeom>
            <a:avLst/>
            <a:gdLst>
              <a:gd name="T0" fmla="*/ 66 w 818"/>
              <a:gd name="T1" fmla="*/ 42 h 1375"/>
              <a:gd name="T2" fmla="*/ 72 w 818"/>
              <a:gd name="T3" fmla="*/ 0 h 1375"/>
              <a:gd name="T4" fmla="*/ 382 w 818"/>
              <a:gd name="T5" fmla="*/ 388 h 1375"/>
              <a:gd name="T6" fmla="*/ 782 w 818"/>
              <a:gd name="T7" fmla="*/ 1100 h 1375"/>
              <a:gd name="T8" fmla="*/ 794 w 818"/>
              <a:gd name="T9" fmla="*/ 1142 h 1375"/>
              <a:gd name="T10" fmla="*/ 818 w 818"/>
              <a:gd name="T11" fmla="*/ 1184 h 1375"/>
              <a:gd name="T12" fmla="*/ 771 w 818"/>
              <a:gd name="T13" fmla="*/ 1219 h 1375"/>
              <a:gd name="T14" fmla="*/ 759 w 818"/>
              <a:gd name="T15" fmla="*/ 1267 h 1375"/>
              <a:gd name="T16" fmla="*/ 735 w 818"/>
              <a:gd name="T17" fmla="*/ 1309 h 1375"/>
              <a:gd name="T18" fmla="*/ 741 w 818"/>
              <a:gd name="T19" fmla="*/ 1339 h 1375"/>
              <a:gd name="T20" fmla="*/ 741 w 818"/>
              <a:gd name="T21" fmla="*/ 1369 h 1375"/>
              <a:gd name="T22" fmla="*/ 723 w 818"/>
              <a:gd name="T23" fmla="*/ 1375 h 1375"/>
              <a:gd name="T24" fmla="*/ 460 w 818"/>
              <a:gd name="T25" fmla="*/ 1333 h 1375"/>
              <a:gd name="T26" fmla="*/ 460 w 818"/>
              <a:gd name="T27" fmla="*/ 1321 h 1375"/>
              <a:gd name="T28" fmla="*/ 460 w 818"/>
              <a:gd name="T29" fmla="*/ 1285 h 1375"/>
              <a:gd name="T30" fmla="*/ 418 w 818"/>
              <a:gd name="T31" fmla="*/ 1201 h 1375"/>
              <a:gd name="T32" fmla="*/ 388 w 818"/>
              <a:gd name="T33" fmla="*/ 1166 h 1375"/>
              <a:gd name="T34" fmla="*/ 364 w 818"/>
              <a:gd name="T35" fmla="*/ 1160 h 1375"/>
              <a:gd name="T36" fmla="*/ 358 w 818"/>
              <a:gd name="T37" fmla="*/ 1124 h 1375"/>
              <a:gd name="T38" fmla="*/ 293 w 818"/>
              <a:gd name="T39" fmla="*/ 1082 h 1375"/>
              <a:gd name="T40" fmla="*/ 245 w 818"/>
              <a:gd name="T41" fmla="*/ 1052 h 1375"/>
              <a:gd name="T42" fmla="*/ 209 w 818"/>
              <a:gd name="T43" fmla="*/ 1034 h 1375"/>
              <a:gd name="T44" fmla="*/ 167 w 818"/>
              <a:gd name="T45" fmla="*/ 1010 h 1375"/>
              <a:gd name="T46" fmla="*/ 173 w 818"/>
              <a:gd name="T47" fmla="*/ 980 h 1375"/>
              <a:gd name="T48" fmla="*/ 179 w 818"/>
              <a:gd name="T49" fmla="*/ 932 h 1375"/>
              <a:gd name="T50" fmla="*/ 167 w 818"/>
              <a:gd name="T51" fmla="*/ 909 h 1375"/>
              <a:gd name="T52" fmla="*/ 137 w 818"/>
              <a:gd name="T53" fmla="*/ 861 h 1375"/>
              <a:gd name="T54" fmla="*/ 125 w 818"/>
              <a:gd name="T55" fmla="*/ 807 h 1375"/>
              <a:gd name="T56" fmla="*/ 96 w 818"/>
              <a:gd name="T57" fmla="*/ 759 h 1375"/>
              <a:gd name="T58" fmla="*/ 119 w 818"/>
              <a:gd name="T59" fmla="*/ 711 h 1375"/>
              <a:gd name="T60" fmla="*/ 102 w 818"/>
              <a:gd name="T61" fmla="*/ 675 h 1375"/>
              <a:gd name="T62" fmla="*/ 78 w 818"/>
              <a:gd name="T63" fmla="*/ 634 h 1375"/>
              <a:gd name="T64" fmla="*/ 78 w 818"/>
              <a:gd name="T65" fmla="*/ 592 h 1375"/>
              <a:gd name="T66" fmla="*/ 96 w 818"/>
              <a:gd name="T67" fmla="*/ 562 h 1375"/>
              <a:gd name="T68" fmla="*/ 96 w 818"/>
              <a:gd name="T69" fmla="*/ 592 h 1375"/>
              <a:gd name="T70" fmla="*/ 119 w 818"/>
              <a:gd name="T71" fmla="*/ 616 h 1375"/>
              <a:gd name="T72" fmla="*/ 108 w 818"/>
              <a:gd name="T73" fmla="*/ 574 h 1375"/>
              <a:gd name="T74" fmla="*/ 108 w 818"/>
              <a:gd name="T75" fmla="*/ 538 h 1375"/>
              <a:gd name="T76" fmla="*/ 143 w 818"/>
              <a:gd name="T77" fmla="*/ 544 h 1375"/>
              <a:gd name="T78" fmla="*/ 197 w 818"/>
              <a:gd name="T79" fmla="*/ 562 h 1375"/>
              <a:gd name="T80" fmla="*/ 167 w 818"/>
              <a:gd name="T81" fmla="*/ 550 h 1375"/>
              <a:gd name="T82" fmla="*/ 149 w 818"/>
              <a:gd name="T83" fmla="*/ 544 h 1375"/>
              <a:gd name="T84" fmla="*/ 119 w 818"/>
              <a:gd name="T85" fmla="*/ 532 h 1375"/>
              <a:gd name="T86" fmla="*/ 96 w 818"/>
              <a:gd name="T87" fmla="*/ 532 h 1375"/>
              <a:gd name="T88" fmla="*/ 90 w 818"/>
              <a:gd name="T89" fmla="*/ 556 h 1375"/>
              <a:gd name="T90" fmla="*/ 66 w 818"/>
              <a:gd name="T91" fmla="*/ 526 h 1375"/>
              <a:gd name="T92" fmla="*/ 54 w 818"/>
              <a:gd name="T93" fmla="*/ 508 h 1375"/>
              <a:gd name="T94" fmla="*/ 54 w 818"/>
              <a:gd name="T95" fmla="*/ 484 h 1375"/>
              <a:gd name="T96" fmla="*/ 48 w 818"/>
              <a:gd name="T97" fmla="*/ 466 h 1375"/>
              <a:gd name="T98" fmla="*/ 24 w 818"/>
              <a:gd name="T99" fmla="*/ 418 h 1375"/>
              <a:gd name="T100" fmla="*/ 18 w 818"/>
              <a:gd name="T101" fmla="*/ 365 h 1375"/>
              <a:gd name="T102" fmla="*/ 30 w 818"/>
              <a:gd name="T103" fmla="*/ 299 h 1375"/>
              <a:gd name="T104" fmla="*/ 18 w 818"/>
              <a:gd name="T105" fmla="*/ 251 h 1375"/>
              <a:gd name="T106" fmla="*/ 0 w 818"/>
              <a:gd name="T107" fmla="*/ 203 h 1375"/>
              <a:gd name="T108" fmla="*/ 18 w 818"/>
              <a:gd name="T109" fmla="*/ 155 h 1375"/>
              <a:gd name="T110" fmla="*/ 36 w 818"/>
              <a:gd name="T111" fmla="*/ 137 h 1375"/>
              <a:gd name="T112" fmla="*/ 66 w 818"/>
              <a:gd name="T113" fmla="*/ 78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8" h="1375">
                <a:moveTo>
                  <a:pt x="66" y="78"/>
                </a:moveTo>
                <a:lnTo>
                  <a:pt x="66" y="60"/>
                </a:lnTo>
                <a:lnTo>
                  <a:pt x="66" y="60"/>
                </a:lnTo>
                <a:lnTo>
                  <a:pt x="66" y="42"/>
                </a:lnTo>
                <a:lnTo>
                  <a:pt x="66" y="36"/>
                </a:lnTo>
                <a:lnTo>
                  <a:pt x="60" y="24"/>
                </a:lnTo>
                <a:lnTo>
                  <a:pt x="66" y="18"/>
                </a:lnTo>
                <a:lnTo>
                  <a:pt x="72" y="0"/>
                </a:lnTo>
                <a:lnTo>
                  <a:pt x="78" y="0"/>
                </a:lnTo>
                <a:lnTo>
                  <a:pt x="281" y="54"/>
                </a:lnTo>
                <a:lnTo>
                  <a:pt x="454" y="101"/>
                </a:lnTo>
                <a:lnTo>
                  <a:pt x="382" y="388"/>
                </a:lnTo>
                <a:lnTo>
                  <a:pt x="358" y="472"/>
                </a:lnTo>
                <a:lnTo>
                  <a:pt x="657" y="903"/>
                </a:lnTo>
                <a:lnTo>
                  <a:pt x="782" y="1088"/>
                </a:lnTo>
                <a:lnTo>
                  <a:pt x="782" y="1100"/>
                </a:lnTo>
                <a:lnTo>
                  <a:pt x="782" y="1106"/>
                </a:lnTo>
                <a:lnTo>
                  <a:pt x="788" y="1124"/>
                </a:lnTo>
                <a:lnTo>
                  <a:pt x="794" y="1136"/>
                </a:lnTo>
                <a:lnTo>
                  <a:pt x="794" y="1142"/>
                </a:lnTo>
                <a:lnTo>
                  <a:pt x="800" y="1154"/>
                </a:lnTo>
                <a:lnTo>
                  <a:pt x="794" y="1160"/>
                </a:lnTo>
                <a:lnTo>
                  <a:pt x="812" y="1178"/>
                </a:lnTo>
                <a:lnTo>
                  <a:pt x="818" y="1184"/>
                </a:lnTo>
                <a:lnTo>
                  <a:pt x="812" y="1195"/>
                </a:lnTo>
                <a:lnTo>
                  <a:pt x="782" y="1207"/>
                </a:lnTo>
                <a:lnTo>
                  <a:pt x="782" y="1213"/>
                </a:lnTo>
                <a:lnTo>
                  <a:pt x="771" y="1219"/>
                </a:lnTo>
                <a:lnTo>
                  <a:pt x="771" y="1237"/>
                </a:lnTo>
                <a:lnTo>
                  <a:pt x="765" y="1249"/>
                </a:lnTo>
                <a:lnTo>
                  <a:pt x="765" y="1261"/>
                </a:lnTo>
                <a:lnTo>
                  <a:pt x="759" y="1267"/>
                </a:lnTo>
                <a:lnTo>
                  <a:pt x="747" y="1285"/>
                </a:lnTo>
                <a:lnTo>
                  <a:pt x="735" y="1291"/>
                </a:lnTo>
                <a:lnTo>
                  <a:pt x="735" y="1303"/>
                </a:lnTo>
                <a:lnTo>
                  <a:pt x="735" y="1309"/>
                </a:lnTo>
                <a:lnTo>
                  <a:pt x="735" y="1315"/>
                </a:lnTo>
                <a:lnTo>
                  <a:pt x="729" y="1327"/>
                </a:lnTo>
                <a:lnTo>
                  <a:pt x="735" y="1333"/>
                </a:lnTo>
                <a:lnTo>
                  <a:pt x="741" y="1339"/>
                </a:lnTo>
                <a:lnTo>
                  <a:pt x="747" y="1339"/>
                </a:lnTo>
                <a:lnTo>
                  <a:pt x="753" y="1351"/>
                </a:lnTo>
                <a:lnTo>
                  <a:pt x="753" y="1363"/>
                </a:lnTo>
                <a:lnTo>
                  <a:pt x="741" y="1369"/>
                </a:lnTo>
                <a:lnTo>
                  <a:pt x="741" y="1375"/>
                </a:lnTo>
                <a:lnTo>
                  <a:pt x="729" y="1375"/>
                </a:lnTo>
                <a:lnTo>
                  <a:pt x="729" y="1375"/>
                </a:lnTo>
                <a:lnTo>
                  <a:pt x="723" y="1375"/>
                </a:lnTo>
                <a:lnTo>
                  <a:pt x="723" y="1375"/>
                </a:lnTo>
                <a:lnTo>
                  <a:pt x="466" y="1351"/>
                </a:lnTo>
                <a:lnTo>
                  <a:pt x="466" y="1345"/>
                </a:lnTo>
                <a:lnTo>
                  <a:pt x="460" y="1333"/>
                </a:lnTo>
                <a:lnTo>
                  <a:pt x="460" y="1327"/>
                </a:lnTo>
                <a:lnTo>
                  <a:pt x="466" y="1333"/>
                </a:lnTo>
                <a:lnTo>
                  <a:pt x="466" y="1327"/>
                </a:lnTo>
                <a:lnTo>
                  <a:pt x="460" y="1321"/>
                </a:lnTo>
                <a:lnTo>
                  <a:pt x="454" y="1327"/>
                </a:lnTo>
                <a:lnTo>
                  <a:pt x="454" y="1321"/>
                </a:lnTo>
                <a:lnTo>
                  <a:pt x="460" y="1303"/>
                </a:lnTo>
                <a:lnTo>
                  <a:pt x="460" y="1285"/>
                </a:lnTo>
                <a:lnTo>
                  <a:pt x="460" y="1273"/>
                </a:lnTo>
                <a:lnTo>
                  <a:pt x="454" y="1255"/>
                </a:lnTo>
                <a:lnTo>
                  <a:pt x="448" y="1237"/>
                </a:lnTo>
                <a:lnTo>
                  <a:pt x="418" y="1201"/>
                </a:lnTo>
                <a:lnTo>
                  <a:pt x="412" y="1195"/>
                </a:lnTo>
                <a:lnTo>
                  <a:pt x="406" y="1184"/>
                </a:lnTo>
                <a:lnTo>
                  <a:pt x="394" y="1172"/>
                </a:lnTo>
                <a:lnTo>
                  <a:pt x="388" y="1166"/>
                </a:lnTo>
                <a:lnTo>
                  <a:pt x="382" y="1166"/>
                </a:lnTo>
                <a:lnTo>
                  <a:pt x="376" y="1172"/>
                </a:lnTo>
                <a:lnTo>
                  <a:pt x="370" y="1166"/>
                </a:lnTo>
                <a:lnTo>
                  <a:pt x="364" y="1160"/>
                </a:lnTo>
                <a:lnTo>
                  <a:pt x="370" y="1154"/>
                </a:lnTo>
                <a:lnTo>
                  <a:pt x="370" y="1142"/>
                </a:lnTo>
                <a:lnTo>
                  <a:pt x="364" y="1130"/>
                </a:lnTo>
                <a:lnTo>
                  <a:pt x="358" y="1124"/>
                </a:lnTo>
                <a:lnTo>
                  <a:pt x="329" y="1118"/>
                </a:lnTo>
                <a:lnTo>
                  <a:pt x="311" y="1112"/>
                </a:lnTo>
                <a:lnTo>
                  <a:pt x="293" y="1094"/>
                </a:lnTo>
                <a:lnTo>
                  <a:pt x="293" y="1082"/>
                </a:lnTo>
                <a:lnTo>
                  <a:pt x="287" y="1070"/>
                </a:lnTo>
                <a:lnTo>
                  <a:pt x="275" y="1064"/>
                </a:lnTo>
                <a:lnTo>
                  <a:pt x="263" y="1052"/>
                </a:lnTo>
                <a:lnTo>
                  <a:pt x="245" y="1052"/>
                </a:lnTo>
                <a:lnTo>
                  <a:pt x="239" y="1052"/>
                </a:lnTo>
                <a:lnTo>
                  <a:pt x="227" y="1040"/>
                </a:lnTo>
                <a:lnTo>
                  <a:pt x="215" y="1034"/>
                </a:lnTo>
                <a:lnTo>
                  <a:pt x="209" y="1034"/>
                </a:lnTo>
                <a:lnTo>
                  <a:pt x="185" y="1028"/>
                </a:lnTo>
                <a:lnTo>
                  <a:pt x="179" y="1022"/>
                </a:lnTo>
                <a:lnTo>
                  <a:pt x="173" y="1016"/>
                </a:lnTo>
                <a:lnTo>
                  <a:pt x="167" y="1010"/>
                </a:lnTo>
                <a:lnTo>
                  <a:pt x="167" y="1004"/>
                </a:lnTo>
                <a:lnTo>
                  <a:pt x="173" y="992"/>
                </a:lnTo>
                <a:lnTo>
                  <a:pt x="167" y="986"/>
                </a:lnTo>
                <a:lnTo>
                  <a:pt x="173" y="980"/>
                </a:lnTo>
                <a:lnTo>
                  <a:pt x="173" y="962"/>
                </a:lnTo>
                <a:lnTo>
                  <a:pt x="179" y="950"/>
                </a:lnTo>
                <a:lnTo>
                  <a:pt x="185" y="944"/>
                </a:lnTo>
                <a:lnTo>
                  <a:pt x="179" y="932"/>
                </a:lnTo>
                <a:lnTo>
                  <a:pt x="167" y="932"/>
                </a:lnTo>
                <a:lnTo>
                  <a:pt x="161" y="920"/>
                </a:lnTo>
                <a:lnTo>
                  <a:pt x="161" y="915"/>
                </a:lnTo>
                <a:lnTo>
                  <a:pt x="167" y="909"/>
                </a:lnTo>
                <a:lnTo>
                  <a:pt x="167" y="897"/>
                </a:lnTo>
                <a:lnTo>
                  <a:pt x="155" y="885"/>
                </a:lnTo>
                <a:lnTo>
                  <a:pt x="149" y="867"/>
                </a:lnTo>
                <a:lnTo>
                  <a:pt x="137" y="861"/>
                </a:lnTo>
                <a:lnTo>
                  <a:pt x="137" y="849"/>
                </a:lnTo>
                <a:lnTo>
                  <a:pt x="131" y="843"/>
                </a:lnTo>
                <a:lnTo>
                  <a:pt x="125" y="825"/>
                </a:lnTo>
                <a:lnTo>
                  <a:pt x="125" y="807"/>
                </a:lnTo>
                <a:lnTo>
                  <a:pt x="119" y="801"/>
                </a:lnTo>
                <a:lnTo>
                  <a:pt x="114" y="789"/>
                </a:lnTo>
                <a:lnTo>
                  <a:pt x="102" y="771"/>
                </a:lnTo>
                <a:lnTo>
                  <a:pt x="96" y="759"/>
                </a:lnTo>
                <a:lnTo>
                  <a:pt x="96" y="747"/>
                </a:lnTo>
                <a:lnTo>
                  <a:pt x="96" y="729"/>
                </a:lnTo>
                <a:lnTo>
                  <a:pt x="114" y="717"/>
                </a:lnTo>
                <a:lnTo>
                  <a:pt x="119" y="711"/>
                </a:lnTo>
                <a:lnTo>
                  <a:pt x="119" y="711"/>
                </a:lnTo>
                <a:lnTo>
                  <a:pt x="119" y="699"/>
                </a:lnTo>
                <a:lnTo>
                  <a:pt x="119" y="681"/>
                </a:lnTo>
                <a:lnTo>
                  <a:pt x="102" y="675"/>
                </a:lnTo>
                <a:lnTo>
                  <a:pt x="96" y="669"/>
                </a:lnTo>
                <a:lnTo>
                  <a:pt x="78" y="645"/>
                </a:lnTo>
                <a:lnTo>
                  <a:pt x="78" y="640"/>
                </a:lnTo>
                <a:lnTo>
                  <a:pt x="78" y="634"/>
                </a:lnTo>
                <a:lnTo>
                  <a:pt x="78" y="628"/>
                </a:lnTo>
                <a:lnTo>
                  <a:pt x="84" y="616"/>
                </a:lnTo>
                <a:lnTo>
                  <a:pt x="84" y="604"/>
                </a:lnTo>
                <a:lnTo>
                  <a:pt x="78" y="592"/>
                </a:lnTo>
                <a:lnTo>
                  <a:pt x="84" y="580"/>
                </a:lnTo>
                <a:lnTo>
                  <a:pt x="84" y="568"/>
                </a:lnTo>
                <a:lnTo>
                  <a:pt x="90" y="562"/>
                </a:lnTo>
                <a:lnTo>
                  <a:pt x="96" y="562"/>
                </a:lnTo>
                <a:lnTo>
                  <a:pt x="96" y="568"/>
                </a:lnTo>
                <a:lnTo>
                  <a:pt x="96" y="574"/>
                </a:lnTo>
                <a:lnTo>
                  <a:pt x="96" y="580"/>
                </a:lnTo>
                <a:lnTo>
                  <a:pt x="96" y="592"/>
                </a:lnTo>
                <a:lnTo>
                  <a:pt x="102" y="598"/>
                </a:lnTo>
                <a:lnTo>
                  <a:pt x="108" y="604"/>
                </a:lnTo>
                <a:lnTo>
                  <a:pt x="114" y="616"/>
                </a:lnTo>
                <a:lnTo>
                  <a:pt x="119" y="616"/>
                </a:lnTo>
                <a:lnTo>
                  <a:pt x="114" y="604"/>
                </a:lnTo>
                <a:lnTo>
                  <a:pt x="114" y="592"/>
                </a:lnTo>
                <a:lnTo>
                  <a:pt x="114" y="574"/>
                </a:lnTo>
                <a:lnTo>
                  <a:pt x="108" y="574"/>
                </a:lnTo>
                <a:lnTo>
                  <a:pt x="102" y="562"/>
                </a:lnTo>
                <a:lnTo>
                  <a:pt x="108" y="556"/>
                </a:lnTo>
                <a:lnTo>
                  <a:pt x="102" y="550"/>
                </a:lnTo>
                <a:lnTo>
                  <a:pt x="108" y="538"/>
                </a:lnTo>
                <a:lnTo>
                  <a:pt x="114" y="538"/>
                </a:lnTo>
                <a:lnTo>
                  <a:pt x="119" y="538"/>
                </a:lnTo>
                <a:lnTo>
                  <a:pt x="131" y="544"/>
                </a:lnTo>
                <a:lnTo>
                  <a:pt x="143" y="544"/>
                </a:lnTo>
                <a:lnTo>
                  <a:pt x="167" y="556"/>
                </a:lnTo>
                <a:lnTo>
                  <a:pt x="179" y="544"/>
                </a:lnTo>
                <a:lnTo>
                  <a:pt x="197" y="562"/>
                </a:lnTo>
                <a:lnTo>
                  <a:pt x="197" y="562"/>
                </a:lnTo>
                <a:lnTo>
                  <a:pt x="191" y="556"/>
                </a:lnTo>
                <a:lnTo>
                  <a:pt x="179" y="544"/>
                </a:lnTo>
                <a:lnTo>
                  <a:pt x="173" y="550"/>
                </a:lnTo>
                <a:lnTo>
                  <a:pt x="167" y="550"/>
                </a:lnTo>
                <a:lnTo>
                  <a:pt x="173" y="544"/>
                </a:lnTo>
                <a:lnTo>
                  <a:pt x="173" y="538"/>
                </a:lnTo>
                <a:lnTo>
                  <a:pt x="167" y="544"/>
                </a:lnTo>
                <a:lnTo>
                  <a:pt x="149" y="544"/>
                </a:lnTo>
                <a:lnTo>
                  <a:pt x="143" y="538"/>
                </a:lnTo>
                <a:lnTo>
                  <a:pt x="137" y="538"/>
                </a:lnTo>
                <a:lnTo>
                  <a:pt x="131" y="538"/>
                </a:lnTo>
                <a:lnTo>
                  <a:pt x="119" y="532"/>
                </a:lnTo>
                <a:lnTo>
                  <a:pt x="114" y="526"/>
                </a:lnTo>
                <a:lnTo>
                  <a:pt x="108" y="520"/>
                </a:lnTo>
                <a:lnTo>
                  <a:pt x="102" y="520"/>
                </a:lnTo>
                <a:lnTo>
                  <a:pt x="96" y="532"/>
                </a:lnTo>
                <a:lnTo>
                  <a:pt x="96" y="538"/>
                </a:lnTo>
                <a:lnTo>
                  <a:pt x="90" y="544"/>
                </a:lnTo>
                <a:lnTo>
                  <a:pt x="96" y="556"/>
                </a:lnTo>
                <a:lnTo>
                  <a:pt x="90" y="556"/>
                </a:lnTo>
                <a:lnTo>
                  <a:pt x="78" y="550"/>
                </a:lnTo>
                <a:lnTo>
                  <a:pt x="72" y="544"/>
                </a:lnTo>
                <a:lnTo>
                  <a:pt x="66" y="538"/>
                </a:lnTo>
                <a:lnTo>
                  <a:pt x="66" y="526"/>
                </a:lnTo>
                <a:lnTo>
                  <a:pt x="54" y="520"/>
                </a:lnTo>
                <a:lnTo>
                  <a:pt x="48" y="526"/>
                </a:lnTo>
                <a:lnTo>
                  <a:pt x="48" y="514"/>
                </a:lnTo>
                <a:lnTo>
                  <a:pt x="54" y="508"/>
                </a:lnTo>
                <a:lnTo>
                  <a:pt x="54" y="496"/>
                </a:lnTo>
                <a:lnTo>
                  <a:pt x="60" y="514"/>
                </a:lnTo>
                <a:lnTo>
                  <a:pt x="60" y="496"/>
                </a:lnTo>
                <a:lnTo>
                  <a:pt x="54" y="484"/>
                </a:lnTo>
                <a:lnTo>
                  <a:pt x="54" y="484"/>
                </a:lnTo>
                <a:lnTo>
                  <a:pt x="48" y="484"/>
                </a:lnTo>
                <a:lnTo>
                  <a:pt x="54" y="478"/>
                </a:lnTo>
                <a:lnTo>
                  <a:pt x="48" y="466"/>
                </a:lnTo>
                <a:lnTo>
                  <a:pt x="48" y="460"/>
                </a:lnTo>
                <a:lnTo>
                  <a:pt x="36" y="454"/>
                </a:lnTo>
                <a:lnTo>
                  <a:pt x="36" y="442"/>
                </a:lnTo>
                <a:lnTo>
                  <a:pt x="24" y="418"/>
                </a:lnTo>
                <a:lnTo>
                  <a:pt x="18" y="400"/>
                </a:lnTo>
                <a:lnTo>
                  <a:pt x="6" y="388"/>
                </a:lnTo>
                <a:lnTo>
                  <a:pt x="18" y="376"/>
                </a:lnTo>
                <a:lnTo>
                  <a:pt x="18" y="365"/>
                </a:lnTo>
                <a:lnTo>
                  <a:pt x="18" y="335"/>
                </a:lnTo>
                <a:lnTo>
                  <a:pt x="24" y="317"/>
                </a:lnTo>
                <a:lnTo>
                  <a:pt x="30" y="311"/>
                </a:lnTo>
                <a:lnTo>
                  <a:pt x="30" y="299"/>
                </a:lnTo>
                <a:lnTo>
                  <a:pt x="30" y="293"/>
                </a:lnTo>
                <a:lnTo>
                  <a:pt x="30" y="281"/>
                </a:lnTo>
                <a:lnTo>
                  <a:pt x="30" y="275"/>
                </a:lnTo>
                <a:lnTo>
                  <a:pt x="18" y="251"/>
                </a:lnTo>
                <a:lnTo>
                  <a:pt x="18" y="245"/>
                </a:lnTo>
                <a:lnTo>
                  <a:pt x="18" y="233"/>
                </a:lnTo>
                <a:lnTo>
                  <a:pt x="0" y="209"/>
                </a:lnTo>
                <a:lnTo>
                  <a:pt x="0" y="203"/>
                </a:lnTo>
                <a:lnTo>
                  <a:pt x="0" y="191"/>
                </a:lnTo>
                <a:lnTo>
                  <a:pt x="6" y="173"/>
                </a:lnTo>
                <a:lnTo>
                  <a:pt x="18" y="161"/>
                </a:lnTo>
                <a:lnTo>
                  <a:pt x="18" y="155"/>
                </a:lnTo>
                <a:lnTo>
                  <a:pt x="30" y="149"/>
                </a:lnTo>
                <a:lnTo>
                  <a:pt x="36" y="143"/>
                </a:lnTo>
                <a:lnTo>
                  <a:pt x="36" y="143"/>
                </a:lnTo>
                <a:lnTo>
                  <a:pt x="36" y="137"/>
                </a:lnTo>
                <a:lnTo>
                  <a:pt x="42" y="125"/>
                </a:lnTo>
                <a:lnTo>
                  <a:pt x="48" y="119"/>
                </a:lnTo>
                <a:lnTo>
                  <a:pt x="48" y="113"/>
                </a:lnTo>
                <a:lnTo>
                  <a:pt x="66" y="7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3" name="Freeform 92"/>
          <p:cNvSpPr>
            <a:spLocks/>
          </p:cNvSpPr>
          <p:nvPr/>
        </p:nvSpPr>
        <p:spPr bwMode="auto">
          <a:xfrm>
            <a:off x="747480" y="1485285"/>
            <a:ext cx="837579" cy="560201"/>
          </a:xfrm>
          <a:custGeom>
            <a:avLst/>
            <a:gdLst>
              <a:gd name="T0" fmla="*/ 0 w 806"/>
              <a:gd name="T1" fmla="*/ 460 h 669"/>
              <a:gd name="T2" fmla="*/ 12 w 806"/>
              <a:gd name="T3" fmla="*/ 430 h 669"/>
              <a:gd name="T4" fmla="*/ 6 w 806"/>
              <a:gd name="T5" fmla="*/ 388 h 669"/>
              <a:gd name="T6" fmla="*/ 42 w 806"/>
              <a:gd name="T7" fmla="*/ 346 h 669"/>
              <a:gd name="T8" fmla="*/ 53 w 806"/>
              <a:gd name="T9" fmla="*/ 335 h 669"/>
              <a:gd name="T10" fmla="*/ 53 w 806"/>
              <a:gd name="T11" fmla="*/ 335 h 669"/>
              <a:gd name="T12" fmla="*/ 48 w 806"/>
              <a:gd name="T13" fmla="*/ 329 h 669"/>
              <a:gd name="T14" fmla="*/ 71 w 806"/>
              <a:gd name="T15" fmla="*/ 299 h 669"/>
              <a:gd name="T16" fmla="*/ 71 w 806"/>
              <a:gd name="T17" fmla="*/ 299 h 669"/>
              <a:gd name="T18" fmla="*/ 95 w 806"/>
              <a:gd name="T19" fmla="*/ 239 h 669"/>
              <a:gd name="T20" fmla="*/ 107 w 806"/>
              <a:gd name="T21" fmla="*/ 215 h 669"/>
              <a:gd name="T22" fmla="*/ 113 w 806"/>
              <a:gd name="T23" fmla="*/ 185 h 669"/>
              <a:gd name="T24" fmla="*/ 131 w 806"/>
              <a:gd name="T25" fmla="*/ 137 h 669"/>
              <a:gd name="T26" fmla="*/ 143 w 806"/>
              <a:gd name="T27" fmla="*/ 107 h 669"/>
              <a:gd name="T28" fmla="*/ 149 w 806"/>
              <a:gd name="T29" fmla="*/ 83 h 669"/>
              <a:gd name="T30" fmla="*/ 155 w 806"/>
              <a:gd name="T31" fmla="*/ 71 h 669"/>
              <a:gd name="T32" fmla="*/ 161 w 806"/>
              <a:gd name="T33" fmla="*/ 48 h 669"/>
              <a:gd name="T34" fmla="*/ 167 w 806"/>
              <a:gd name="T35" fmla="*/ 30 h 669"/>
              <a:gd name="T36" fmla="*/ 179 w 806"/>
              <a:gd name="T37" fmla="*/ 0 h 669"/>
              <a:gd name="T38" fmla="*/ 191 w 806"/>
              <a:gd name="T39" fmla="*/ 6 h 669"/>
              <a:gd name="T40" fmla="*/ 191 w 806"/>
              <a:gd name="T41" fmla="*/ 0 h 669"/>
              <a:gd name="T42" fmla="*/ 215 w 806"/>
              <a:gd name="T43" fmla="*/ 6 h 669"/>
              <a:gd name="T44" fmla="*/ 227 w 806"/>
              <a:gd name="T45" fmla="*/ 18 h 669"/>
              <a:gd name="T46" fmla="*/ 251 w 806"/>
              <a:gd name="T47" fmla="*/ 18 h 669"/>
              <a:gd name="T48" fmla="*/ 269 w 806"/>
              <a:gd name="T49" fmla="*/ 54 h 669"/>
              <a:gd name="T50" fmla="*/ 274 w 806"/>
              <a:gd name="T51" fmla="*/ 101 h 669"/>
              <a:gd name="T52" fmla="*/ 298 w 806"/>
              <a:gd name="T53" fmla="*/ 113 h 669"/>
              <a:gd name="T54" fmla="*/ 328 w 806"/>
              <a:gd name="T55" fmla="*/ 113 h 669"/>
              <a:gd name="T56" fmla="*/ 352 w 806"/>
              <a:gd name="T57" fmla="*/ 113 h 669"/>
              <a:gd name="T58" fmla="*/ 382 w 806"/>
              <a:gd name="T59" fmla="*/ 119 h 669"/>
              <a:gd name="T60" fmla="*/ 412 w 806"/>
              <a:gd name="T61" fmla="*/ 131 h 669"/>
              <a:gd name="T62" fmla="*/ 454 w 806"/>
              <a:gd name="T63" fmla="*/ 131 h 669"/>
              <a:gd name="T64" fmla="*/ 478 w 806"/>
              <a:gd name="T65" fmla="*/ 143 h 669"/>
              <a:gd name="T66" fmla="*/ 537 w 806"/>
              <a:gd name="T67" fmla="*/ 137 h 669"/>
              <a:gd name="T68" fmla="*/ 567 w 806"/>
              <a:gd name="T69" fmla="*/ 131 h 669"/>
              <a:gd name="T70" fmla="*/ 591 w 806"/>
              <a:gd name="T71" fmla="*/ 131 h 669"/>
              <a:gd name="T72" fmla="*/ 776 w 806"/>
              <a:gd name="T73" fmla="*/ 185 h 669"/>
              <a:gd name="T74" fmla="*/ 800 w 806"/>
              <a:gd name="T75" fmla="*/ 215 h 669"/>
              <a:gd name="T76" fmla="*/ 782 w 806"/>
              <a:gd name="T77" fmla="*/ 257 h 669"/>
              <a:gd name="T78" fmla="*/ 752 w 806"/>
              <a:gd name="T79" fmla="*/ 305 h 669"/>
              <a:gd name="T80" fmla="*/ 728 w 806"/>
              <a:gd name="T81" fmla="*/ 329 h 669"/>
              <a:gd name="T82" fmla="*/ 705 w 806"/>
              <a:gd name="T83" fmla="*/ 382 h 669"/>
              <a:gd name="T84" fmla="*/ 722 w 806"/>
              <a:gd name="T85" fmla="*/ 394 h 669"/>
              <a:gd name="T86" fmla="*/ 722 w 806"/>
              <a:gd name="T87" fmla="*/ 418 h 669"/>
              <a:gd name="T88" fmla="*/ 705 w 806"/>
              <a:gd name="T89" fmla="*/ 442 h 669"/>
              <a:gd name="T90" fmla="*/ 388 w 806"/>
              <a:gd name="T91" fmla="*/ 609 h 669"/>
              <a:gd name="T92" fmla="*/ 6 w 806"/>
              <a:gd name="T93" fmla="*/ 50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6" h="669">
                <a:moveTo>
                  <a:pt x="6" y="508"/>
                </a:moveTo>
                <a:lnTo>
                  <a:pt x="0" y="490"/>
                </a:lnTo>
                <a:lnTo>
                  <a:pt x="0" y="460"/>
                </a:lnTo>
                <a:lnTo>
                  <a:pt x="0" y="448"/>
                </a:lnTo>
                <a:lnTo>
                  <a:pt x="6" y="442"/>
                </a:lnTo>
                <a:lnTo>
                  <a:pt x="12" y="430"/>
                </a:lnTo>
                <a:lnTo>
                  <a:pt x="12" y="424"/>
                </a:lnTo>
                <a:lnTo>
                  <a:pt x="6" y="406"/>
                </a:lnTo>
                <a:lnTo>
                  <a:pt x="6" y="388"/>
                </a:lnTo>
                <a:lnTo>
                  <a:pt x="24" y="370"/>
                </a:lnTo>
                <a:lnTo>
                  <a:pt x="42" y="335"/>
                </a:lnTo>
                <a:lnTo>
                  <a:pt x="42" y="346"/>
                </a:lnTo>
                <a:lnTo>
                  <a:pt x="48" y="335"/>
                </a:lnTo>
                <a:lnTo>
                  <a:pt x="53" y="335"/>
                </a:lnTo>
                <a:lnTo>
                  <a:pt x="53" y="335"/>
                </a:lnTo>
                <a:lnTo>
                  <a:pt x="53" y="340"/>
                </a:lnTo>
                <a:lnTo>
                  <a:pt x="59" y="335"/>
                </a:lnTo>
                <a:lnTo>
                  <a:pt x="53" y="335"/>
                </a:lnTo>
                <a:lnTo>
                  <a:pt x="53" y="329"/>
                </a:lnTo>
                <a:lnTo>
                  <a:pt x="53" y="335"/>
                </a:lnTo>
                <a:lnTo>
                  <a:pt x="48" y="329"/>
                </a:lnTo>
                <a:lnTo>
                  <a:pt x="53" y="323"/>
                </a:lnTo>
                <a:lnTo>
                  <a:pt x="65" y="305"/>
                </a:lnTo>
                <a:lnTo>
                  <a:pt x="71" y="299"/>
                </a:lnTo>
                <a:lnTo>
                  <a:pt x="77" y="299"/>
                </a:lnTo>
                <a:lnTo>
                  <a:pt x="77" y="293"/>
                </a:lnTo>
                <a:lnTo>
                  <a:pt x="71" y="299"/>
                </a:lnTo>
                <a:lnTo>
                  <a:pt x="71" y="293"/>
                </a:lnTo>
                <a:lnTo>
                  <a:pt x="77" y="281"/>
                </a:lnTo>
                <a:lnTo>
                  <a:pt x="95" y="239"/>
                </a:lnTo>
                <a:lnTo>
                  <a:pt x="95" y="227"/>
                </a:lnTo>
                <a:lnTo>
                  <a:pt x="101" y="215"/>
                </a:lnTo>
                <a:lnTo>
                  <a:pt x="107" y="215"/>
                </a:lnTo>
                <a:lnTo>
                  <a:pt x="107" y="209"/>
                </a:lnTo>
                <a:lnTo>
                  <a:pt x="107" y="203"/>
                </a:lnTo>
                <a:lnTo>
                  <a:pt x="113" y="185"/>
                </a:lnTo>
                <a:lnTo>
                  <a:pt x="119" y="167"/>
                </a:lnTo>
                <a:lnTo>
                  <a:pt x="131" y="143"/>
                </a:lnTo>
                <a:lnTo>
                  <a:pt x="131" y="137"/>
                </a:lnTo>
                <a:lnTo>
                  <a:pt x="143" y="125"/>
                </a:lnTo>
                <a:lnTo>
                  <a:pt x="143" y="113"/>
                </a:lnTo>
                <a:lnTo>
                  <a:pt x="143" y="107"/>
                </a:lnTo>
                <a:lnTo>
                  <a:pt x="149" y="95"/>
                </a:lnTo>
                <a:lnTo>
                  <a:pt x="149" y="89"/>
                </a:lnTo>
                <a:lnTo>
                  <a:pt x="149" y="83"/>
                </a:lnTo>
                <a:lnTo>
                  <a:pt x="161" y="83"/>
                </a:lnTo>
                <a:lnTo>
                  <a:pt x="155" y="77"/>
                </a:lnTo>
                <a:lnTo>
                  <a:pt x="155" y="71"/>
                </a:lnTo>
                <a:lnTo>
                  <a:pt x="167" y="60"/>
                </a:lnTo>
                <a:lnTo>
                  <a:pt x="161" y="54"/>
                </a:lnTo>
                <a:lnTo>
                  <a:pt x="161" y="48"/>
                </a:lnTo>
                <a:lnTo>
                  <a:pt x="167" y="42"/>
                </a:lnTo>
                <a:lnTo>
                  <a:pt x="167" y="30"/>
                </a:lnTo>
                <a:lnTo>
                  <a:pt x="167" y="30"/>
                </a:lnTo>
                <a:lnTo>
                  <a:pt x="173" y="24"/>
                </a:lnTo>
                <a:lnTo>
                  <a:pt x="173" y="6"/>
                </a:lnTo>
                <a:lnTo>
                  <a:pt x="179" y="0"/>
                </a:lnTo>
                <a:lnTo>
                  <a:pt x="185" y="6"/>
                </a:lnTo>
                <a:lnTo>
                  <a:pt x="185" y="6"/>
                </a:lnTo>
                <a:lnTo>
                  <a:pt x="191" y="6"/>
                </a:lnTo>
                <a:lnTo>
                  <a:pt x="185" y="6"/>
                </a:lnTo>
                <a:lnTo>
                  <a:pt x="185" y="0"/>
                </a:lnTo>
                <a:lnTo>
                  <a:pt x="191" y="0"/>
                </a:lnTo>
                <a:lnTo>
                  <a:pt x="197" y="6"/>
                </a:lnTo>
                <a:lnTo>
                  <a:pt x="203" y="6"/>
                </a:lnTo>
                <a:lnTo>
                  <a:pt x="215" y="6"/>
                </a:lnTo>
                <a:lnTo>
                  <a:pt x="221" y="12"/>
                </a:lnTo>
                <a:lnTo>
                  <a:pt x="227" y="18"/>
                </a:lnTo>
                <a:lnTo>
                  <a:pt x="227" y="18"/>
                </a:lnTo>
                <a:lnTo>
                  <a:pt x="233" y="24"/>
                </a:lnTo>
                <a:lnTo>
                  <a:pt x="245" y="18"/>
                </a:lnTo>
                <a:lnTo>
                  <a:pt x="251" y="18"/>
                </a:lnTo>
                <a:lnTo>
                  <a:pt x="251" y="30"/>
                </a:lnTo>
                <a:lnTo>
                  <a:pt x="263" y="36"/>
                </a:lnTo>
                <a:lnTo>
                  <a:pt x="269" y="54"/>
                </a:lnTo>
                <a:lnTo>
                  <a:pt x="263" y="95"/>
                </a:lnTo>
                <a:lnTo>
                  <a:pt x="263" y="101"/>
                </a:lnTo>
                <a:lnTo>
                  <a:pt x="274" y="101"/>
                </a:lnTo>
                <a:lnTo>
                  <a:pt x="286" y="107"/>
                </a:lnTo>
                <a:lnTo>
                  <a:pt x="286" y="113"/>
                </a:lnTo>
                <a:lnTo>
                  <a:pt x="298" y="113"/>
                </a:lnTo>
                <a:lnTo>
                  <a:pt x="304" y="119"/>
                </a:lnTo>
                <a:lnTo>
                  <a:pt x="322" y="113"/>
                </a:lnTo>
                <a:lnTo>
                  <a:pt x="328" y="113"/>
                </a:lnTo>
                <a:lnTo>
                  <a:pt x="340" y="107"/>
                </a:lnTo>
                <a:lnTo>
                  <a:pt x="346" y="107"/>
                </a:lnTo>
                <a:lnTo>
                  <a:pt x="352" y="113"/>
                </a:lnTo>
                <a:lnTo>
                  <a:pt x="370" y="113"/>
                </a:lnTo>
                <a:lnTo>
                  <a:pt x="376" y="119"/>
                </a:lnTo>
                <a:lnTo>
                  <a:pt x="382" y="119"/>
                </a:lnTo>
                <a:lnTo>
                  <a:pt x="394" y="125"/>
                </a:lnTo>
                <a:lnTo>
                  <a:pt x="394" y="131"/>
                </a:lnTo>
                <a:lnTo>
                  <a:pt x="412" y="131"/>
                </a:lnTo>
                <a:lnTo>
                  <a:pt x="418" y="137"/>
                </a:lnTo>
                <a:lnTo>
                  <a:pt x="442" y="131"/>
                </a:lnTo>
                <a:lnTo>
                  <a:pt x="454" y="131"/>
                </a:lnTo>
                <a:lnTo>
                  <a:pt x="460" y="137"/>
                </a:lnTo>
                <a:lnTo>
                  <a:pt x="466" y="143"/>
                </a:lnTo>
                <a:lnTo>
                  <a:pt x="478" y="143"/>
                </a:lnTo>
                <a:lnTo>
                  <a:pt x="495" y="137"/>
                </a:lnTo>
                <a:lnTo>
                  <a:pt x="507" y="137"/>
                </a:lnTo>
                <a:lnTo>
                  <a:pt x="537" y="137"/>
                </a:lnTo>
                <a:lnTo>
                  <a:pt x="543" y="131"/>
                </a:lnTo>
                <a:lnTo>
                  <a:pt x="549" y="131"/>
                </a:lnTo>
                <a:lnTo>
                  <a:pt x="567" y="131"/>
                </a:lnTo>
                <a:lnTo>
                  <a:pt x="579" y="137"/>
                </a:lnTo>
                <a:lnTo>
                  <a:pt x="585" y="137"/>
                </a:lnTo>
                <a:lnTo>
                  <a:pt x="591" y="131"/>
                </a:lnTo>
                <a:lnTo>
                  <a:pt x="675" y="149"/>
                </a:lnTo>
                <a:lnTo>
                  <a:pt x="776" y="173"/>
                </a:lnTo>
                <a:lnTo>
                  <a:pt x="776" y="185"/>
                </a:lnTo>
                <a:lnTo>
                  <a:pt x="782" y="191"/>
                </a:lnTo>
                <a:lnTo>
                  <a:pt x="782" y="197"/>
                </a:lnTo>
                <a:lnTo>
                  <a:pt x="800" y="215"/>
                </a:lnTo>
                <a:lnTo>
                  <a:pt x="806" y="227"/>
                </a:lnTo>
                <a:lnTo>
                  <a:pt x="800" y="239"/>
                </a:lnTo>
                <a:lnTo>
                  <a:pt x="782" y="257"/>
                </a:lnTo>
                <a:lnTo>
                  <a:pt x="770" y="281"/>
                </a:lnTo>
                <a:lnTo>
                  <a:pt x="752" y="299"/>
                </a:lnTo>
                <a:lnTo>
                  <a:pt x="752" y="305"/>
                </a:lnTo>
                <a:lnTo>
                  <a:pt x="746" y="317"/>
                </a:lnTo>
                <a:lnTo>
                  <a:pt x="740" y="323"/>
                </a:lnTo>
                <a:lnTo>
                  <a:pt x="728" y="329"/>
                </a:lnTo>
                <a:lnTo>
                  <a:pt x="716" y="346"/>
                </a:lnTo>
                <a:lnTo>
                  <a:pt x="710" y="352"/>
                </a:lnTo>
                <a:lnTo>
                  <a:pt x="705" y="382"/>
                </a:lnTo>
                <a:lnTo>
                  <a:pt x="705" y="382"/>
                </a:lnTo>
                <a:lnTo>
                  <a:pt x="716" y="388"/>
                </a:lnTo>
                <a:lnTo>
                  <a:pt x="722" y="394"/>
                </a:lnTo>
                <a:lnTo>
                  <a:pt x="728" y="400"/>
                </a:lnTo>
                <a:lnTo>
                  <a:pt x="722" y="406"/>
                </a:lnTo>
                <a:lnTo>
                  <a:pt x="722" y="418"/>
                </a:lnTo>
                <a:lnTo>
                  <a:pt x="716" y="436"/>
                </a:lnTo>
                <a:lnTo>
                  <a:pt x="710" y="436"/>
                </a:lnTo>
                <a:lnTo>
                  <a:pt x="705" y="442"/>
                </a:lnTo>
                <a:lnTo>
                  <a:pt x="657" y="669"/>
                </a:lnTo>
                <a:lnTo>
                  <a:pt x="543" y="645"/>
                </a:lnTo>
                <a:lnTo>
                  <a:pt x="388" y="609"/>
                </a:lnTo>
                <a:lnTo>
                  <a:pt x="215" y="562"/>
                </a:lnTo>
                <a:lnTo>
                  <a:pt x="12" y="508"/>
                </a:lnTo>
                <a:lnTo>
                  <a:pt x="6" y="50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4" name="Freeform 93"/>
          <p:cNvSpPr>
            <a:spLocks/>
          </p:cNvSpPr>
          <p:nvPr/>
        </p:nvSpPr>
        <p:spPr bwMode="auto">
          <a:xfrm>
            <a:off x="2119199" y="2255666"/>
            <a:ext cx="756523" cy="480650"/>
          </a:xfrm>
          <a:custGeom>
            <a:avLst/>
            <a:gdLst>
              <a:gd name="T0" fmla="*/ 0 w 728"/>
              <a:gd name="T1" fmla="*/ 508 h 574"/>
              <a:gd name="T2" fmla="*/ 59 w 728"/>
              <a:gd name="T3" fmla="*/ 0 h 574"/>
              <a:gd name="T4" fmla="*/ 155 w 728"/>
              <a:gd name="T5" fmla="*/ 12 h 574"/>
              <a:gd name="T6" fmla="*/ 304 w 728"/>
              <a:gd name="T7" fmla="*/ 30 h 574"/>
              <a:gd name="T8" fmla="*/ 388 w 728"/>
              <a:gd name="T9" fmla="*/ 36 h 574"/>
              <a:gd name="T10" fmla="*/ 537 w 728"/>
              <a:gd name="T11" fmla="*/ 48 h 574"/>
              <a:gd name="T12" fmla="*/ 627 w 728"/>
              <a:gd name="T13" fmla="*/ 54 h 574"/>
              <a:gd name="T14" fmla="*/ 716 w 728"/>
              <a:gd name="T15" fmla="*/ 60 h 574"/>
              <a:gd name="T16" fmla="*/ 728 w 728"/>
              <a:gd name="T17" fmla="*/ 66 h 574"/>
              <a:gd name="T18" fmla="*/ 722 w 728"/>
              <a:gd name="T19" fmla="*/ 192 h 574"/>
              <a:gd name="T20" fmla="*/ 704 w 728"/>
              <a:gd name="T21" fmla="*/ 574 h 574"/>
              <a:gd name="T22" fmla="*/ 603 w 728"/>
              <a:gd name="T23" fmla="*/ 568 h 574"/>
              <a:gd name="T24" fmla="*/ 489 w 728"/>
              <a:gd name="T25" fmla="*/ 562 h 574"/>
              <a:gd name="T26" fmla="*/ 310 w 728"/>
              <a:gd name="T27" fmla="*/ 544 h 574"/>
              <a:gd name="T28" fmla="*/ 161 w 728"/>
              <a:gd name="T29" fmla="*/ 532 h 574"/>
              <a:gd name="T30" fmla="*/ 0 w 728"/>
              <a:gd name="T31" fmla="*/ 50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8" h="574">
                <a:moveTo>
                  <a:pt x="0" y="508"/>
                </a:moveTo>
                <a:lnTo>
                  <a:pt x="59" y="0"/>
                </a:lnTo>
                <a:lnTo>
                  <a:pt x="155" y="12"/>
                </a:lnTo>
                <a:lnTo>
                  <a:pt x="304" y="30"/>
                </a:lnTo>
                <a:lnTo>
                  <a:pt x="388" y="36"/>
                </a:lnTo>
                <a:lnTo>
                  <a:pt x="537" y="48"/>
                </a:lnTo>
                <a:lnTo>
                  <a:pt x="627" y="54"/>
                </a:lnTo>
                <a:lnTo>
                  <a:pt x="716" y="60"/>
                </a:lnTo>
                <a:lnTo>
                  <a:pt x="728" y="66"/>
                </a:lnTo>
                <a:lnTo>
                  <a:pt x="722" y="192"/>
                </a:lnTo>
                <a:lnTo>
                  <a:pt x="704" y="574"/>
                </a:lnTo>
                <a:lnTo>
                  <a:pt x="603" y="568"/>
                </a:lnTo>
                <a:lnTo>
                  <a:pt x="489" y="562"/>
                </a:lnTo>
                <a:lnTo>
                  <a:pt x="310" y="544"/>
                </a:lnTo>
                <a:lnTo>
                  <a:pt x="161" y="532"/>
                </a:lnTo>
                <a:lnTo>
                  <a:pt x="0" y="50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5" name="Freeform 94"/>
          <p:cNvSpPr>
            <a:spLocks/>
          </p:cNvSpPr>
          <p:nvPr/>
        </p:nvSpPr>
        <p:spPr bwMode="auto">
          <a:xfrm>
            <a:off x="2298978" y="2786559"/>
            <a:ext cx="1464204" cy="1151383"/>
          </a:xfrm>
          <a:custGeom>
            <a:avLst/>
            <a:gdLst>
              <a:gd name="T0" fmla="*/ 185 w 1409"/>
              <a:gd name="T1" fmla="*/ 556 h 1375"/>
              <a:gd name="T2" fmla="*/ 418 w 1409"/>
              <a:gd name="T3" fmla="*/ 6 h 1375"/>
              <a:gd name="T4" fmla="*/ 729 w 1409"/>
              <a:gd name="T5" fmla="*/ 18 h 1375"/>
              <a:gd name="T6" fmla="*/ 770 w 1409"/>
              <a:gd name="T7" fmla="*/ 281 h 1375"/>
              <a:gd name="T8" fmla="*/ 806 w 1409"/>
              <a:gd name="T9" fmla="*/ 299 h 1375"/>
              <a:gd name="T10" fmla="*/ 860 w 1409"/>
              <a:gd name="T11" fmla="*/ 317 h 1375"/>
              <a:gd name="T12" fmla="*/ 920 w 1409"/>
              <a:gd name="T13" fmla="*/ 317 h 1375"/>
              <a:gd name="T14" fmla="*/ 950 w 1409"/>
              <a:gd name="T15" fmla="*/ 353 h 1375"/>
              <a:gd name="T16" fmla="*/ 1009 w 1409"/>
              <a:gd name="T17" fmla="*/ 353 h 1375"/>
              <a:gd name="T18" fmla="*/ 1033 w 1409"/>
              <a:gd name="T19" fmla="*/ 353 h 1375"/>
              <a:gd name="T20" fmla="*/ 1075 w 1409"/>
              <a:gd name="T21" fmla="*/ 353 h 1375"/>
              <a:gd name="T22" fmla="*/ 1129 w 1409"/>
              <a:gd name="T23" fmla="*/ 359 h 1375"/>
              <a:gd name="T24" fmla="*/ 1194 w 1409"/>
              <a:gd name="T25" fmla="*/ 353 h 1375"/>
              <a:gd name="T26" fmla="*/ 1260 w 1409"/>
              <a:gd name="T27" fmla="*/ 365 h 1375"/>
              <a:gd name="T28" fmla="*/ 1320 w 1409"/>
              <a:gd name="T29" fmla="*/ 383 h 1375"/>
              <a:gd name="T30" fmla="*/ 1374 w 1409"/>
              <a:gd name="T31" fmla="*/ 640 h 1375"/>
              <a:gd name="T32" fmla="*/ 1409 w 1409"/>
              <a:gd name="T33" fmla="*/ 688 h 1375"/>
              <a:gd name="T34" fmla="*/ 1404 w 1409"/>
              <a:gd name="T35" fmla="*/ 741 h 1375"/>
              <a:gd name="T36" fmla="*/ 1398 w 1409"/>
              <a:gd name="T37" fmla="*/ 825 h 1375"/>
              <a:gd name="T38" fmla="*/ 1356 w 1409"/>
              <a:gd name="T39" fmla="*/ 885 h 1375"/>
              <a:gd name="T40" fmla="*/ 1284 w 1409"/>
              <a:gd name="T41" fmla="*/ 915 h 1375"/>
              <a:gd name="T42" fmla="*/ 1284 w 1409"/>
              <a:gd name="T43" fmla="*/ 873 h 1375"/>
              <a:gd name="T44" fmla="*/ 1254 w 1409"/>
              <a:gd name="T45" fmla="*/ 903 h 1375"/>
              <a:gd name="T46" fmla="*/ 1236 w 1409"/>
              <a:gd name="T47" fmla="*/ 957 h 1375"/>
              <a:gd name="T48" fmla="*/ 1153 w 1409"/>
              <a:gd name="T49" fmla="*/ 1010 h 1375"/>
              <a:gd name="T50" fmla="*/ 1123 w 1409"/>
              <a:gd name="T51" fmla="*/ 1034 h 1375"/>
              <a:gd name="T52" fmla="*/ 1111 w 1409"/>
              <a:gd name="T53" fmla="*/ 1022 h 1375"/>
              <a:gd name="T54" fmla="*/ 1081 w 1409"/>
              <a:gd name="T55" fmla="*/ 1010 h 1375"/>
              <a:gd name="T56" fmla="*/ 1099 w 1409"/>
              <a:gd name="T57" fmla="*/ 1046 h 1375"/>
              <a:gd name="T58" fmla="*/ 1057 w 1409"/>
              <a:gd name="T59" fmla="*/ 1070 h 1375"/>
              <a:gd name="T60" fmla="*/ 1027 w 1409"/>
              <a:gd name="T61" fmla="*/ 1076 h 1375"/>
              <a:gd name="T62" fmla="*/ 1033 w 1409"/>
              <a:gd name="T63" fmla="*/ 1088 h 1375"/>
              <a:gd name="T64" fmla="*/ 979 w 1409"/>
              <a:gd name="T65" fmla="*/ 1124 h 1375"/>
              <a:gd name="T66" fmla="*/ 973 w 1409"/>
              <a:gd name="T67" fmla="*/ 1190 h 1375"/>
              <a:gd name="T68" fmla="*/ 950 w 1409"/>
              <a:gd name="T69" fmla="*/ 1178 h 1375"/>
              <a:gd name="T70" fmla="*/ 979 w 1409"/>
              <a:gd name="T71" fmla="*/ 1220 h 1375"/>
              <a:gd name="T72" fmla="*/ 979 w 1409"/>
              <a:gd name="T73" fmla="*/ 1255 h 1375"/>
              <a:gd name="T74" fmla="*/ 1003 w 1409"/>
              <a:gd name="T75" fmla="*/ 1357 h 1375"/>
              <a:gd name="T76" fmla="*/ 991 w 1409"/>
              <a:gd name="T77" fmla="*/ 1375 h 1375"/>
              <a:gd name="T78" fmla="*/ 926 w 1409"/>
              <a:gd name="T79" fmla="*/ 1345 h 1375"/>
              <a:gd name="T80" fmla="*/ 842 w 1409"/>
              <a:gd name="T81" fmla="*/ 1321 h 1375"/>
              <a:gd name="T82" fmla="*/ 794 w 1409"/>
              <a:gd name="T83" fmla="*/ 1291 h 1375"/>
              <a:gd name="T84" fmla="*/ 752 w 1409"/>
              <a:gd name="T85" fmla="*/ 1208 h 1375"/>
              <a:gd name="T86" fmla="*/ 752 w 1409"/>
              <a:gd name="T87" fmla="*/ 1154 h 1375"/>
              <a:gd name="T88" fmla="*/ 699 w 1409"/>
              <a:gd name="T89" fmla="*/ 1094 h 1375"/>
              <a:gd name="T90" fmla="*/ 663 w 1409"/>
              <a:gd name="T91" fmla="*/ 1028 h 1375"/>
              <a:gd name="T92" fmla="*/ 627 w 1409"/>
              <a:gd name="T93" fmla="*/ 957 h 1375"/>
              <a:gd name="T94" fmla="*/ 567 w 1409"/>
              <a:gd name="T95" fmla="*/ 891 h 1375"/>
              <a:gd name="T96" fmla="*/ 526 w 1409"/>
              <a:gd name="T97" fmla="*/ 867 h 1375"/>
              <a:gd name="T98" fmla="*/ 448 w 1409"/>
              <a:gd name="T99" fmla="*/ 849 h 1375"/>
              <a:gd name="T100" fmla="*/ 400 w 1409"/>
              <a:gd name="T101" fmla="*/ 879 h 1375"/>
              <a:gd name="T102" fmla="*/ 358 w 1409"/>
              <a:gd name="T103" fmla="*/ 945 h 1375"/>
              <a:gd name="T104" fmla="*/ 310 w 1409"/>
              <a:gd name="T105" fmla="*/ 933 h 1375"/>
              <a:gd name="T106" fmla="*/ 227 w 1409"/>
              <a:gd name="T107" fmla="*/ 879 h 1375"/>
              <a:gd name="T108" fmla="*/ 185 w 1409"/>
              <a:gd name="T109" fmla="*/ 783 h 1375"/>
              <a:gd name="T110" fmla="*/ 155 w 1409"/>
              <a:gd name="T111" fmla="*/ 723 h 1375"/>
              <a:gd name="T112" fmla="*/ 72 w 1409"/>
              <a:gd name="T113" fmla="*/ 634 h 1375"/>
              <a:gd name="T114" fmla="*/ 18 w 1409"/>
              <a:gd name="T115" fmla="*/ 574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9" h="1375">
                <a:moveTo>
                  <a:pt x="6" y="568"/>
                </a:moveTo>
                <a:lnTo>
                  <a:pt x="6" y="568"/>
                </a:lnTo>
                <a:lnTo>
                  <a:pt x="6" y="562"/>
                </a:lnTo>
                <a:lnTo>
                  <a:pt x="0" y="544"/>
                </a:lnTo>
                <a:lnTo>
                  <a:pt x="0" y="538"/>
                </a:lnTo>
                <a:lnTo>
                  <a:pt x="78" y="550"/>
                </a:lnTo>
                <a:lnTo>
                  <a:pt x="185" y="556"/>
                </a:lnTo>
                <a:lnTo>
                  <a:pt x="281" y="568"/>
                </a:lnTo>
                <a:lnTo>
                  <a:pt x="370" y="574"/>
                </a:lnTo>
                <a:lnTo>
                  <a:pt x="376" y="574"/>
                </a:lnTo>
                <a:lnTo>
                  <a:pt x="382" y="562"/>
                </a:lnTo>
                <a:lnTo>
                  <a:pt x="394" y="430"/>
                </a:lnTo>
                <a:lnTo>
                  <a:pt x="400" y="317"/>
                </a:lnTo>
                <a:lnTo>
                  <a:pt x="418" y="6"/>
                </a:lnTo>
                <a:lnTo>
                  <a:pt x="424" y="0"/>
                </a:lnTo>
                <a:lnTo>
                  <a:pt x="424" y="0"/>
                </a:lnTo>
                <a:lnTo>
                  <a:pt x="567" y="6"/>
                </a:lnTo>
                <a:lnTo>
                  <a:pt x="669" y="12"/>
                </a:lnTo>
                <a:lnTo>
                  <a:pt x="711" y="12"/>
                </a:lnTo>
                <a:lnTo>
                  <a:pt x="723" y="12"/>
                </a:lnTo>
                <a:lnTo>
                  <a:pt x="729" y="18"/>
                </a:lnTo>
                <a:lnTo>
                  <a:pt x="723" y="245"/>
                </a:lnTo>
                <a:lnTo>
                  <a:pt x="723" y="257"/>
                </a:lnTo>
                <a:lnTo>
                  <a:pt x="729" y="257"/>
                </a:lnTo>
                <a:lnTo>
                  <a:pt x="741" y="263"/>
                </a:lnTo>
                <a:lnTo>
                  <a:pt x="752" y="281"/>
                </a:lnTo>
                <a:lnTo>
                  <a:pt x="758" y="287"/>
                </a:lnTo>
                <a:lnTo>
                  <a:pt x="770" y="281"/>
                </a:lnTo>
                <a:lnTo>
                  <a:pt x="776" y="281"/>
                </a:lnTo>
                <a:lnTo>
                  <a:pt x="782" y="281"/>
                </a:lnTo>
                <a:lnTo>
                  <a:pt x="788" y="275"/>
                </a:lnTo>
                <a:lnTo>
                  <a:pt x="788" y="281"/>
                </a:lnTo>
                <a:lnTo>
                  <a:pt x="800" y="281"/>
                </a:lnTo>
                <a:lnTo>
                  <a:pt x="806" y="293"/>
                </a:lnTo>
                <a:lnTo>
                  <a:pt x="806" y="299"/>
                </a:lnTo>
                <a:lnTo>
                  <a:pt x="806" y="305"/>
                </a:lnTo>
                <a:lnTo>
                  <a:pt x="812" y="305"/>
                </a:lnTo>
                <a:lnTo>
                  <a:pt x="818" y="311"/>
                </a:lnTo>
                <a:lnTo>
                  <a:pt x="824" y="305"/>
                </a:lnTo>
                <a:lnTo>
                  <a:pt x="836" y="311"/>
                </a:lnTo>
                <a:lnTo>
                  <a:pt x="854" y="317"/>
                </a:lnTo>
                <a:lnTo>
                  <a:pt x="860" y="317"/>
                </a:lnTo>
                <a:lnTo>
                  <a:pt x="866" y="317"/>
                </a:lnTo>
                <a:lnTo>
                  <a:pt x="872" y="323"/>
                </a:lnTo>
                <a:lnTo>
                  <a:pt x="878" y="329"/>
                </a:lnTo>
                <a:lnTo>
                  <a:pt x="890" y="323"/>
                </a:lnTo>
                <a:lnTo>
                  <a:pt x="896" y="317"/>
                </a:lnTo>
                <a:lnTo>
                  <a:pt x="914" y="323"/>
                </a:lnTo>
                <a:lnTo>
                  <a:pt x="920" y="317"/>
                </a:lnTo>
                <a:lnTo>
                  <a:pt x="920" y="329"/>
                </a:lnTo>
                <a:lnTo>
                  <a:pt x="926" y="335"/>
                </a:lnTo>
                <a:lnTo>
                  <a:pt x="932" y="335"/>
                </a:lnTo>
                <a:lnTo>
                  <a:pt x="932" y="341"/>
                </a:lnTo>
                <a:lnTo>
                  <a:pt x="938" y="353"/>
                </a:lnTo>
                <a:lnTo>
                  <a:pt x="944" y="353"/>
                </a:lnTo>
                <a:lnTo>
                  <a:pt x="950" y="353"/>
                </a:lnTo>
                <a:lnTo>
                  <a:pt x="962" y="341"/>
                </a:lnTo>
                <a:lnTo>
                  <a:pt x="973" y="341"/>
                </a:lnTo>
                <a:lnTo>
                  <a:pt x="973" y="353"/>
                </a:lnTo>
                <a:lnTo>
                  <a:pt x="985" y="353"/>
                </a:lnTo>
                <a:lnTo>
                  <a:pt x="985" y="359"/>
                </a:lnTo>
                <a:lnTo>
                  <a:pt x="991" y="359"/>
                </a:lnTo>
                <a:lnTo>
                  <a:pt x="1009" y="353"/>
                </a:lnTo>
                <a:lnTo>
                  <a:pt x="1015" y="353"/>
                </a:lnTo>
                <a:lnTo>
                  <a:pt x="1009" y="359"/>
                </a:lnTo>
                <a:lnTo>
                  <a:pt x="1015" y="371"/>
                </a:lnTo>
                <a:lnTo>
                  <a:pt x="1015" y="371"/>
                </a:lnTo>
                <a:lnTo>
                  <a:pt x="1021" y="371"/>
                </a:lnTo>
                <a:lnTo>
                  <a:pt x="1027" y="353"/>
                </a:lnTo>
                <a:lnTo>
                  <a:pt x="1033" y="353"/>
                </a:lnTo>
                <a:lnTo>
                  <a:pt x="1033" y="347"/>
                </a:lnTo>
                <a:lnTo>
                  <a:pt x="1039" y="341"/>
                </a:lnTo>
                <a:lnTo>
                  <a:pt x="1045" y="347"/>
                </a:lnTo>
                <a:lnTo>
                  <a:pt x="1051" y="353"/>
                </a:lnTo>
                <a:lnTo>
                  <a:pt x="1057" y="359"/>
                </a:lnTo>
                <a:lnTo>
                  <a:pt x="1069" y="353"/>
                </a:lnTo>
                <a:lnTo>
                  <a:pt x="1075" y="353"/>
                </a:lnTo>
                <a:lnTo>
                  <a:pt x="1081" y="359"/>
                </a:lnTo>
                <a:lnTo>
                  <a:pt x="1087" y="365"/>
                </a:lnTo>
                <a:lnTo>
                  <a:pt x="1099" y="371"/>
                </a:lnTo>
                <a:lnTo>
                  <a:pt x="1105" y="377"/>
                </a:lnTo>
                <a:lnTo>
                  <a:pt x="1111" y="365"/>
                </a:lnTo>
                <a:lnTo>
                  <a:pt x="1117" y="365"/>
                </a:lnTo>
                <a:lnTo>
                  <a:pt x="1129" y="359"/>
                </a:lnTo>
                <a:lnTo>
                  <a:pt x="1135" y="359"/>
                </a:lnTo>
                <a:lnTo>
                  <a:pt x="1147" y="353"/>
                </a:lnTo>
                <a:lnTo>
                  <a:pt x="1153" y="353"/>
                </a:lnTo>
                <a:lnTo>
                  <a:pt x="1159" y="353"/>
                </a:lnTo>
                <a:lnTo>
                  <a:pt x="1165" y="353"/>
                </a:lnTo>
                <a:lnTo>
                  <a:pt x="1183" y="341"/>
                </a:lnTo>
                <a:lnTo>
                  <a:pt x="1194" y="353"/>
                </a:lnTo>
                <a:lnTo>
                  <a:pt x="1194" y="353"/>
                </a:lnTo>
                <a:lnTo>
                  <a:pt x="1206" y="353"/>
                </a:lnTo>
                <a:lnTo>
                  <a:pt x="1212" y="353"/>
                </a:lnTo>
                <a:lnTo>
                  <a:pt x="1218" y="341"/>
                </a:lnTo>
                <a:lnTo>
                  <a:pt x="1224" y="341"/>
                </a:lnTo>
                <a:lnTo>
                  <a:pt x="1242" y="353"/>
                </a:lnTo>
                <a:lnTo>
                  <a:pt x="1260" y="365"/>
                </a:lnTo>
                <a:lnTo>
                  <a:pt x="1266" y="371"/>
                </a:lnTo>
                <a:lnTo>
                  <a:pt x="1272" y="377"/>
                </a:lnTo>
                <a:lnTo>
                  <a:pt x="1296" y="377"/>
                </a:lnTo>
                <a:lnTo>
                  <a:pt x="1302" y="383"/>
                </a:lnTo>
                <a:lnTo>
                  <a:pt x="1302" y="383"/>
                </a:lnTo>
                <a:lnTo>
                  <a:pt x="1308" y="389"/>
                </a:lnTo>
                <a:lnTo>
                  <a:pt x="1320" y="383"/>
                </a:lnTo>
                <a:lnTo>
                  <a:pt x="1344" y="389"/>
                </a:lnTo>
                <a:lnTo>
                  <a:pt x="1344" y="460"/>
                </a:lnTo>
                <a:lnTo>
                  <a:pt x="1350" y="586"/>
                </a:lnTo>
                <a:lnTo>
                  <a:pt x="1362" y="598"/>
                </a:lnTo>
                <a:lnTo>
                  <a:pt x="1368" y="610"/>
                </a:lnTo>
                <a:lnTo>
                  <a:pt x="1374" y="628"/>
                </a:lnTo>
                <a:lnTo>
                  <a:pt x="1374" y="640"/>
                </a:lnTo>
                <a:lnTo>
                  <a:pt x="1380" y="646"/>
                </a:lnTo>
                <a:lnTo>
                  <a:pt x="1386" y="652"/>
                </a:lnTo>
                <a:lnTo>
                  <a:pt x="1386" y="658"/>
                </a:lnTo>
                <a:lnTo>
                  <a:pt x="1392" y="664"/>
                </a:lnTo>
                <a:lnTo>
                  <a:pt x="1392" y="670"/>
                </a:lnTo>
                <a:lnTo>
                  <a:pt x="1404" y="688"/>
                </a:lnTo>
                <a:lnTo>
                  <a:pt x="1409" y="688"/>
                </a:lnTo>
                <a:lnTo>
                  <a:pt x="1409" y="699"/>
                </a:lnTo>
                <a:lnTo>
                  <a:pt x="1409" y="705"/>
                </a:lnTo>
                <a:lnTo>
                  <a:pt x="1404" y="711"/>
                </a:lnTo>
                <a:lnTo>
                  <a:pt x="1409" y="717"/>
                </a:lnTo>
                <a:lnTo>
                  <a:pt x="1404" y="729"/>
                </a:lnTo>
                <a:lnTo>
                  <a:pt x="1409" y="735"/>
                </a:lnTo>
                <a:lnTo>
                  <a:pt x="1404" y="741"/>
                </a:lnTo>
                <a:lnTo>
                  <a:pt x="1404" y="753"/>
                </a:lnTo>
                <a:lnTo>
                  <a:pt x="1398" y="759"/>
                </a:lnTo>
                <a:lnTo>
                  <a:pt x="1392" y="771"/>
                </a:lnTo>
                <a:lnTo>
                  <a:pt x="1392" y="783"/>
                </a:lnTo>
                <a:lnTo>
                  <a:pt x="1386" y="795"/>
                </a:lnTo>
                <a:lnTo>
                  <a:pt x="1392" y="801"/>
                </a:lnTo>
                <a:lnTo>
                  <a:pt x="1398" y="825"/>
                </a:lnTo>
                <a:lnTo>
                  <a:pt x="1392" y="831"/>
                </a:lnTo>
                <a:lnTo>
                  <a:pt x="1386" y="843"/>
                </a:lnTo>
                <a:lnTo>
                  <a:pt x="1386" y="843"/>
                </a:lnTo>
                <a:lnTo>
                  <a:pt x="1380" y="849"/>
                </a:lnTo>
                <a:lnTo>
                  <a:pt x="1368" y="867"/>
                </a:lnTo>
                <a:lnTo>
                  <a:pt x="1380" y="885"/>
                </a:lnTo>
                <a:lnTo>
                  <a:pt x="1356" y="885"/>
                </a:lnTo>
                <a:lnTo>
                  <a:pt x="1332" y="897"/>
                </a:lnTo>
                <a:lnTo>
                  <a:pt x="1308" y="909"/>
                </a:lnTo>
                <a:lnTo>
                  <a:pt x="1296" y="915"/>
                </a:lnTo>
                <a:lnTo>
                  <a:pt x="1290" y="915"/>
                </a:lnTo>
                <a:lnTo>
                  <a:pt x="1278" y="927"/>
                </a:lnTo>
                <a:lnTo>
                  <a:pt x="1278" y="927"/>
                </a:lnTo>
                <a:lnTo>
                  <a:pt x="1284" y="915"/>
                </a:lnTo>
                <a:lnTo>
                  <a:pt x="1302" y="903"/>
                </a:lnTo>
                <a:lnTo>
                  <a:pt x="1308" y="903"/>
                </a:lnTo>
                <a:lnTo>
                  <a:pt x="1314" y="903"/>
                </a:lnTo>
                <a:lnTo>
                  <a:pt x="1296" y="903"/>
                </a:lnTo>
                <a:lnTo>
                  <a:pt x="1278" y="903"/>
                </a:lnTo>
                <a:lnTo>
                  <a:pt x="1284" y="891"/>
                </a:lnTo>
                <a:lnTo>
                  <a:pt x="1284" y="873"/>
                </a:lnTo>
                <a:lnTo>
                  <a:pt x="1278" y="873"/>
                </a:lnTo>
                <a:lnTo>
                  <a:pt x="1272" y="879"/>
                </a:lnTo>
                <a:lnTo>
                  <a:pt x="1266" y="891"/>
                </a:lnTo>
                <a:lnTo>
                  <a:pt x="1254" y="879"/>
                </a:lnTo>
                <a:lnTo>
                  <a:pt x="1248" y="885"/>
                </a:lnTo>
                <a:lnTo>
                  <a:pt x="1254" y="891"/>
                </a:lnTo>
                <a:lnTo>
                  <a:pt x="1254" y="903"/>
                </a:lnTo>
                <a:lnTo>
                  <a:pt x="1260" y="909"/>
                </a:lnTo>
                <a:lnTo>
                  <a:pt x="1260" y="921"/>
                </a:lnTo>
                <a:lnTo>
                  <a:pt x="1266" y="921"/>
                </a:lnTo>
                <a:lnTo>
                  <a:pt x="1266" y="933"/>
                </a:lnTo>
                <a:lnTo>
                  <a:pt x="1254" y="939"/>
                </a:lnTo>
                <a:lnTo>
                  <a:pt x="1254" y="945"/>
                </a:lnTo>
                <a:lnTo>
                  <a:pt x="1236" y="957"/>
                </a:lnTo>
                <a:lnTo>
                  <a:pt x="1236" y="968"/>
                </a:lnTo>
                <a:lnTo>
                  <a:pt x="1218" y="980"/>
                </a:lnTo>
                <a:lnTo>
                  <a:pt x="1212" y="986"/>
                </a:lnTo>
                <a:lnTo>
                  <a:pt x="1200" y="992"/>
                </a:lnTo>
                <a:lnTo>
                  <a:pt x="1183" y="1004"/>
                </a:lnTo>
                <a:lnTo>
                  <a:pt x="1171" y="1004"/>
                </a:lnTo>
                <a:lnTo>
                  <a:pt x="1153" y="1010"/>
                </a:lnTo>
                <a:lnTo>
                  <a:pt x="1153" y="1022"/>
                </a:lnTo>
                <a:lnTo>
                  <a:pt x="1165" y="1016"/>
                </a:lnTo>
                <a:lnTo>
                  <a:pt x="1171" y="1010"/>
                </a:lnTo>
                <a:lnTo>
                  <a:pt x="1165" y="1022"/>
                </a:lnTo>
                <a:lnTo>
                  <a:pt x="1147" y="1028"/>
                </a:lnTo>
                <a:lnTo>
                  <a:pt x="1123" y="1040"/>
                </a:lnTo>
                <a:lnTo>
                  <a:pt x="1123" y="1034"/>
                </a:lnTo>
                <a:lnTo>
                  <a:pt x="1141" y="1028"/>
                </a:lnTo>
                <a:lnTo>
                  <a:pt x="1141" y="1022"/>
                </a:lnTo>
                <a:lnTo>
                  <a:pt x="1123" y="1028"/>
                </a:lnTo>
                <a:lnTo>
                  <a:pt x="1129" y="1022"/>
                </a:lnTo>
                <a:lnTo>
                  <a:pt x="1123" y="1022"/>
                </a:lnTo>
                <a:lnTo>
                  <a:pt x="1117" y="1016"/>
                </a:lnTo>
                <a:lnTo>
                  <a:pt x="1111" y="1022"/>
                </a:lnTo>
                <a:lnTo>
                  <a:pt x="1099" y="1016"/>
                </a:lnTo>
                <a:lnTo>
                  <a:pt x="1099" y="1004"/>
                </a:lnTo>
                <a:lnTo>
                  <a:pt x="1093" y="1010"/>
                </a:lnTo>
                <a:lnTo>
                  <a:pt x="1105" y="1022"/>
                </a:lnTo>
                <a:lnTo>
                  <a:pt x="1093" y="1028"/>
                </a:lnTo>
                <a:lnTo>
                  <a:pt x="1081" y="1016"/>
                </a:lnTo>
                <a:lnTo>
                  <a:pt x="1081" y="1010"/>
                </a:lnTo>
                <a:lnTo>
                  <a:pt x="1069" y="1010"/>
                </a:lnTo>
                <a:lnTo>
                  <a:pt x="1081" y="1028"/>
                </a:lnTo>
                <a:lnTo>
                  <a:pt x="1087" y="1034"/>
                </a:lnTo>
                <a:lnTo>
                  <a:pt x="1081" y="1040"/>
                </a:lnTo>
                <a:lnTo>
                  <a:pt x="1093" y="1040"/>
                </a:lnTo>
                <a:lnTo>
                  <a:pt x="1099" y="1046"/>
                </a:lnTo>
                <a:lnTo>
                  <a:pt x="1099" y="1046"/>
                </a:lnTo>
                <a:lnTo>
                  <a:pt x="1075" y="1058"/>
                </a:lnTo>
                <a:lnTo>
                  <a:pt x="1069" y="1058"/>
                </a:lnTo>
                <a:lnTo>
                  <a:pt x="1057" y="1040"/>
                </a:lnTo>
                <a:lnTo>
                  <a:pt x="1057" y="1046"/>
                </a:lnTo>
                <a:lnTo>
                  <a:pt x="1051" y="1052"/>
                </a:lnTo>
                <a:lnTo>
                  <a:pt x="1057" y="1058"/>
                </a:lnTo>
                <a:lnTo>
                  <a:pt x="1057" y="1070"/>
                </a:lnTo>
                <a:lnTo>
                  <a:pt x="1045" y="1082"/>
                </a:lnTo>
                <a:lnTo>
                  <a:pt x="1039" y="1082"/>
                </a:lnTo>
                <a:lnTo>
                  <a:pt x="1045" y="1076"/>
                </a:lnTo>
                <a:lnTo>
                  <a:pt x="1039" y="1070"/>
                </a:lnTo>
                <a:lnTo>
                  <a:pt x="1039" y="1076"/>
                </a:lnTo>
                <a:lnTo>
                  <a:pt x="1033" y="1082"/>
                </a:lnTo>
                <a:lnTo>
                  <a:pt x="1027" y="1076"/>
                </a:lnTo>
                <a:lnTo>
                  <a:pt x="1021" y="1082"/>
                </a:lnTo>
                <a:lnTo>
                  <a:pt x="1015" y="1082"/>
                </a:lnTo>
                <a:lnTo>
                  <a:pt x="1015" y="1088"/>
                </a:lnTo>
                <a:lnTo>
                  <a:pt x="1009" y="1094"/>
                </a:lnTo>
                <a:lnTo>
                  <a:pt x="1021" y="1100"/>
                </a:lnTo>
                <a:lnTo>
                  <a:pt x="1021" y="1094"/>
                </a:lnTo>
                <a:lnTo>
                  <a:pt x="1033" y="1088"/>
                </a:lnTo>
                <a:lnTo>
                  <a:pt x="1033" y="1094"/>
                </a:lnTo>
                <a:lnTo>
                  <a:pt x="1027" y="1100"/>
                </a:lnTo>
                <a:lnTo>
                  <a:pt x="1009" y="1124"/>
                </a:lnTo>
                <a:lnTo>
                  <a:pt x="1003" y="1118"/>
                </a:lnTo>
                <a:lnTo>
                  <a:pt x="985" y="1118"/>
                </a:lnTo>
                <a:lnTo>
                  <a:pt x="973" y="1118"/>
                </a:lnTo>
                <a:lnTo>
                  <a:pt x="979" y="1124"/>
                </a:lnTo>
                <a:lnTo>
                  <a:pt x="991" y="1124"/>
                </a:lnTo>
                <a:lnTo>
                  <a:pt x="991" y="1130"/>
                </a:lnTo>
                <a:lnTo>
                  <a:pt x="997" y="1136"/>
                </a:lnTo>
                <a:lnTo>
                  <a:pt x="997" y="1136"/>
                </a:lnTo>
                <a:lnTo>
                  <a:pt x="1003" y="1148"/>
                </a:lnTo>
                <a:lnTo>
                  <a:pt x="985" y="1184"/>
                </a:lnTo>
                <a:lnTo>
                  <a:pt x="973" y="1190"/>
                </a:lnTo>
                <a:lnTo>
                  <a:pt x="979" y="1184"/>
                </a:lnTo>
                <a:lnTo>
                  <a:pt x="973" y="1184"/>
                </a:lnTo>
                <a:lnTo>
                  <a:pt x="967" y="1184"/>
                </a:lnTo>
                <a:lnTo>
                  <a:pt x="962" y="1184"/>
                </a:lnTo>
                <a:lnTo>
                  <a:pt x="956" y="1178"/>
                </a:lnTo>
                <a:lnTo>
                  <a:pt x="944" y="1172"/>
                </a:lnTo>
                <a:lnTo>
                  <a:pt x="950" y="1178"/>
                </a:lnTo>
                <a:lnTo>
                  <a:pt x="956" y="1184"/>
                </a:lnTo>
                <a:lnTo>
                  <a:pt x="956" y="1190"/>
                </a:lnTo>
                <a:lnTo>
                  <a:pt x="967" y="1196"/>
                </a:lnTo>
                <a:lnTo>
                  <a:pt x="985" y="1196"/>
                </a:lnTo>
                <a:lnTo>
                  <a:pt x="985" y="1202"/>
                </a:lnTo>
                <a:lnTo>
                  <a:pt x="985" y="1208"/>
                </a:lnTo>
                <a:lnTo>
                  <a:pt x="979" y="1220"/>
                </a:lnTo>
                <a:lnTo>
                  <a:pt x="979" y="1226"/>
                </a:lnTo>
                <a:lnTo>
                  <a:pt x="967" y="1226"/>
                </a:lnTo>
                <a:lnTo>
                  <a:pt x="967" y="1232"/>
                </a:lnTo>
                <a:lnTo>
                  <a:pt x="979" y="1243"/>
                </a:lnTo>
                <a:lnTo>
                  <a:pt x="967" y="1243"/>
                </a:lnTo>
                <a:lnTo>
                  <a:pt x="967" y="1249"/>
                </a:lnTo>
                <a:lnTo>
                  <a:pt x="979" y="1255"/>
                </a:lnTo>
                <a:lnTo>
                  <a:pt x="985" y="1285"/>
                </a:lnTo>
                <a:lnTo>
                  <a:pt x="985" y="1291"/>
                </a:lnTo>
                <a:lnTo>
                  <a:pt x="997" y="1321"/>
                </a:lnTo>
                <a:lnTo>
                  <a:pt x="997" y="1339"/>
                </a:lnTo>
                <a:lnTo>
                  <a:pt x="1003" y="1345"/>
                </a:lnTo>
                <a:lnTo>
                  <a:pt x="997" y="1345"/>
                </a:lnTo>
                <a:lnTo>
                  <a:pt x="1003" y="1357"/>
                </a:lnTo>
                <a:lnTo>
                  <a:pt x="1009" y="1345"/>
                </a:lnTo>
                <a:lnTo>
                  <a:pt x="1003" y="1357"/>
                </a:lnTo>
                <a:lnTo>
                  <a:pt x="1015" y="1351"/>
                </a:lnTo>
                <a:lnTo>
                  <a:pt x="1015" y="1357"/>
                </a:lnTo>
                <a:lnTo>
                  <a:pt x="1015" y="1357"/>
                </a:lnTo>
                <a:lnTo>
                  <a:pt x="991" y="1363"/>
                </a:lnTo>
                <a:lnTo>
                  <a:pt x="991" y="1375"/>
                </a:lnTo>
                <a:lnTo>
                  <a:pt x="985" y="1375"/>
                </a:lnTo>
                <a:lnTo>
                  <a:pt x="973" y="1369"/>
                </a:lnTo>
                <a:lnTo>
                  <a:pt x="973" y="1369"/>
                </a:lnTo>
                <a:lnTo>
                  <a:pt x="962" y="1351"/>
                </a:lnTo>
                <a:lnTo>
                  <a:pt x="950" y="1351"/>
                </a:lnTo>
                <a:lnTo>
                  <a:pt x="944" y="1345"/>
                </a:lnTo>
                <a:lnTo>
                  <a:pt x="926" y="1345"/>
                </a:lnTo>
                <a:lnTo>
                  <a:pt x="890" y="1345"/>
                </a:lnTo>
                <a:lnTo>
                  <a:pt x="884" y="1339"/>
                </a:lnTo>
                <a:lnTo>
                  <a:pt x="866" y="1327"/>
                </a:lnTo>
                <a:lnTo>
                  <a:pt x="860" y="1327"/>
                </a:lnTo>
                <a:lnTo>
                  <a:pt x="854" y="1321"/>
                </a:lnTo>
                <a:lnTo>
                  <a:pt x="842" y="1321"/>
                </a:lnTo>
                <a:lnTo>
                  <a:pt x="842" y="1321"/>
                </a:lnTo>
                <a:lnTo>
                  <a:pt x="836" y="1309"/>
                </a:lnTo>
                <a:lnTo>
                  <a:pt x="824" y="1303"/>
                </a:lnTo>
                <a:lnTo>
                  <a:pt x="818" y="1309"/>
                </a:lnTo>
                <a:lnTo>
                  <a:pt x="812" y="1303"/>
                </a:lnTo>
                <a:lnTo>
                  <a:pt x="794" y="1303"/>
                </a:lnTo>
                <a:lnTo>
                  <a:pt x="794" y="1297"/>
                </a:lnTo>
                <a:lnTo>
                  <a:pt x="794" y="1291"/>
                </a:lnTo>
                <a:lnTo>
                  <a:pt x="782" y="1285"/>
                </a:lnTo>
                <a:lnTo>
                  <a:pt x="782" y="1267"/>
                </a:lnTo>
                <a:lnTo>
                  <a:pt x="776" y="1249"/>
                </a:lnTo>
                <a:lnTo>
                  <a:pt x="770" y="1237"/>
                </a:lnTo>
                <a:lnTo>
                  <a:pt x="764" y="1226"/>
                </a:lnTo>
                <a:lnTo>
                  <a:pt x="752" y="1214"/>
                </a:lnTo>
                <a:lnTo>
                  <a:pt x="752" y="1208"/>
                </a:lnTo>
                <a:lnTo>
                  <a:pt x="758" y="1202"/>
                </a:lnTo>
                <a:lnTo>
                  <a:pt x="758" y="1190"/>
                </a:lnTo>
                <a:lnTo>
                  <a:pt x="747" y="1184"/>
                </a:lnTo>
                <a:lnTo>
                  <a:pt x="752" y="1178"/>
                </a:lnTo>
                <a:lnTo>
                  <a:pt x="752" y="1166"/>
                </a:lnTo>
                <a:lnTo>
                  <a:pt x="747" y="1160"/>
                </a:lnTo>
                <a:lnTo>
                  <a:pt x="752" y="1154"/>
                </a:lnTo>
                <a:lnTo>
                  <a:pt x="747" y="1148"/>
                </a:lnTo>
                <a:lnTo>
                  <a:pt x="741" y="1142"/>
                </a:lnTo>
                <a:lnTo>
                  <a:pt x="729" y="1136"/>
                </a:lnTo>
                <a:lnTo>
                  <a:pt x="711" y="1118"/>
                </a:lnTo>
                <a:lnTo>
                  <a:pt x="711" y="1106"/>
                </a:lnTo>
                <a:lnTo>
                  <a:pt x="705" y="1100"/>
                </a:lnTo>
                <a:lnTo>
                  <a:pt x="699" y="1094"/>
                </a:lnTo>
                <a:lnTo>
                  <a:pt x="693" y="1088"/>
                </a:lnTo>
                <a:lnTo>
                  <a:pt x="687" y="1076"/>
                </a:lnTo>
                <a:lnTo>
                  <a:pt x="681" y="1070"/>
                </a:lnTo>
                <a:lnTo>
                  <a:pt x="669" y="1064"/>
                </a:lnTo>
                <a:lnTo>
                  <a:pt x="663" y="1046"/>
                </a:lnTo>
                <a:lnTo>
                  <a:pt x="657" y="1034"/>
                </a:lnTo>
                <a:lnTo>
                  <a:pt x="663" y="1028"/>
                </a:lnTo>
                <a:lnTo>
                  <a:pt x="651" y="1022"/>
                </a:lnTo>
                <a:lnTo>
                  <a:pt x="651" y="1010"/>
                </a:lnTo>
                <a:lnTo>
                  <a:pt x="645" y="1004"/>
                </a:lnTo>
                <a:lnTo>
                  <a:pt x="645" y="1004"/>
                </a:lnTo>
                <a:lnTo>
                  <a:pt x="639" y="992"/>
                </a:lnTo>
                <a:lnTo>
                  <a:pt x="633" y="980"/>
                </a:lnTo>
                <a:lnTo>
                  <a:pt x="627" y="957"/>
                </a:lnTo>
                <a:lnTo>
                  <a:pt x="621" y="951"/>
                </a:lnTo>
                <a:lnTo>
                  <a:pt x="609" y="933"/>
                </a:lnTo>
                <a:lnTo>
                  <a:pt x="585" y="915"/>
                </a:lnTo>
                <a:lnTo>
                  <a:pt x="585" y="909"/>
                </a:lnTo>
                <a:lnTo>
                  <a:pt x="579" y="903"/>
                </a:lnTo>
                <a:lnTo>
                  <a:pt x="573" y="897"/>
                </a:lnTo>
                <a:lnTo>
                  <a:pt x="567" y="891"/>
                </a:lnTo>
                <a:lnTo>
                  <a:pt x="561" y="891"/>
                </a:lnTo>
                <a:lnTo>
                  <a:pt x="555" y="885"/>
                </a:lnTo>
                <a:lnTo>
                  <a:pt x="549" y="879"/>
                </a:lnTo>
                <a:lnTo>
                  <a:pt x="549" y="867"/>
                </a:lnTo>
                <a:lnTo>
                  <a:pt x="543" y="861"/>
                </a:lnTo>
                <a:lnTo>
                  <a:pt x="531" y="861"/>
                </a:lnTo>
                <a:lnTo>
                  <a:pt x="526" y="867"/>
                </a:lnTo>
                <a:lnTo>
                  <a:pt x="502" y="861"/>
                </a:lnTo>
                <a:lnTo>
                  <a:pt x="496" y="861"/>
                </a:lnTo>
                <a:lnTo>
                  <a:pt x="484" y="855"/>
                </a:lnTo>
                <a:lnTo>
                  <a:pt x="478" y="861"/>
                </a:lnTo>
                <a:lnTo>
                  <a:pt x="472" y="855"/>
                </a:lnTo>
                <a:lnTo>
                  <a:pt x="454" y="849"/>
                </a:lnTo>
                <a:lnTo>
                  <a:pt x="448" y="849"/>
                </a:lnTo>
                <a:lnTo>
                  <a:pt x="442" y="855"/>
                </a:lnTo>
                <a:lnTo>
                  <a:pt x="436" y="861"/>
                </a:lnTo>
                <a:lnTo>
                  <a:pt x="430" y="855"/>
                </a:lnTo>
                <a:lnTo>
                  <a:pt x="418" y="861"/>
                </a:lnTo>
                <a:lnTo>
                  <a:pt x="412" y="861"/>
                </a:lnTo>
                <a:lnTo>
                  <a:pt x="406" y="867"/>
                </a:lnTo>
                <a:lnTo>
                  <a:pt x="400" y="879"/>
                </a:lnTo>
                <a:lnTo>
                  <a:pt x="388" y="909"/>
                </a:lnTo>
                <a:lnTo>
                  <a:pt x="382" y="915"/>
                </a:lnTo>
                <a:lnTo>
                  <a:pt x="382" y="921"/>
                </a:lnTo>
                <a:lnTo>
                  <a:pt x="376" y="927"/>
                </a:lnTo>
                <a:lnTo>
                  <a:pt x="370" y="933"/>
                </a:lnTo>
                <a:lnTo>
                  <a:pt x="364" y="939"/>
                </a:lnTo>
                <a:lnTo>
                  <a:pt x="358" y="945"/>
                </a:lnTo>
                <a:lnTo>
                  <a:pt x="352" y="951"/>
                </a:lnTo>
                <a:lnTo>
                  <a:pt x="340" y="951"/>
                </a:lnTo>
                <a:lnTo>
                  <a:pt x="334" y="951"/>
                </a:lnTo>
                <a:lnTo>
                  <a:pt x="334" y="951"/>
                </a:lnTo>
                <a:lnTo>
                  <a:pt x="322" y="945"/>
                </a:lnTo>
                <a:lnTo>
                  <a:pt x="316" y="939"/>
                </a:lnTo>
                <a:lnTo>
                  <a:pt x="310" y="933"/>
                </a:lnTo>
                <a:lnTo>
                  <a:pt x="287" y="921"/>
                </a:lnTo>
                <a:lnTo>
                  <a:pt x="281" y="915"/>
                </a:lnTo>
                <a:lnTo>
                  <a:pt x="269" y="909"/>
                </a:lnTo>
                <a:lnTo>
                  <a:pt x="257" y="909"/>
                </a:lnTo>
                <a:lnTo>
                  <a:pt x="239" y="891"/>
                </a:lnTo>
                <a:lnTo>
                  <a:pt x="233" y="879"/>
                </a:lnTo>
                <a:lnTo>
                  <a:pt x="227" y="879"/>
                </a:lnTo>
                <a:lnTo>
                  <a:pt x="215" y="873"/>
                </a:lnTo>
                <a:lnTo>
                  <a:pt x="209" y="861"/>
                </a:lnTo>
                <a:lnTo>
                  <a:pt x="191" y="819"/>
                </a:lnTo>
                <a:lnTo>
                  <a:pt x="191" y="807"/>
                </a:lnTo>
                <a:lnTo>
                  <a:pt x="191" y="795"/>
                </a:lnTo>
                <a:lnTo>
                  <a:pt x="191" y="789"/>
                </a:lnTo>
                <a:lnTo>
                  <a:pt x="185" y="783"/>
                </a:lnTo>
                <a:lnTo>
                  <a:pt x="179" y="765"/>
                </a:lnTo>
                <a:lnTo>
                  <a:pt x="173" y="759"/>
                </a:lnTo>
                <a:lnTo>
                  <a:pt x="173" y="747"/>
                </a:lnTo>
                <a:lnTo>
                  <a:pt x="173" y="735"/>
                </a:lnTo>
                <a:lnTo>
                  <a:pt x="161" y="735"/>
                </a:lnTo>
                <a:lnTo>
                  <a:pt x="161" y="723"/>
                </a:lnTo>
                <a:lnTo>
                  <a:pt x="155" y="723"/>
                </a:lnTo>
                <a:lnTo>
                  <a:pt x="137" y="705"/>
                </a:lnTo>
                <a:lnTo>
                  <a:pt x="131" y="705"/>
                </a:lnTo>
                <a:lnTo>
                  <a:pt x="119" y="699"/>
                </a:lnTo>
                <a:lnTo>
                  <a:pt x="107" y="682"/>
                </a:lnTo>
                <a:lnTo>
                  <a:pt x="101" y="670"/>
                </a:lnTo>
                <a:lnTo>
                  <a:pt x="90" y="658"/>
                </a:lnTo>
                <a:lnTo>
                  <a:pt x="72" y="634"/>
                </a:lnTo>
                <a:lnTo>
                  <a:pt x="66" y="628"/>
                </a:lnTo>
                <a:lnTo>
                  <a:pt x="48" y="616"/>
                </a:lnTo>
                <a:lnTo>
                  <a:pt x="42" y="610"/>
                </a:lnTo>
                <a:lnTo>
                  <a:pt x="36" y="598"/>
                </a:lnTo>
                <a:lnTo>
                  <a:pt x="30" y="592"/>
                </a:lnTo>
                <a:lnTo>
                  <a:pt x="30" y="580"/>
                </a:lnTo>
                <a:lnTo>
                  <a:pt x="18" y="574"/>
                </a:lnTo>
                <a:lnTo>
                  <a:pt x="18" y="574"/>
                </a:lnTo>
                <a:lnTo>
                  <a:pt x="18" y="574"/>
                </a:lnTo>
                <a:lnTo>
                  <a:pt x="6" y="568"/>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6" name="Freeform 95"/>
          <p:cNvSpPr>
            <a:spLocks/>
          </p:cNvSpPr>
          <p:nvPr/>
        </p:nvSpPr>
        <p:spPr bwMode="auto">
          <a:xfrm>
            <a:off x="3919058" y="2120848"/>
            <a:ext cx="421907" cy="600394"/>
          </a:xfrm>
          <a:custGeom>
            <a:avLst/>
            <a:gdLst>
              <a:gd name="T0" fmla="*/ 12 w 406"/>
              <a:gd name="T1" fmla="*/ 287 h 717"/>
              <a:gd name="T2" fmla="*/ 36 w 406"/>
              <a:gd name="T3" fmla="*/ 257 h 717"/>
              <a:gd name="T4" fmla="*/ 36 w 406"/>
              <a:gd name="T5" fmla="*/ 239 h 717"/>
              <a:gd name="T6" fmla="*/ 36 w 406"/>
              <a:gd name="T7" fmla="*/ 185 h 717"/>
              <a:gd name="T8" fmla="*/ 71 w 406"/>
              <a:gd name="T9" fmla="*/ 155 h 717"/>
              <a:gd name="T10" fmla="*/ 101 w 406"/>
              <a:gd name="T11" fmla="*/ 137 h 717"/>
              <a:gd name="T12" fmla="*/ 119 w 406"/>
              <a:gd name="T13" fmla="*/ 78 h 717"/>
              <a:gd name="T14" fmla="*/ 95 w 406"/>
              <a:gd name="T15" fmla="*/ 60 h 717"/>
              <a:gd name="T16" fmla="*/ 71 w 406"/>
              <a:gd name="T17" fmla="*/ 30 h 717"/>
              <a:gd name="T18" fmla="*/ 215 w 406"/>
              <a:gd name="T19" fmla="*/ 12 h 717"/>
              <a:gd name="T20" fmla="*/ 334 w 406"/>
              <a:gd name="T21" fmla="*/ 12 h 717"/>
              <a:gd name="T22" fmla="*/ 340 w 406"/>
              <a:gd name="T23" fmla="*/ 48 h 717"/>
              <a:gd name="T24" fmla="*/ 358 w 406"/>
              <a:gd name="T25" fmla="*/ 78 h 717"/>
              <a:gd name="T26" fmla="*/ 364 w 406"/>
              <a:gd name="T27" fmla="*/ 102 h 717"/>
              <a:gd name="T28" fmla="*/ 388 w 406"/>
              <a:gd name="T29" fmla="*/ 418 h 717"/>
              <a:gd name="T30" fmla="*/ 394 w 406"/>
              <a:gd name="T31" fmla="*/ 442 h 717"/>
              <a:gd name="T32" fmla="*/ 406 w 406"/>
              <a:gd name="T33" fmla="*/ 478 h 717"/>
              <a:gd name="T34" fmla="*/ 394 w 406"/>
              <a:gd name="T35" fmla="*/ 502 h 717"/>
              <a:gd name="T36" fmla="*/ 376 w 406"/>
              <a:gd name="T37" fmla="*/ 538 h 717"/>
              <a:gd name="T38" fmla="*/ 364 w 406"/>
              <a:gd name="T39" fmla="*/ 556 h 717"/>
              <a:gd name="T40" fmla="*/ 364 w 406"/>
              <a:gd name="T41" fmla="*/ 586 h 717"/>
              <a:gd name="T42" fmla="*/ 364 w 406"/>
              <a:gd name="T43" fmla="*/ 604 h 717"/>
              <a:gd name="T44" fmla="*/ 358 w 406"/>
              <a:gd name="T45" fmla="*/ 628 h 717"/>
              <a:gd name="T46" fmla="*/ 340 w 406"/>
              <a:gd name="T47" fmla="*/ 652 h 717"/>
              <a:gd name="T48" fmla="*/ 322 w 406"/>
              <a:gd name="T49" fmla="*/ 669 h 717"/>
              <a:gd name="T50" fmla="*/ 334 w 406"/>
              <a:gd name="T51" fmla="*/ 693 h 717"/>
              <a:gd name="T52" fmla="*/ 310 w 406"/>
              <a:gd name="T53" fmla="*/ 693 h 717"/>
              <a:gd name="T54" fmla="*/ 281 w 406"/>
              <a:gd name="T55" fmla="*/ 687 h 717"/>
              <a:gd name="T56" fmla="*/ 263 w 406"/>
              <a:gd name="T57" fmla="*/ 711 h 717"/>
              <a:gd name="T58" fmla="*/ 245 w 406"/>
              <a:gd name="T59" fmla="*/ 717 h 717"/>
              <a:gd name="T60" fmla="*/ 227 w 406"/>
              <a:gd name="T61" fmla="*/ 675 h 717"/>
              <a:gd name="T62" fmla="*/ 221 w 406"/>
              <a:gd name="T63" fmla="*/ 634 h 717"/>
              <a:gd name="T64" fmla="*/ 197 w 406"/>
              <a:gd name="T65" fmla="*/ 616 h 717"/>
              <a:gd name="T66" fmla="*/ 173 w 406"/>
              <a:gd name="T67" fmla="*/ 598 h 717"/>
              <a:gd name="T68" fmla="*/ 131 w 406"/>
              <a:gd name="T69" fmla="*/ 568 h 717"/>
              <a:gd name="T70" fmla="*/ 131 w 406"/>
              <a:gd name="T71" fmla="*/ 544 h 717"/>
              <a:gd name="T72" fmla="*/ 143 w 406"/>
              <a:gd name="T73" fmla="*/ 502 h 717"/>
              <a:gd name="T74" fmla="*/ 131 w 406"/>
              <a:gd name="T75" fmla="*/ 478 h 717"/>
              <a:gd name="T76" fmla="*/ 113 w 406"/>
              <a:gd name="T77" fmla="*/ 472 h 717"/>
              <a:gd name="T78" fmla="*/ 95 w 406"/>
              <a:gd name="T79" fmla="*/ 478 h 717"/>
              <a:gd name="T80" fmla="*/ 71 w 406"/>
              <a:gd name="T81" fmla="*/ 424 h 717"/>
              <a:gd name="T82" fmla="*/ 42 w 406"/>
              <a:gd name="T83" fmla="*/ 400 h 717"/>
              <a:gd name="T84" fmla="*/ 18 w 406"/>
              <a:gd name="T85" fmla="*/ 377 h 717"/>
              <a:gd name="T86" fmla="*/ 6 w 406"/>
              <a:gd name="T87" fmla="*/ 347 h 717"/>
              <a:gd name="T88" fmla="*/ 6 w 406"/>
              <a:gd name="T89" fmla="*/ 30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717">
                <a:moveTo>
                  <a:pt x="6" y="299"/>
                </a:moveTo>
                <a:lnTo>
                  <a:pt x="12" y="293"/>
                </a:lnTo>
                <a:lnTo>
                  <a:pt x="12" y="287"/>
                </a:lnTo>
                <a:lnTo>
                  <a:pt x="6" y="275"/>
                </a:lnTo>
                <a:lnTo>
                  <a:pt x="18" y="269"/>
                </a:lnTo>
                <a:lnTo>
                  <a:pt x="36" y="257"/>
                </a:lnTo>
                <a:lnTo>
                  <a:pt x="36" y="251"/>
                </a:lnTo>
                <a:lnTo>
                  <a:pt x="36" y="245"/>
                </a:lnTo>
                <a:lnTo>
                  <a:pt x="36" y="239"/>
                </a:lnTo>
                <a:lnTo>
                  <a:pt x="48" y="221"/>
                </a:lnTo>
                <a:lnTo>
                  <a:pt x="48" y="203"/>
                </a:lnTo>
                <a:lnTo>
                  <a:pt x="36" y="185"/>
                </a:lnTo>
                <a:lnTo>
                  <a:pt x="36" y="173"/>
                </a:lnTo>
                <a:lnTo>
                  <a:pt x="42" y="161"/>
                </a:lnTo>
                <a:lnTo>
                  <a:pt x="71" y="155"/>
                </a:lnTo>
                <a:lnTo>
                  <a:pt x="77" y="149"/>
                </a:lnTo>
                <a:lnTo>
                  <a:pt x="95" y="143"/>
                </a:lnTo>
                <a:lnTo>
                  <a:pt x="101" y="137"/>
                </a:lnTo>
                <a:lnTo>
                  <a:pt x="101" y="120"/>
                </a:lnTo>
                <a:lnTo>
                  <a:pt x="113" y="108"/>
                </a:lnTo>
                <a:lnTo>
                  <a:pt x="119" y="78"/>
                </a:lnTo>
                <a:lnTo>
                  <a:pt x="113" y="72"/>
                </a:lnTo>
                <a:lnTo>
                  <a:pt x="107" y="66"/>
                </a:lnTo>
                <a:lnTo>
                  <a:pt x="95" y="60"/>
                </a:lnTo>
                <a:lnTo>
                  <a:pt x="89" y="54"/>
                </a:lnTo>
                <a:lnTo>
                  <a:pt x="89" y="42"/>
                </a:lnTo>
                <a:lnTo>
                  <a:pt x="71" y="30"/>
                </a:lnTo>
                <a:lnTo>
                  <a:pt x="65" y="24"/>
                </a:lnTo>
                <a:lnTo>
                  <a:pt x="65" y="24"/>
                </a:lnTo>
                <a:lnTo>
                  <a:pt x="215" y="12"/>
                </a:lnTo>
                <a:lnTo>
                  <a:pt x="328" y="0"/>
                </a:lnTo>
                <a:lnTo>
                  <a:pt x="328" y="0"/>
                </a:lnTo>
                <a:lnTo>
                  <a:pt x="334" y="12"/>
                </a:lnTo>
                <a:lnTo>
                  <a:pt x="328" y="24"/>
                </a:lnTo>
                <a:lnTo>
                  <a:pt x="334" y="36"/>
                </a:lnTo>
                <a:lnTo>
                  <a:pt x="340" y="48"/>
                </a:lnTo>
                <a:lnTo>
                  <a:pt x="346" y="60"/>
                </a:lnTo>
                <a:lnTo>
                  <a:pt x="352" y="72"/>
                </a:lnTo>
                <a:lnTo>
                  <a:pt x="358" y="78"/>
                </a:lnTo>
                <a:lnTo>
                  <a:pt x="358" y="84"/>
                </a:lnTo>
                <a:lnTo>
                  <a:pt x="364" y="102"/>
                </a:lnTo>
                <a:lnTo>
                  <a:pt x="364" y="102"/>
                </a:lnTo>
                <a:lnTo>
                  <a:pt x="394" y="400"/>
                </a:lnTo>
                <a:lnTo>
                  <a:pt x="388" y="406"/>
                </a:lnTo>
                <a:lnTo>
                  <a:pt x="388" y="418"/>
                </a:lnTo>
                <a:lnTo>
                  <a:pt x="388" y="424"/>
                </a:lnTo>
                <a:lnTo>
                  <a:pt x="388" y="436"/>
                </a:lnTo>
                <a:lnTo>
                  <a:pt x="394" y="442"/>
                </a:lnTo>
                <a:lnTo>
                  <a:pt x="400" y="454"/>
                </a:lnTo>
                <a:lnTo>
                  <a:pt x="400" y="460"/>
                </a:lnTo>
                <a:lnTo>
                  <a:pt x="406" y="478"/>
                </a:lnTo>
                <a:lnTo>
                  <a:pt x="400" y="484"/>
                </a:lnTo>
                <a:lnTo>
                  <a:pt x="400" y="484"/>
                </a:lnTo>
                <a:lnTo>
                  <a:pt x="394" y="502"/>
                </a:lnTo>
                <a:lnTo>
                  <a:pt x="388" y="514"/>
                </a:lnTo>
                <a:lnTo>
                  <a:pt x="382" y="526"/>
                </a:lnTo>
                <a:lnTo>
                  <a:pt x="376" y="538"/>
                </a:lnTo>
                <a:lnTo>
                  <a:pt x="364" y="544"/>
                </a:lnTo>
                <a:lnTo>
                  <a:pt x="364" y="550"/>
                </a:lnTo>
                <a:lnTo>
                  <a:pt x="364" y="556"/>
                </a:lnTo>
                <a:lnTo>
                  <a:pt x="364" y="568"/>
                </a:lnTo>
                <a:lnTo>
                  <a:pt x="364" y="568"/>
                </a:lnTo>
                <a:lnTo>
                  <a:pt x="364" y="586"/>
                </a:lnTo>
                <a:lnTo>
                  <a:pt x="358" y="592"/>
                </a:lnTo>
                <a:lnTo>
                  <a:pt x="364" y="604"/>
                </a:lnTo>
                <a:lnTo>
                  <a:pt x="364" y="604"/>
                </a:lnTo>
                <a:lnTo>
                  <a:pt x="358" y="616"/>
                </a:lnTo>
                <a:lnTo>
                  <a:pt x="352" y="622"/>
                </a:lnTo>
                <a:lnTo>
                  <a:pt x="358" y="628"/>
                </a:lnTo>
                <a:lnTo>
                  <a:pt x="364" y="640"/>
                </a:lnTo>
                <a:lnTo>
                  <a:pt x="358" y="646"/>
                </a:lnTo>
                <a:lnTo>
                  <a:pt x="340" y="652"/>
                </a:lnTo>
                <a:lnTo>
                  <a:pt x="334" y="658"/>
                </a:lnTo>
                <a:lnTo>
                  <a:pt x="322" y="658"/>
                </a:lnTo>
                <a:lnTo>
                  <a:pt x="322" y="669"/>
                </a:lnTo>
                <a:lnTo>
                  <a:pt x="322" y="675"/>
                </a:lnTo>
                <a:lnTo>
                  <a:pt x="328" y="681"/>
                </a:lnTo>
                <a:lnTo>
                  <a:pt x="334" y="693"/>
                </a:lnTo>
                <a:lnTo>
                  <a:pt x="328" y="699"/>
                </a:lnTo>
                <a:lnTo>
                  <a:pt x="316" y="699"/>
                </a:lnTo>
                <a:lnTo>
                  <a:pt x="310" y="693"/>
                </a:lnTo>
                <a:lnTo>
                  <a:pt x="298" y="693"/>
                </a:lnTo>
                <a:lnTo>
                  <a:pt x="286" y="687"/>
                </a:lnTo>
                <a:lnTo>
                  <a:pt x="281" y="687"/>
                </a:lnTo>
                <a:lnTo>
                  <a:pt x="275" y="687"/>
                </a:lnTo>
                <a:lnTo>
                  <a:pt x="263" y="705"/>
                </a:lnTo>
                <a:lnTo>
                  <a:pt x="263" y="711"/>
                </a:lnTo>
                <a:lnTo>
                  <a:pt x="263" y="717"/>
                </a:lnTo>
                <a:lnTo>
                  <a:pt x="251" y="711"/>
                </a:lnTo>
                <a:lnTo>
                  <a:pt x="245" y="717"/>
                </a:lnTo>
                <a:lnTo>
                  <a:pt x="233" y="699"/>
                </a:lnTo>
                <a:lnTo>
                  <a:pt x="221" y="681"/>
                </a:lnTo>
                <a:lnTo>
                  <a:pt x="227" y="675"/>
                </a:lnTo>
                <a:lnTo>
                  <a:pt x="227" y="664"/>
                </a:lnTo>
                <a:lnTo>
                  <a:pt x="221" y="652"/>
                </a:lnTo>
                <a:lnTo>
                  <a:pt x="221" y="634"/>
                </a:lnTo>
                <a:lnTo>
                  <a:pt x="209" y="628"/>
                </a:lnTo>
                <a:lnTo>
                  <a:pt x="203" y="622"/>
                </a:lnTo>
                <a:lnTo>
                  <a:pt x="197" y="616"/>
                </a:lnTo>
                <a:lnTo>
                  <a:pt x="185" y="604"/>
                </a:lnTo>
                <a:lnTo>
                  <a:pt x="173" y="610"/>
                </a:lnTo>
                <a:lnTo>
                  <a:pt x="173" y="598"/>
                </a:lnTo>
                <a:lnTo>
                  <a:pt x="167" y="598"/>
                </a:lnTo>
                <a:lnTo>
                  <a:pt x="143" y="580"/>
                </a:lnTo>
                <a:lnTo>
                  <a:pt x="131" y="568"/>
                </a:lnTo>
                <a:lnTo>
                  <a:pt x="125" y="556"/>
                </a:lnTo>
                <a:lnTo>
                  <a:pt x="131" y="550"/>
                </a:lnTo>
                <a:lnTo>
                  <a:pt x="131" y="544"/>
                </a:lnTo>
                <a:lnTo>
                  <a:pt x="137" y="526"/>
                </a:lnTo>
                <a:lnTo>
                  <a:pt x="143" y="514"/>
                </a:lnTo>
                <a:lnTo>
                  <a:pt x="143" y="502"/>
                </a:lnTo>
                <a:lnTo>
                  <a:pt x="149" y="490"/>
                </a:lnTo>
                <a:lnTo>
                  <a:pt x="149" y="490"/>
                </a:lnTo>
                <a:lnTo>
                  <a:pt x="131" y="478"/>
                </a:lnTo>
                <a:lnTo>
                  <a:pt x="125" y="478"/>
                </a:lnTo>
                <a:lnTo>
                  <a:pt x="113" y="472"/>
                </a:lnTo>
                <a:lnTo>
                  <a:pt x="113" y="472"/>
                </a:lnTo>
                <a:lnTo>
                  <a:pt x="107" y="484"/>
                </a:lnTo>
                <a:lnTo>
                  <a:pt x="101" y="484"/>
                </a:lnTo>
                <a:lnTo>
                  <a:pt x="95" y="478"/>
                </a:lnTo>
                <a:lnTo>
                  <a:pt x="83" y="442"/>
                </a:lnTo>
                <a:lnTo>
                  <a:pt x="77" y="430"/>
                </a:lnTo>
                <a:lnTo>
                  <a:pt x="71" y="424"/>
                </a:lnTo>
                <a:lnTo>
                  <a:pt x="54" y="412"/>
                </a:lnTo>
                <a:lnTo>
                  <a:pt x="48" y="406"/>
                </a:lnTo>
                <a:lnTo>
                  <a:pt x="42" y="400"/>
                </a:lnTo>
                <a:lnTo>
                  <a:pt x="30" y="394"/>
                </a:lnTo>
                <a:lnTo>
                  <a:pt x="18" y="383"/>
                </a:lnTo>
                <a:lnTo>
                  <a:pt x="18" y="377"/>
                </a:lnTo>
                <a:lnTo>
                  <a:pt x="12" y="371"/>
                </a:lnTo>
                <a:lnTo>
                  <a:pt x="6" y="353"/>
                </a:lnTo>
                <a:lnTo>
                  <a:pt x="6" y="347"/>
                </a:lnTo>
                <a:lnTo>
                  <a:pt x="0" y="329"/>
                </a:lnTo>
                <a:lnTo>
                  <a:pt x="0" y="317"/>
                </a:lnTo>
                <a:lnTo>
                  <a:pt x="6" y="305"/>
                </a:lnTo>
                <a:lnTo>
                  <a:pt x="6" y="299"/>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7" name="Freeform 96"/>
          <p:cNvSpPr>
            <a:spLocks/>
          </p:cNvSpPr>
          <p:nvPr/>
        </p:nvSpPr>
        <p:spPr bwMode="auto">
          <a:xfrm>
            <a:off x="4589329" y="2876994"/>
            <a:ext cx="576745" cy="475625"/>
          </a:xfrm>
          <a:custGeom>
            <a:avLst/>
            <a:gdLst>
              <a:gd name="T0" fmla="*/ 131 w 555"/>
              <a:gd name="T1" fmla="*/ 18 h 568"/>
              <a:gd name="T2" fmla="*/ 245 w 555"/>
              <a:gd name="T3" fmla="*/ 24 h 568"/>
              <a:gd name="T4" fmla="*/ 251 w 555"/>
              <a:gd name="T5" fmla="*/ 47 h 568"/>
              <a:gd name="T6" fmla="*/ 287 w 555"/>
              <a:gd name="T7" fmla="*/ 59 h 568"/>
              <a:gd name="T8" fmla="*/ 310 w 555"/>
              <a:gd name="T9" fmla="*/ 83 h 568"/>
              <a:gd name="T10" fmla="*/ 346 w 555"/>
              <a:gd name="T11" fmla="*/ 131 h 568"/>
              <a:gd name="T12" fmla="*/ 376 w 555"/>
              <a:gd name="T13" fmla="*/ 155 h 568"/>
              <a:gd name="T14" fmla="*/ 406 w 555"/>
              <a:gd name="T15" fmla="*/ 173 h 568"/>
              <a:gd name="T16" fmla="*/ 412 w 555"/>
              <a:gd name="T17" fmla="*/ 185 h 568"/>
              <a:gd name="T18" fmla="*/ 430 w 555"/>
              <a:gd name="T19" fmla="*/ 203 h 568"/>
              <a:gd name="T20" fmla="*/ 448 w 555"/>
              <a:gd name="T21" fmla="*/ 215 h 568"/>
              <a:gd name="T22" fmla="*/ 472 w 555"/>
              <a:gd name="T23" fmla="*/ 245 h 568"/>
              <a:gd name="T24" fmla="*/ 484 w 555"/>
              <a:gd name="T25" fmla="*/ 269 h 568"/>
              <a:gd name="T26" fmla="*/ 508 w 555"/>
              <a:gd name="T27" fmla="*/ 293 h 568"/>
              <a:gd name="T28" fmla="*/ 514 w 555"/>
              <a:gd name="T29" fmla="*/ 316 h 568"/>
              <a:gd name="T30" fmla="*/ 537 w 555"/>
              <a:gd name="T31" fmla="*/ 334 h 568"/>
              <a:gd name="T32" fmla="*/ 555 w 555"/>
              <a:gd name="T33" fmla="*/ 340 h 568"/>
              <a:gd name="T34" fmla="*/ 543 w 555"/>
              <a:gd name="T35" fmla="*/ 358 h 568"/>
              <a:gd name="T36" fmla="*/ 525 w 555"/>
              <a:gd name="T37" fmla="*/ 364 h 568"/>
              <a:gd name="T38" fmla="*/ 519 w 555"/>
              <a:gd name="T39" fmla="*/ 382 h 568"/>
              <a:gd name="T40" fmla="*/ 531 w 555"/>
              <a:gd name="T41" fmla="*/ 388 h 568"/>
              <a:gd name="T42" fmla="*/ 519 w 555"/>
              <a:gd name="T43" fmla="*/ 400 h 568"/>
              <a:gd name="T44" fmla="*/ 525 w 555"/>
              <a:gd name="T45" fmla="*/ 406 h 568"/>
              <a:gd name="T46" fmla="*/ 514 w 555"/>
              <a:gd name="T47" fmla="*/ 430 h 568"/>
              <a:gd name="T48" fmla="*/ 496 w 555"/>
              <a:gd name="T49" fmla="*/ 430 h 568"/>
              <a:gd name="T50" fmla="*/ 519 w 555"/>
              <a:gd name="T51" fmla="*/ 436 h 568"/>
              <a:gd name="T52" fmla="*/ 508 w 555"/>
              <a:gd name="T53" fmla="*/ 454 h 568"/>
              <a:gd name="T54" fmla="*/ 508 w 555"/>
              <a:gd name="T55" fmla="*/ 472 h 568"/>
              <a:gd name="T56" fmla="*/ 502 w 555"/>
              <a:gd name="T57" fmla="*/ 484 h 568"/>
              <a:gd name="T58" fmla="*/ 502 w 555"/>
              <a:gd name="T59" fmla="*/ 496 h 568"/>
              <a:gd name="T60" fmla="*/ 508 w 555"/>
              <a:gd name="T61" fmla="*/ 514 h 568"/>
              <a:gd name="T62" fmla="*/ 472 w 555"/>
              <a:gd name="T63" fmla="*/ 508 h 568"/>
              <a:gd name="T64" fmla="*/ 454 w 555"/>
              <a:gd name="T65" fmla="*/ 514 h 568"/>
              <a:gd name="T66" fmla="*/ 454 w 555"/>
              <a:gd name="T67" fmla="*/ 538 h 568"/>
              <a:gd name="T68" fmla="*/ 448 w 555"/>
              <a:gd name="T69" fmla="*/ 568 h 568"/>
              <a:gd name="T70" fmla="*/ 424 w 555"/>
              <a:gd name="T71" fmla="*/ 544 h 568"/>
              <a:gd name="T72" fmla="*/ 137 w 555"/>
              <a:gd name="T73" fmla="*/ 550 h 568"/>
              <a:gd name="T74" fmla="*/ 119 w 555"/>
              <a:gd name="T75" fmla="*/ 514 h 568"/>
              <a:gd name="T76" fmla="*/ 113 w 555"/>
              <a:gd name="T77" fmla="*/ 478 h 568"/>
              <a:gd name="T78" fmla="*/ 113 w 555"/>
              <a:gd name="T79" fmla="*/ 454 h 568"/>
              <a:gd name="T80" fmla="*/ 101 w 555"/>
              <a:gd name="T81" fmla="*/ 412 h 568"/>
              <a:gd name="T82" fmla="*/ 107 w 555"/>
              <a:gd name="T83" fmla="*/ 382 h 568"/>
              <a:gd name="T84" fmla="*/ 107 w 555"/>
              <a:gd name="T85" fmla="*/ 364 h 568"/>
              <a:gd name="T86" fmla="*/ 101 w 555"/>
              <a:gd name="T87" fmla="*/ 340 h 568"/>
              <a:gd name="T88" fmla="*/ 83 w 555"/>
              <a:gd name="T89" fmla="*/ 305 h 568"/>
              <a:gd name="T90" fmla="*/ 42 w 555"/>
              <a:gd name="T91" fmla="*/ 15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5" h="568">
                <a:moveTo>
                  <a:pt x="0" y="30"/>
                </a:moveTo>
                <a:lnTo>
                  <a:pt x="95" y="18"/>
                </a:lnTo>
                <a:lnTo>
                  <a:pt x="131" y="18"/>
                </a:lnTo>
                <a:lnTo>
                  <a:pt x="257" y="0"/>
                </a:lnTo>
                <a:lnTo>
                  <a:pt x="257" y="6"/>
                </a:lnTo>
                <a:lnTo>
                  <a:pt x="245" y="24"/>
                </a:lnTo>
                <a:lnTo>
                  <a:pt x="239" y="35"/>
                </a:lnTo>
                <a:lnTo>
                  <a:pt x="245" y="41"/>
                </a:lnTo>
                <a:lnTo>
                  <a:pt x="251" y="47"/>
                </a:lnTo>
                <a:lnTo>
                  <a:pt x="263" y="47"/>
                </a:lnTo>
                <a:lnTo>
                  <a:pt x="275" y="59"/>
                </a:lnTo>
                <a:lnTo>
                  <a:pt x="287" y="59"/>
                </a:lnTo>
                <a:lnTo>
                  <a:pt x="298" y="65"/>
                </a:lnTo>
                <a:lnTo>
                  <a:pt x="298" y="77"/>
                </a:lnTo>
                <a:lnTo>
                  <a:pt x="310" y="83"/>
                </a:lnTo>
                <a:lnTo>
                  <a:pt x="310" y="89"/>
                </a:lnTo>
                <a:lnTo>
                  <a:pt x="334" y="119"/>
                </a:lnTo>
                <a:lnTo>
                  <a:pt x="346" y="131"/>
                </a:lnTo>
                <a:lnTo>
                  <a:pt x="364" y="137"/>
                </a:lnTo>
                <a:lnTo>
                  <a:pt x="370" y="143"/>
                </a:lnTo>
                <a:lnTo>
                  <a:pt x="376" y="155"/>
                </a:lnTo>
                <a:lnTo>
                  <a:pt x="382" y="161"/>
                </a:lnTo>
                <a:lnTo>
                  <a:pt x="394" y="161"/>
                </a:lnTo>
                <a:lnTo>
                  <a:pt x="406" y="173"/>
                </a:lnTo>
                <a:lnTo>
                  <a:pt x="412" y="173"/>
                </a:lnTo>
                <a:lnTo>
                  <a:pt x="412" y="179"/>
                </a:lnTo>
                <a:lnTo>
                  <a:pt x="412" y="185"/>
                </a:lnTo>
                <a:lnTo>
                  <a:pt x="424" y="191"/>
                </a:lnTo>
                <a:lnTo>
                  <a:pt x="424" y="203"/>
                </a:lnTo>
                <a:lnTo>
                  <a:pt x="430" y="203"/>
                </a:lnTo>
                <a:lnTo>
                  <a:pt x="430" y="203"/>
                </a:lnTo>
                <a:lnTo>
                  <a:pt x="442" y="215"/>
                </a:lnTo>
                <a:lnTo>
                  <a:pt x="448" y="215"/>
                </a:lnTo>
                <a:lnTo>
                  <a:pt x="466" y="227"/>
                </a:lnTo>
                <a:lnTo>
                  <a:pt x="466" y="233"/>
                </a:lnTo>
                <a:lnTo>
                  <a:pt x="472" y="245"/>
                </a:lnTo>
                <a:lnTo>
                  <a:pt x="478" y="257"/>
                </a:lnTo>
                <a:lnTo>
                  <a:pt x="478" y="263"/>
                </a:lnTo>
                <a:lnTo>
                  <a:pt x="484" y="269"/>
                </a:lnTo>
                <a:lnTo>
                  <a:pt x="490" y="275"/>
                </a:lnTo>
                <a:lnTo>
                  <a:pt x="502" y="281"/>
                </a:lnTo>
                <a:lnTo>
                  <a:pt x="508" y="293"/>
                </a:lnTo>
                <a:lnTo>
                  <a:pt x="514" y="299"/>
                </a:lnTo>
                <a:lnTo>
                  <a:pt x="519" y="305"/>
                </a:lnTo>
                <a:lnTo>
                  <a:pt x="514" y="316"/>
                </a:lnTo>
                <a:lnTo>
                  <a:pt x="519" y="322"/>
                </a:lnTo>
                <a:lnTo>
                  <a:pt x="525" y="328"/>
                </a:lnTo>
                <a:lnTo>
                  <a:pt x="537" y="334"/>
                </a:lnTo>
                <a:lnTo>
                  <a:pt x="543" y="334"/>
                </a:lnTo>
                <a:lnTo>
                  <a:pt x="549" y="334"/>
                </a:lnTo>
                <a:lnTo>
                  <a:pt x="555" y="340"/>
                </a:lnTo>
                <a:lnTo>
                  <a:pt x="549" y="346"/>
                </a:lnTo>
                <a:lnTo>
                  <a:pt x="543" y="352"/>
                </a:lnTo>
                <a:lnTo>
                  <a:pt x="543" y="358"/>
                </a:lnTo>
                <a:lnTo>
                  <a:pt x="537" y="358"/>
                </a:lnTo>
                <a:lnTo>
                  <a:pt x="525" y="358"/>
                </a:lnTo>
                <a:lnTo>
                  <a:pt x="525" y="364"/>
                </a:lnTo>
                <a:lnTo>
                  <a:pt x="537" y="370"/>
                </a:lnTo>
                <a:lnTo>
                  <a:pt x="531" y="376"/>
                </a:lnTo>
                <a:lnTo>
                  <a:pt x="519" y="382"/>
                </a:lnTo>
                <a:lnTo>
                  <a:pt x="519" y="388"/>
                </a:lnTo>
                <a:lnTo>
                  <a:pt x="531" y="388"/>
                </a:lnTo>
                <a:lnTo>
                  <a:pt x="531" y="388"/>
                </a:lnTo>
                <a:lnTo>
                  <a:pt x="525" y="400"/>
                </a:lnTo>
                <a:lnTo>
                  <a:pt x="519" y="394"/>
                </a:lnTo>
                <a:lnTo>
                  <a:pt x="519" y="400"/>
                </a:lnTo>
                <a:lnTo>
                  <a:pt x="514" y="406"/>
                </a:lnTo>
                <a:lnTo>
                  <a:pt x="519" y="412"/>
                </a:lnTo>
                <a:lnTo>
                  <a:pt x="525" y="406"/>
                </a:lnTo>
                <a:lnTo>
                  <a:pt x="519" y="424"/>
                </a:lnTo>
                <a:lnTo>
                  <a:pt x="514" y="424"/>
                </a:lnTo>
                <a:lnTo>
                  <a:pt x="514" y="430"/>
                </a:lnTo>
                <a:lnTo>
                  <a:pt x="508" y="430"/>
                </a:lnTo>
                <a:lnTo>
                  <a:pt x="502" y="430"/>
                </a:lnTo>
                <a:lnTo>
                  <a:pt x="496" y="430"/>
                </a:lnTo>
                <a:lnTo>
                  <a:pt x="508" y="436"/>
                </a:lnTo>
                <a:lnTo>
                  <a:pt x="514" y="436"/>
                </a:lnTo>
                <a:lnTo>
                  <a:pt x="519" y="436"/>
                </a:lnTo>
                <a:lnTo>
                  <a:pt x="519" y="448"/>
                </a:lnTo>
                <a:lnTo>
                  <a:pt x="514" y="460"/>
                </a:lnTo>
                <a:lnTo>
                  <a:pt x="508" y="454"/>
                </a:lnTo>
                <a:lnTo>
                  <a:pt x="502" y="460"/>
                </a:lnTo>
                <a:lnTo>
                  <a:pt x="514" y="460"/>
                </a:lnTo>
                <a:lnTo>
                  <a:pt x="508" y="472"/>
                </a:lnTo>
                <a:lnTo>
                  <a:pt x="502" y="466"/>
                </a:lnTo>
                <a:lnTo>
                  <a:pt x="508" y="472"/>
                </a:lnTo>
                <a:lnTo>
                  <a:pt x="502" y="484"/>
                </a:lnTo>
                <a:lnTo>
                  <a:pt x="508" y="484"/>
                </a:lnTo>
                <a:lnTo>
                  <a:pt x="508" y="490"/>
                </a:lnTo>
                <a:lnTo>
                  <a:pt x="502" y="496"/>
                </a:lnTo>
                <a:lnTo>
                  <a:pt x="508" y="502"/>
                </a:lnTo>
                <a:lnTo>
                  <a:pt x="508" y="514"/>
                </a:lnTo>
                <a:lnTo>
                  <a:pt x="508" y="514"/>
                </a:lnTo>
                <a:lnTo>
                  <a:pt x="502" y="514"/>
                </a:lnTo>
                <a:lnTo>
                  <a:pt x="496" y="514"/>
                </a:lnTo>
                <a:lnTo>
                  <a:pt x="472" y="508"/>
                </a:lnTo>
                <a:lnTo>
                  <a:pt x="466" y="508"/>
                </a:lnTo>
                <a:lnTo>
                  <a:pt x="460" y="514"/>
                </a:lnTo>
                <a:lnTo>
                  <a:pt x="454" y="514"/>
                </a:lnTo>
                <a:lnTo>
                  <a:pt x="454" y="520"/>
                </a:lnTo>
                <a:lnTo>
                  <a:pt x="454" y="532"/>
                </a:lnTo>
                <a:lnTo>
                  <a:pt x="454" y="538"/>
                </a:lnTo>
                <a:lnTo>
                  <a:pt x="460" y="544"/>
                </a:lnTo>
                <a:lnTo>
                  <a:pt x="460" y="562"/>
                </a:lnTo>
                <a:lnTo>
                  <a:pt x="448" y="568"/>
                </a:lnTo>
                <a:lnTo>
                  <a:pt x="442" y="568"/>
                </a:lnTo>
                <a:lnTo>
                  <a:pt x="436" y="550"/>
                </a:lnTo>
                <a:lnTo>
                  <a:pt x="424" y="544"/>
                </a:lnTo>
                <a:lnTo>
                  <a:pt x="149" y="568"/>
                </a:lnTo>
                <a:lnTo>
                  <a:pt x="143" y="556"/>
                </a:lnTo>
                <a:lnTo>
                  <a:pt x="137" y="550"/>
                </a:lnTo>
                <a:lnTo>
                  <a:pt x="125" y="532"/>
                </a:lnTo>
                <a:lnTo>
                  <a:pt x="125" y="526"/>
                </a:lnTo>
                <a:lnTo>
                  <a:pt x="119" y="514"/>
                </a:lnTo>
                <a:lnTo>
                  <a:pt x="113" y="508"/>
                </a:lnTo>
                <a:lnTo>
                  <a:pt x="113" y="496"/>
                </a:lnTo>
                <a:lnTo>
                  <a:pt x="113" y="478"/>
                </a:lnTo>
                <a:lnTo>
                  <a:pt x="113" y="472"/>
                </a:lnTo>
                <a:lnTo>
                  <a:pt x="113" y="466"/>
                </a:lnTo>
                <a:lnTo>
                  <a:pt x="113" y="454"/>
                </a:lnTo>
                <a:lnTo>
                  <a:pt x="107" y="442"/>
                </a:lnTo>
                <a:lnTo>
                  <a:pt x="101" y="430"/>
                </a:lnTo>
                <a:lnTo>
                  <a:pt x="101" y="412"/>
                </a:lnTo>
                <a:lnTo>
                  <a:pt x="107" y="406"/>
                </a:lnTo>
                <a:lnTo>
                  <a:pt x="107" y="388"/>
                </a:lnTo>
                <a:lnTo>
                  <a:pt x="107" y="382"/>
                </a:lnTo>
                <a:lnTo>
                  <a:pt x="119" y="376"/>
                </a:lnTo>
                <a:lnTo>
                  <a:pt x="113" y="364"/>
                </a:lnTo>
                <a:lnTo>
                  <a:pt x="107" y="364"/>
                </a:lnTo>
                <a:lnTo>
                  <a:pt x="107" y="352"/>
                </a:lnTo>
                <a:lnTo>
                  <a:pt x="107" y="340"/>
                </a:lnTo>
                <a:lnTo>
                  <a:pt x="101" y="340"/>
                </a:lnTo>
                <a:lnTo>
                  <a:pt x="95" y="328"/>
                </a:lnTo>
                <a:lnTo>
                  <a:pt x="89" y="310"/>
                </a:lnTo>
                <a:lnTo>
                  <a:pt x="83" y="305"/>
                </a:lnTo>
                <a:lnTo>
                  <a:pt x="77" y="293"/>
                </a:lnTo>
                <a:lnTo>
                  <a:pt x="77" y="293"/>
                </a:lnTo>
                <a:lnTo>
                  <a:pt x="42" y="155"/>
                </a:lnTo>
                <a:lnTo>
                  <a:pt x="0" y="3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8" name="Freeform 97"/>
          <p:cNvSpPr>
            <a:spLocks/>
          </p:cNvSpPr>
          <p:nvPr/>
        </p:nvSpPr>
        <p:spPr bwMode="auto">
          <a:xfrm>
            <a:off x="5637861" y="2050510"/>
            <a:ext cx="186013" cy="90436"/>
          </a:xfrm>
          <a:custGeom>
            <a:avLst/>
            <a:gdLst>
              <a:gd name="T0" fmla="*/ 54 w 179"/>
              <a:gd name="T1" fmla="*/ 84 h 108"/>
              <a:gd name="T2" fmla="*/ 60 w 179"/>
              <a:gd name="T3" fmla="*/ 84 h 108"/>
              <a:gd name="T4" fmla="*/ 66 w 179"/>
              <a:gd name="T5" fmla="*/ 78 h 108"/>
              <a:gd name="T6" fmla="*/ 78 w 179"/>
              <a:gd name="T7" fmla="*/ 72 h 108"/>
              <a:gd name="T8" fmla="*/ 90 w 179"/>
              <a:gd name="T9" fmla="*/ 66 h 108"/>
              <a:gd name="T10" fmla="*/ 102 w 179"/>
              <a:gd name="T11" fmla="*/ 60 h 108"/>
              <a:gd name="T12" fmla="*/ 108 w 179"/>
              <a:gd name="T13" fmla="*/ 54 h 108"/>
              <a:gd name="T14" fmla="*/ 120 w 179"/>
              <a:gd name="T15" fmla="*/ 54 h 108"/>
              <a:gd name="T16" fmla="*/ 132 w 179"/>
              <a:gd name="T17" fmla="*/ 42 h 108"/>
              <a:gd name="T18" fmla="*/ 138 w 179"/>
              <a:gd name="T19" fmla="*/ 36 h 108"/>
              <a:gd name="T20" fmla="*/ 144 w 179"/>
              <a:gd name="T21" fmla="*/ 36 h 108"/>
              <a:gd name="T22" fmla="*/ 162 w 179"/>
              <a:gd name="T23" fmla="*/ 18 h 108"/>
              <a:gd name="T24" fmla="*/ 167 w 179"/>
              <a:gd name="T25" fmla="*/ 12 h 108"/>
              <a:gd name="T26" fmla="*/ 179 w 179"/>
              <a:gd name="T27" fmla="*/ 0 h 108"/>
              <a:gd name="T28" fmla="*/ 173 w 179"/>
              <a:gd name="T29" fmla="*/ 6 h 108"/>
              <a:gd name="T30" fmla="*/ 162 w 179"/>
              <a:gd name="T31" fmla="*/ 12 h 108"/>
              <a:gd name="T32" fmla="*/ 162 w 179"/>
              <a:gd name="T33" fmla="*/ 6 h 108"/>
              <a:gd name="T34" fmla="*/ 150 w 179"/>
              <a:gd name="T35" fmla="*/ 12 h 108"/>
              <a:gd name="T36" fmla="*/ 144 w 179"/>
              <a:gd name="T37" fmla="*/ 18 h 108"/>
              <a:gd name="T38" fmla="*/ 132 w 179"/>
              <a:gd name="T39" fmla="*/ 30 h 108"/>
              <a:gd name="T40" fmla="*/ 126 w 179"/>
              <a:gd name="T41" fmla="*/ 36 h 108"/>
              <a:gd name="T42" fmla="*/ 120 w 179"/>
              <a:gd name="T43" fmla="*/ 36 h 108"/>
              <a:gd name="T44" fmla="*/ 126 w 179"/>
              <a:gd name="T45" fmla="*/ 30 h 108"/>
              <a:gd name="T46" fmla="*/ 132 w 179"/>
              <a:gd name="T47" fmla="*/ 18 h 108"/>
              <a:gd name="T48" fmla="*/ 132 w 179"/>
              <a:gd name="T49" fmla="*/ 12 h 108"/>
              <a:gd name="T50" fmla="*/ 144 w 179"/>
              <a:gd name="T51" fmla="*/ 0 h 108"/>
              <a:gd name="T52" fmla="*/ 120 w 179"/>
              <a:gd name="T53" fmla="*/ 24 h 108"/>
              <a:gd name="T54" fmla="*/ 102 w 179"/>
              <a:gd name="T55" fmla="*/ 36 h 108"/>
              <a:gd name="T56" fmla="*/ 78 w 179"/>
              <a:gd name="T57" fmla="*/ 42 h 108"/>
              <a:gd name="T58" fmla="*/ 72 w 179"/>
              <a:gd name="T59" fmla="*/ 42 h 108"/>
              <a:gd name="T60" fmla="*/ 66 w 179"/>
              <a:gd name="T61" fmla="*/ 48 h 108"/>
              <a:gd name="T62" fmla="*/ 60 w 179"/>
              <a:gd name="T63" fmla="*/ 48 h 108"/>
              <a:gd name="T64" fmla="*/ 42 w 179"/>
              <a:gd name="T65" fmla="*/ 60 h 108"/>
              <a:gd name="T66" fmla="*/ 36 w 179"/>
              <a:gd name="T67" fmla="*/ 60 h 108"/>
              <a:gd name="T68" fmla="*/ 24 w 179"/>
              <a:gd name="T69" fmla="*/ 66 h 108"/>
              <a:gd name="T70" fmla="*/ 30 w 179"/>
              <a:gd name="T71" fmla="*/ 72 h 108"/>
              <a:gd name="T72" fmla="*/ 18 w 179"/>
              <a:gd name="T73" fmla="*/ 72 h 108"/>
              <a:gd name="T74" fmla="*/ 18 w 179"/>
              <a:gd name="T75" fmla="*/ 78 h 108"/>
              <a:gd name="T76" fmla="*/ 0 w 179"/>
              <a:gd name="T77" fmla="*/ 90 h 108"/>
              <a:gd name="T78" fmla="*/ 0 w 179"/>
              <a:gd name="T79" fmla="*/ 96 h 108"/>
              <a:gd name="T80" fmla="*/ 0 w 179"/>
              <a:gd name="T81" fmla="*/ 108 h 108"/>
              <a:gd name="T82" fmla="*/ 0 w 179"/>
              <a:gd name="T83" fmla="*/ 108 h 108"/>
              <a:gd name="T84" fmla="*/ 18 w 179"/>
              <a:gd name="T85" fmla="*/ 102 h 108"/>
              <a:gd name="T86" fmla="*/ 12 w 179"/>
              <a:gd name="T87" fmla="*/ 108 h 108"/>
              <a:gd name="T88" fmla="*/ 24 w 179"/>
              <a:gd name="T89" fmla="*/ 102 h 108"/>
              <a:gd name="T90" fmla="*/ 54 w 179"/>
              <a:gd name="T91"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9" h="108">
                <a:moveTo>
                  <a:pt x="54" y="84"/>
                </a:moveTo>
                <a:lnTo>
                  <a:pt x="60" y="84"/>
                </a:lnTo>
                <a:lnTo>
                  <a:pt x="66" y="78"/>
                </a:lnTo>
                <a:lnTo>
                  <a:pt x="78" y="72"/>
                </a:lnTo>
                <a:lnTo>
                  <a:pt x="90" y="66"/>
                </a:lnTo>
                <a:lnTo>
                  <a:pt x="102" y="60"/>
                </a:lnTo>
                <a:lnTo>
                  <a:pt x="108" y="54"/>
                </a:lnTo>
                <a:lnTo>
                  <a:pt x="120" y="54"/>
                </a:lnTo>
                <a:lnTo>
                  <a:pt x="132" y="42"/>
                </a:lnTo>
                <a:lnTo>
                  <a:pt x="138" y="36"/>
                </a:lnTo>
                <a:lnTo>
                  <a:pt x="144" y="36"/>
                </a:lnTo>
                <a:lnTo>
                  <a:pt x="162" y="18"/>
                </a:lnTo>
                <a:lnTo>
                  <a:pt x="167" y="12"/>
                </a:lnTo>
                <a:lnTo>
                  <a:pt x="179" y="0"/>
                </a:lnTo>
                <a:lnTo>
                  <a:pt x="173" y="6"/>
                </a:lnTo>
                <a:lnTo>
                  <a:pt x="162" y="12"/>
                </a:lnTo>
                <a:lnTo>
                  <a:pt x="162" y="6"/>
                </a:lnTo>
                <a:lnTo>
                  <a:pt x="150" y="12"/>
                </a:lnTo>
                <a:lnTo>
                  <a:pt x="144" y="18"/>
                </a:lnTo>
                <a:lnTo>
                  <a:pt x="132" y="30"/>
                </a:lnTo>
                <a:lnTo>
                  <a:pt x="126" y="36"/>
                </a:lnTo>
                <a:lnTo>
                  <a:pt x="120" y="36"/>
                </a:lnTo>
                <a:lnTo>
                  <a:pt x="126" y="30"/>
                </a:lnTo>
                <a:lnTo>
                  <a:pt x="132" y="18"/>
                </a:lnTo>
                <a:lnTo>
                  <a:pt x="132" y="12"/>
                </a:lnTo>
                <a:lnTo>
                  <a:pt x="144" y="0"/>
                </a:lnTo>
                <a:lnTo>
                  <a:pt x="120" y="24"/>
                </a:lnTo>
                <a:lnTo>
                  <a:pt x="102" y="36"/>
                </a:lnTo>
                <a:lnTo>
                  <a:pt x="78" y="42"/>
                </a:lnTo>
                <a:lnTo>
                  <a:pt x="72" y="42"/>
                </a:lnTo>
                <a:lnTo>
                  <a:pt x="66" y="48"/>
                </a:lnTo>
                <a:lnTo>
                  <a:pt x="60" y="48"/>
                </a:lnTo>
                <a:lnTo>
                  <a:pt x="42" y="60"/>
                </a:lnTo>
                <a:lnTo>
                  <a:pt x="36" y="60"/>
                </a:lnTo>
                <a:lnTo>
                  <a:pt x="24" y="66"/>
                </a:lnTo>
                <a:lnTo>
                  <a:pt x="30" y="72"/>
                </a:lnTo>
                <a:lnTo>
                  <a:pt x="18" y="72"/>
                </a:lnTo>
                <a:lnTo>
                  <a:pt x="18" y="78"/>
                </a:lnTo>
                <a:lnTo>
                  <a:pt x="0" y="90"/>
                </a:lnTo>
                <a:lnTo>
                  <a:pt x="0" y="96"/>
                </a:lnTo>
                <a:lnTo>
                  <a:pt x="0" y="108"/>
                </a:lnTo>
                <a:lnTo>
                  <a:pt x="0" y="108"/>
                </a:lnTo>
                <a:lnTo>
                  <a:pt x="18" y="102"/>
                </a:lnTo>
                <a:lnTo>
                  <a:pt x="12" y="108"/>
                </a:lnTo>
                <a:lnTo>
                  <a:pt x="24" y="102"/>
                </a:lnTo>
                <a:lnTo>
                  <a:pt x="54" y="84"/>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99" name="Freeform 98"/>
          <p:cNvSpPr>
            <a:spLocks/>
          </p:cNvSpPr>
          <p:nvPr/>
        </p:nvSpPr>
        <p:spPr bwMode="auto">
          <a:xfrm>
            <a:off x="5042411" y="1670344"/>
            <a:ext cx="626626" cy="455529"/>
          </a:xfrm>
          <a:custGeom>
            <a:avLst/>
            <a:gdLst>
              <a:gd name="T0" fmla="*/ 0 w 603"/>
              <a:gd name="T1" fmla="*/ 466 h 544"/>
              <a:gd name="T2" fmla="*/ 30 w 603"/>
              <a:gd name="T3" fmla="*/ 430 h 544"/>
              <a:gd name="T4" fmla="*/ 48 w 603"/>
              <a:gd name="T5" fmla="*/ 412 h 544"/>
              <a:gd name="T6" fmla="*/ 66 w 603"/>
              <a:gd name="T7" fmla="*/ 388 h 544"/>
              <a:gd name="T8" fmla="*/ 54 w 603"/>
              <a:gd name="T9" fmla="*/ 359 h 544"/>
              <a:gd name="T10" fmla="*/ 60 w 603"/>
              <a:gd name="T11" fmla="*/ 353 h 544"/>
              <a:gd name="T12" fmla="*/ 42 w 603"/>
              <a:gd name="T13" fmla="*/ 341 h 544"/>
              <a:gd name="T14" fmla="*/ 36 w 603"/>
              <a:gd name="T15" fmla="*/ 329 h 544"/>
              <a:gd name="T16" fmla="*/ 54 w 603"/>
              <a:gd name="T17" fmla="*/ 317 h 544"/>
              <a:gd name="T18" fmla="*/ 72 w 603"/>
              <a:gd name="T19" fmla="*/ 311 h 544"/>
              <a:gd name="T20" fmla="*/ 119 w 603"/>
              <a:gd name="T21" fmla="*/ 299 h 544"/>
              <a:gd name="T22" fmla="*/ 173 w 603"/>
              <a:gd name="T23" fmla="*/ 305 h 544"/>
              <a:gd name="T24" fmla="*/ 209 w 603"/>
              <a:gd name="T25" fmla="*/ 293 h 544"/>
              <a:gd name="T26" fmla="*/ 227 w 603"/>
              <a:gd name="T27" fmla="*/ 293 h 544"/>
              <a:gd name="T28" fmla="*/ 245 w 603"/>
              <a:gd name="T29" fmla="*/ 281 h 544"/>
              <a:gd name="T30" fmla="*/ 257 w 603"/>
              <a:gd name="T31" fmla="*/ 263 h 544"/>
              <a:gd name="T32" fmla="*/ 275 w 603"/>
              <a:gd name="T33" fmla="*/ 245 h 544"/>
              <a:gd name="T34" fmla="*/ 287 w 603"/>
              <a:gd name="T35" fmla="*/ 239 h 544"/>
              <a:gd name="T36" fmla="*/ 281 w 603"/>
              <a:gd name="T37" fmla="*/ 221 h 544"/>
              <a:gd name="T38" fmla="*/ 275 w 603"/>
              <a:gd name="T39" fmla="*/ 197 h 544"/>
              <a:gd name="T40" fmla="*/ 287 w 603"/>
              <a:gd name="T41" fmla="*/ 191 h 544"/>
              <a:gd name="T42" fmla="*/ 275 w 603"/>
              <a:gd name="T43" fmla="*/ 185 h 544"/>
              <a:gd name="T44" fmla="*/ 269 w 603"/>
              <a:gd name="T45" fmla="*/ 179 h 544"/>
              <a:gd name="T46" fmla="*/ 269 w 603"/>
              <a:gd name="T47" fmla="*/ 185 h 544"/>
              <a:gd name="T48" fmla="*/ 263 w 603"/>
              <a:gd name="T49" fmla="*/ 167 h 544"/>
              <a:gd name="T50" fmla="*/ 287 w 603"/>
              <a:gd name="T51" fmla="*/ 143 h 544"/>
              <a:gd name="T52" fmla="*/ 298 w 603"/>
              <a:gd name="T53" fmla="*/ 125 h 544"/>
              <a:gd name="T54" fmla="*/ 328 w 603"/>
              <a:gd name="T55" fmla="*/ 72 h 544"/>
              <a:gd name="T56" fmla="*/ 370 w 603"/>
              <a:gd name="T57" fmla="*/ 30 h 544"/>
              <a:gd name="T58" fmla="*/ 436 w 603"/>
              <a:gd name="T59" fmla="*/ 18 h 544"/>
              <a:gd name="T60" fmla="*/ 502 w 603"/>
              <a:gd name="T61" fmla="*/ 6 h 544"/>
              <a:gd name="T62" fmla="*/ 502 w 603"/>
              <a:gd name="T63" fmla="*/ 18 h 544"/>
              <a:gd name="T64" fmla="*/ 508 w 603"/>
              <a:gd name="T65" fmla="*/ 48 h 544"/>
              <a:gd name="T66" fmla="*/ 519 w 603"/>
              <a:gd name="T67" fmla="*/ 66 h 544"/>
              <a:gd name="T68" fmla="*/ 519 w 603"/>
              <a:gd name="T69" fmla="*/ 78 h 544"/>
              <a:gd name="T70" fmla="*/ 525 w 603"/>
              <a:gd name="T71" fmla="*/ 96 h 544"/>
              <a:gd name="T72" fmla="*/ 519 w 603"/>
              <a:gd name="T73" fmla="*/ 114 h 544"/>
              <a:gd name="T74" fmla="*/ 531 w 603"/>
              <a:gd name="T75" fmla="*/ 143 h 544"/>
              <a:gd name="T76" fmla="*/ 531 w 603"/>
              <a:gd name="T77" fmla="*/ 173 h 544"/>
              <a:gd name="T78" fmla="*/ 543 w 603"/>
              <a:gd name="T79" fmla="*/ 173 h 544"/>
              <a:gd name="T80" fmla="*/ 573 w 603"/>
              <a:gd name="T81" fmla="*/ 263 h 544"/>
              <a:gd name="T82" fmla="*/ 579 w 603"/>
              <a:gd name="T83" fmla="*/ 275 h 544"/>
              <a:gd name="T84" fmla="*/ 573 w 603"/>
              <a:gd name="T85" fmla="*/ 365 h 544"/>
              <a:gd name="T86" fmla="*/ 597 w 603"/>
              <a:gd name="T87" fmla="*/ 460 h 544"/>
              <a:gd name="T88" fmla="*/ 603 w 603"/>
              <a:gd name="T89" fmla="*/ 478 h 544"/>
              <a:gd name="T90" fmla="*/ 585 w 603"/>
              <a:gd name="T91" fmla="*/ 496 h 544"/>
              <a:gd name="T92" fmla="*/ 585 w 603"/>
              <a:gd name="T93" fmla="*/ 520 h 544"/>
              <a:gd name="T94" fmla="*/ 579 w 603"/>
              <a:gd name="T95" fmla="*/ 532 h 544"/>
              <a:gd name="T96" fmla="*/ 573 w 603"/>
              <a:gd name="T97" fmla="*/ 544 h 544"/>
              <a:gd name="T98" fmla="*/ 573 w 603"/>
              <a:gd name="T99" fmla="*/ 496 h 544"/>
              <a:gd name="T100" fmla="*/ 561 w 603"/>
              <a:gd name="T101" fmla="*/ 478 h 544"/>
              <a:gd name="T102" fmla="*/ 555 w 603"/>
              <a:gd name="T103" fmla="*/ 478 h 544"/>
              <a:gd name="T104" fmla="*/ 567 w 603"/>
              <a:gd name="T105" fmla="*/ 490 h 544"/>
              <a:gd name="T106" fmla="*/ 490 w 603"/>
              <a:gd name="T107" fmla="*/ 484 h 544"/>
              <a:gd name="T108" fmla="*/ 478 w 603"/>
              <a:gd name="T109" fmla="*/ 478 h 544"/>
              <a:gd name="T110" fmla="*/ 454 w 603"/>
              <a:gd name="T111" fmla="*/ 466 h 544"/>
              <a:gd name="T112" fmla="*/ 448 w 603"/>
              <a:gd name="T113" fmla="*/ 454 h 544"/>
              <a:gd name="T114" fmla="*/ 430 w 603"/>
              <a:gd name="T115" fmla="*/ 430 h 544"/>
              <a:gd name="T116" fmla="*/ 418 w 603"/>
              <a:gd name="T117" fmla="*/ 424 h 544"/>
              <a:gd name="T118" fmla="*/ 412 w 603"/>
              <a:gd name="T119" fmla="*/ 418 h 544"/>
              <a:gd name="T120" fmla="*/ 191 w 603"/>
              <a:gd name="T121" fmla="*/ 466 h 544"/>
              <a:gd name="T122" fmla="*/ 6 w 603"/>
              <a:gd name="T123" fmla="*/ 502 h 544"/>
              <a:gd name="T124" fmla="*/ 0 w 603"/>
              <a:gd name="T125" fmla="*/ 4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3" h="544">
                <a:moveTo>
                  <a:pt x="0" y="466"/>
                </a:moveTo>
                <a:lnTo>
                  <a:pt x="0" y="466"/>
                </a:lnTo>
                <a:lnTo>
                  <a:pt x="18" y="448"/>
                </a:lnTo>
                <a:lnTo>
                  <a:pt x="30" y="430"/>
                </a:lnTo>
                <a:lnTo>
                  <a:pt x="42" y="418"/>
                </a:lnTo>
                <a:lnTo>
                  <a:pt x="48" y="412"/>
                </a:lnTo>
                <a:lnTo>
                  <a:pt x="54" y="400"/>
                </a:lnTo>
                <a:lnTo>
                  <a:pt x="66" y="388"/>
                </a:lnTo>
                <a:lnTo>
                  <a:pt x="66" y="377"/>
                </a:lnTo>
                <a:lnTo>
                  <a:pt x="54" y="359"/>
                </a:lnTo>
                <a:lnTo>
                  <a:pt x="60" y="353"/>
                </a:lnTo>
                <a:lnTo>
                  <a:pt x="60" y="353"/>
                </a:lnTo>
                <a:lnTo>
                  <a:pt x="42" y="347"/>
                </a:lnTo>
                <a:lnTo>
                  <a:pt x="42" y="341"/>
                </a:lnTo>
                <a:lnTo>
                  <a:pt x="36" y="329"/>
                </a:lnTo>
                <a:lnTo>
                  <a:pt x="36" y="329"/>
                </a:lnTo>
                <a:lnTo>
                  <a:pt x="48" y="323"/>
                </a:lnTo>
                <a:lnTo>
                  <a:pt x="54" y="317"/>
                </a:lnTo>
                <a:lnTo>
                  <a:pt x="66" y="317"/>
                </a:lnTo>
                <a:lnTo>
                  <a:pt x="72" y="311"/>
                </a:lnTo>
                <a:lnTo>
                  <a:pt x="89" y="305"/>
                </a:lnTo>
                <a:lnTo>
                  <a:pt x="119" y="299"/>
                </a:lnTo>
                <a:lnTo>
                  <a:pt x="149" y="293"/>
                </a:lnTo>
                <a:lnTo>
                  <a:pt x="173" y="305"/>
                </a:lnTo>
                <a:lnTo>
                  <a:pt x="191" y="293"/>
                </a:lnTo>
                <a:lnTo>
                  <a:pt x="209" y="293"/>
                </a:lnTo>
                <a:lnTo>
                  <a:pt x="221" y="293"/>
                </a:lnTo>
                <a:lnTo>
                  <a:pt x="227" y="293"/>
                </a:lnTo>
                <a:lnTo>
                  <a:pt x="233" y="287"/>
                </a:lnTo>
                <a:lnTo>
                  <a:pt x="245" y="281"/>
                </a:lnTo>
                <a:lnTo>
                  <a:pt x="251" y="275"/>
                </a:lnTo>
                <a:lnTo>
                  <a:pt x="257" y="263"/>
                </a:lnTo>
                <a:lnTo>
                  <a:pt x="263" y="257"/>
                </a:lnTo>
                <a:lnTo>
                  <a:pt x="275" y="245"/>
                </a:lnTo>
                <a:lnTo>
                  <a:pt x="281" y="245"/>
                </a:lnTo>
                <a:lnTo>
                  <a:pt x="287" y="239"/>
                </a:lnTo>
                <a:lnTo>
                  <a:pt x="287" y="227"/>
                </a:lnTo>
                <a:lnTo>
                  <a:pt x="281" y="221"/>
                </a:lnTo>
                <a:lnTo>
                  <a:pt x="281" y="215"/>
                </a:lnTo>
                <a:lnTo>
                  <a:pt x="275" y="197"/>
                </a:lnTo>
                <a:lnTo>
                  <a:pt x="281" y="197"/>
                </a:lnTo>
                <a:lnTo>
                  <a:pt x="287" y="191"/>
                </a:lnTo>
                <a:lnTo>
                  <a:pt x="287" y="179"/>
                </a:lnTo>
                <a:lnTo>
                  <a:pt x="275" y="185"/>
                </a:lnTo>
                <a:lnTo>
                  <a:pt x="275" y="173"/>
                </a:lnTo>
                <a:lnTo>
                  <a:pt x="269" y="179"/>
                </a:lnTo>
                <a:lnTo>
                  <a:pt x="269" y="185"/>
                </a:lnTo>
                <a:lnTo>
                  <a:pt x="269" y="185"/>
                </a:lnTo>
                <a:lnTo>
                  <a:pt x="263" y="179"/>
                </a:lnTo>
                <a:lnTo>
                  <a:pt x="263" y="167"/>
                </a:lnTo>
                <a:lnTo>
                  <a:pt x="275" y="155"/>
                </a:lnTo>
                <a:lnTo>
                  <a:pt x="287" y="143"/>
                </a:lnTo>
                <a:lnTo>
                  <a:pt x="287" y="137"/>
                </a:lnTo>
                <a:lnTo>
                  <a:pt x="298" y="125"/>
                </a:lnTo>
                <a:lnTo>
                  <a:pt x="298" y="114"/>
                </a:lnTo>
                <a:lnTo>
                  <a:pt x="328" y="72"/>
                </a:lnTo>
                <a:lnTo>
                  <a:pt x="352" y="36"/>
                </a:lnTo>
                <a:lnTo>
                  <a:pt x="370" y="30"/>
                </a:lnTo>
                <a:lnTo>
                  <a:pt x="382" y="30"/>
                </a:lnTo>
                <a:lnTo>
                  <a:pt x="436" y="18"/>
                </a:lnTo>
                <a:lnTo>
                  <a:pt x="496" y="0"/>
                </a:lnTo>
                <a:lnTo>
                  <a:pt x="502" y="6"/>
                </a:lnTo>
                <a:lnTo>
                  <a:pt x="502" y="12"/>
                </a:lnTo>
                <a:lnTo>
                  <a:pt x="502" y="18"/>
                </a:lnTo>
                <a:lnTo>
                  <a:pt x="508" y="30"/>
                </a:lnTo>
                <a:lnTo>
                  <a:pt x="508" y="48"/>
                </a:lnTo>
                <a:lnTo>
                  <a:pt x="514" y="54"/>
                </a:lnTo>
                <a:lnTo>
                  <a:pt x="519" y="66"/>
                </a:lnTo>
                <a:lnTo>
                  <a:pt x="519" y="72"/>
                </a:lnTo>
                <a:lnTo>
                  <a:pt x="519" y="78"/>
                </a:lnTo>
                <a:lnTo>
                  <a:pt x="525" y="90"/>
                </a:lnTo>
                <a:lnTo>
                  <a:pt x="525" y="96"/>
                </a:lnTo>
                <a:lnTo>
                  <a:pt x="519" y="102"/>
                </a:lnTo>
                <a:lnTo>
                  <a:pt x="519" y="114"/>
                </a:lnTo>
                <a:lnTo>
                  <a:pt x="525" y="131"/>
                </a:lnTo>
                <a:lnTo>
                  <a:pt x="531" y="143"/>
                </a:lnTo>
                <a:lnTo>
                  <a:pt x="537" y="155"/>
                </a:lnTo>
                <a:lnTo>
                  <a:pt x="531" y="173"/>
                </a:lnTo>
                <a:lnTo>
                  <a:pt x="537" y="179"/>
                </a:lnTo>
                <a:lnTo>
                  <a:pt x="543" y="173"/>
                </a:lnTo>
                <a:lnTo>
                  <a:pt x="555" y="179"/>
                </a:lnTo>
                <a:lnTo>
                  <a:pt x="573" y="263"/>
                </a:lnTo>
                <a:lnTo>
                  <a:pt x="573" y="269"/>
                </a:lnTo>
                <a:lnTo>
                  <a:pt x="579" y="275"/>
                </a:lnTo>
                <a:lnTo>
                  <a:pt x="573" y="287"/>
                </a:lnTo>
                <a:lnTo>
                  <a:pt x="573" y="365"/>
                </a:lnTo>
                <a:lnTo>
                  <a:pt x="579" y="371"/>
                </a:lnTo>
                <a:lnTo>
                  <a:pt x="597" y="460"/>
                </a:lnTo>
                <a:lnTo>
                  <a:pt x="603" y="466"/>
                </a:lnTo>
                <a:lnTo>
                  <a:pt x="603" y="478"/>
                </a:lnTo>
                <a:lnTo>
                  <a:pt x="585" y="490"/>
                </a:lnTo>
                <a:lnTo>
                  <a:pt x="585" y="496"/>
                </a:lnTo>
                <a:lnTo>
                  <a:pt x="597" y="502"/>
                </a:lnTo>
                <a:lnTo>
                  <a:pt x="585" y="520"/>
                </a:lnTo>
                <a:lnTo>
                  <a:pt x="585" y="532"/>
                </a:lnTo>
                <a:lnTo>
                  <a:pt x="579" y="532"/>
                </a:lnTo>
                <a:lnTo>
                  <a:pt x="573" y="544"/>
                </a:lnTo>
                <a:lnTo>
                  <a:pt x="573" y="544"/>
                </a:lnTo>
                <a:lnTo>
                  <a:pt x="573" y="526"/>
                </a:lnTo>
                <a:lnTo>
                  <a:pt x="573" y="496"/>
                </a:lnTo>
                <a:lnTo>
                  <a:pt x="567" y="484"/>
                </a:lnTo>
                <a:lnTo>
                  <a:pt x="561" y="478"/>
                </a:lnTo>
                <a:lnTo>
                  <a:pt x="555" y="472"/>
                </a:lnTo>
                <a:lnTo>
                  <a:pt x="555" y="478"/>
                </a:lnTo>
                <a:lnTo>
                  <a:pt x="561" y="484"/>
                </a:lnTo>
                <a:lnTo>
                  <a:pt x="567" y="490"/>
                </a:lnTo>
                <a:lnTo>
                  <a:pt x="573" y="508"/>
                </a:lnTo>
                <a:lnTo>
                  <a:pt x="490" y="484"/>
                </a:lnTo>
                <a:lnTo>
                  <a:pt x="490" y="478"/>
                </a:lnTo>
                <a:lnTo>
                  <a:pt x="478" y="478"/>
                </a:lnTo>
                <a:lnTo>
                  <a:pt x="472" y="478"/>
                </a:lnTo>
                <a:lnTo>
                  <a:pt x="454" y="466"/>
                </a:lnTo>
                <a:lnTo>
                  <a:pt x="448" y="460"/>
                </a:lnTo>
                <a:lnTo>
                  <a:pt x="448" y="454"/>
                </a:lnTo>
                <a:lnTo>
                  <a:pt x="436" y="436"/>
                </a:lnTo>
                <a:lnTo>
                  <a:pt x="430" y="430"/>
                </a:lnTo>
                <a:lnTo>
                  <a:pt x="424" y="430"/>
                </a:lnTo>
                <a:lnTo>
                  <a:pt x="418" y="424"/>
                </a:lnTo>
                <a:lnTo>
                  <a:pt x="412" y="418"/>
                </a:lnTo>
                <a:lnTo>
                  <a:pt x="412" y="418"/>
                </a:lnTo>
                <a:lnTo>
                  <a:pt x="322" y="436"/>
                </a:lnTo>
                <a:lnTo>
                  <a:pt x="191" y="466"/>
                </a:lnTo>
                <a:lnTo>
                  <a:pt x="78" y="484"/>
                </a:lnTo>
                <a:lnTo>
                  <a:pt x="6" y="502"/>
                </a:lnTo>
                <a:lnTo>
                  <a:pt x="0" y="472"/>
                </a:lnTo>
                <a:lnTo>
                  <a:pt x="0" y="466"/>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00" name="Freeform 99"/>
          <p:cNvSpPr>
            <a:spLocks/>
          </p:cNvSpPr>
          <p:nvPr/>
        </p:nvSpPr>
        <p:spPr bwMode="auto">
          <a:xfrm>
            <a:off x="5861285" y="1965935"/>
            <a:ext cx="6235" cy="10048"/>
          </a:xfrm>
          <a:custGeom>
            <a:avLst/>
            <a:gdLst>
              <a:gd name="T0" fmla="*/ 0 w 6"/>
              <a:gd name="T1" fmla="*/ 0 h 12"/>
              <a:gd name="T2" fmla="*/ 6 w 6"/>
              <a:gd name="T3" fmla="*/ 6 h 12"/>
              <a:gd name="T4" fmla="*/ 0 w 6"/>
              <a:gd name="T5" fmla="*/ 12 h 12"/>
              <a:gd name="T6" fmla="*/ 0 w 6"/>
              <a:gd name="T7" fmla="*/ 0 h 12"/>
            </a:gdLst>
            <a:ahLst/>
            <a:cxnLst>
              <a:cxn ang="0">
                <a:pos x="T0" y="T1"/>
              </a:cxn>
              <a:cxn ang="0">
                <a:pos x="T2" y="T3"/>
              </a:cxn>
              <a:cxn ang="0">
                <a:pos x="T4" y="T5"/>
              </a:cxn>
              <a:cxn ang="0">
                <a:pos x="T6" y="T7"/>
              </a:cxn>
            </a:cxnLst>
            <a:rect l="0" t="0" r="r" b="b"/>
            <a:pathLst>
              <a:path w="6" h="12">
                <a:moveTo>
                  <a:pt x="0" y="0"/>
                </a:moveTo>
                <a:lnTo>
                  <a:pt x="6" y="6"/>
                </a:lnTo>
                <a:lnTo>
                  <a:pt x="0" y="12"/>
                </a:lnTo>
                <a:lnTo>
                  <a:pt x="0" y="0"/>
                </a:lnTo>
                <a:close/>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sp>
        <p:nvSpPr>
          <p:cNvPr id="101" name="Freeform 100"/>
          <p:cNvSpPr>
            <a:spLocks/>
          </p:cNvSpPr>
          <p:nvPr/>
        </p:nvSpPr>
        <p:spPr bwMode="auto">
          <a:xfrm>
            <a:off x="5861285" y="1965935"/>
            <a:ext cx="6235" cy="10048"/>
          </a:xfrm>
          <a:custGeom>
            <a:avLst/>
            <a:gdLst>
              <a:gd name="T0" fmla="*/ 0 w 6"/>
              <a:gd name="T1" fmla="*/ 0 h 12"/>
              <a:gd name="T2" fmla="*/ 6 w 6"/>
              <a:gd name="T3" fmla="*/ 6 h 12"/>
              <a:gd name="T4" fmla="*/ 0 w 6"/>
              <a:gd name="T5" fmla="*/ 12 h 12"/>
              <a:gd name="T6" fmla="*/ 0 w 6"/>
              <a:gd name="T7" fmla="*/ 0 h 12"/>
            </a:gdLst>
            <a:ahLst/>
            <a:cxnLst>
              <a:cxn ang="0">
                <a:pos x="T0" y="T1"/>
              </a:cxn>
              <a:cxn ang="0">
                <a:pos x="T2" y="T3"/>
              </a:cxn>
              <a:cxn ang="0">
                <a:pos x="T4" y="T5"/>
              </a:cxn>
              <a:cxn ang="0">
                <a:pos x="T6" y="T7"/>
              </a:cxn>
            </a:cxnLst>
            <a:rect l="0" t="0" r="r" b="b"/>
            <a:pathLst>
              <a:path w="6" h="12">
                <a:moveTo>
                  <a:pt x="0" y="0"/>
                </a:moveTo>
                <a:lnTo>
                  <a:pt x="6" y="6"/>
                </a:lnTo>
                <a:lnTo>
                  <a:pt x="0" y="12"/>
                </a:lnTo>
                <a:lnTo>
                  <a:pt x="0" y="0"/>
                </a:lnTo>
              </a:path>
            </a:pathLst>
          </a:custGeom>
          <a:solidFill>
            <a:srgbClr val="81D8F5"/>
          </a:solidFill>
          <a:ln>
            <a:solidFill>
              <a:schemeClr val="bg1"/>
            </a:solidFill>
          </a:ln>
        </p:spPr>
        <p:txBody>
          <a:bodyPr vert="horz" wrap="square" lIns="84136" tIns="42068" rIns="84136" bIns="42068" numCol="1" anchor="t" anchorCtr="0" compatLnSpc="1">
            <a:prstTxWarp prst="textNoShape">
              <a:avLst/>
            </a:prstTxWarp>
          </a:bodyPr>
          <a:lstStyle/>
          <a:p>
            <a:endParaRPr lang="en-US" sz="1700"/>
          </a:p>
        </p:txBody>
      </p:sp>
      <p:grpSp>
        <p:nvGrpSpPr>
          <p:cNvPr id="103" name="Group 102"/>
          <p:cNvGrpSpPr/>
          <p:nvPr/>
        </p:nvGrpSpPr>
        <p:grpSpPr>
          <a:xfrm>
            <a:off x="2552136" y="2296296"/>
            <a:ext cx="610734" cy="176068"/>
            <a:chOff x="2552136" y="2229909"/>
            <a:chExt cx="610734" cy="218501"/>
          </a:xfrm>
        </p:grpSpPr>
        <p:sp>
          <p:nvSpPr>
            <p:cNvPr id="104" name="Oval 103"/>
            <p:cNvSpPr/>
            <p:nvPr/>
          </p:nvSpPr>
          <p:spPr>
            <a:xfrm>
              <a:off x="2552136" y="2366634"/>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05" name="Rounded Rectangular Callout 104"/>
            <p:cNvSpPr/>
            <p:nvPr/>
          </p:nvSpPr>
          <p:spPr>
            <a:xfrm>
              <a:off x="2644980" y="2229909"/>
              <a:ext cx="517890" cy="186116"/>
            </a:xfrm>
            <a:prstGeom prst="wedgeRoundRectCallout">
              <a:avLst>
                <a:gd name="adj1" fmla="val -57932"/>
                <a:gd name="adj2" fmla="val 53481"/>
                <a:gd name="adj3" fmla="val 16667"/>
              </a:avLst>
            </a:prstGeom>
            <a:solidFill>
              <a:schemeClr val="accent6"/>
            </a:solidFill>
            <a:ln w="12700">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DENVER</a:t>
              </a:r>
            </a:p>
          </p:txBody>
        </p:sp>
      </p:grpSp>
      <p:grpSp>
        <p:nvGrpSpPr>
          <p:cNvPr id="106" name="Group 105"/>
          <p:cNvGrpSpPr/>
          <p:nvPr/>
        </p:nvGrpSpPr>
        <p:grpSpPr>
          <a:xfrm>
            <a:off x="7683554" y="2077377"/>
            <a:ext cx="657796" cy="183430"/>
            <a:chOff x="7683554" y="1958230"/>
            <a:chExt cx="657796" cy="227637"/>
          </a:xfrm>
        </p:grpSpPr>
        <p:sp>
          <p:nvSpPr>
            <p:cNvPr id="107" name="Oval 106"/>
            <p:cNvSpPr/>
            <p:nvPr/>
          </p:nvSpPr>
          <p:spPr>
            <a:xfrm>
              <a:off x="7683554" y="2104091"/>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08" name="Rounded Rectangular Callout 107"/>
            <p:cNvSpPr/>
            <p:nvPr/>
          </p:nvSpPr>
          <p:spPr>
            <a:xfrm>
              <a:off x="7782784" y="1958230"/>
              <a:ext cx="558566" cy="186116"/>
            </a:xfrm>
            <a:prstGeom prst="wedgeRoundRectCallout">
              <a:avLst>
                <a:gd name="adj1" fmla="val -57932"/>
                <a:gd name="adj2" fmla="val 53481"/>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LONDON</a:t>
              </a:r>
            </a:p>
          </p:txBody>
        </p:sp>
      </p:grpSp>
      <p:grpSp>
        <p:nvGrpSpPr>
          <p:cNvPr id="109" name="Group 108"/>
          <p:cNvGrpSpPr/>
          <p:nvPr/>
        </p:nvGrpSpPr>
        <p:grpSpPr>
          <a:xfrm>
            <a:off x="745213" y="2208179"/>
            <a:ext cx="1056828" cy="189054"/>
            <a:chOff x="745212" y="2120555"/>
            <a:chExt cx="1056828" cy="234617"/>
          </a:xfrm>
        </p:grpSpPr>
        <p:sp>
          <p:nvSpPr>
            <p:cNvPr id="110" name="Oval 109"/>
            <p:cNvSpPr/>
            <p:nvPr/>
          </p:nvSpPr>
          <p:spPr>
            <a:xfrm>
              <a:off x="745212" y="2273396"/>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11" name="Rounded Rectangular Callout 110"/>
            <p:cNvSpPr/>
            <p:nvPr/>
          </p:nvSpPr>
          <p:spPr>
            <a:xfrm>
              <a:off x="865382" y="2120555"/>
              <a:ext cx="936658" cy="186116"/>
            </a:xfrm>
            <a:prstGeom prst="wedgeRoundRectCallout">
              <a:avLst>
                <a:gd name="adj1" fmla="val -57932"/>
                <a:gd name="adj2" fmla="val 53481"/>
                <a:gd name="adj3" fmla="val 16667"/>
              </a:avLst>
            </a:prstGeom>
            <a:solidFill>
              <a:schemeClr val="accent6"/>
            </a:solidFill>
            <a:ln w="12700">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SAN FRANCISCO</a:t>
              </a:r>
            </a:p>
          </p:txBody>
        </p:sp>
      </p:grpSp>
      <p:grpSp>
        <p:nvGrpSpPr>
          <p:cNvPr id="112" name="Group 111"/>
          <p:cNvGrpSpPr/>
          <p:nvPr/>
        </p:nvGrpSpPr>
        <p:grpSpPr>
          <a:xfrm>
            <a:off x="1023255" y="2673784"/>
            <a:ext cx="1379286" cy="183728"/>
            <a:chOff x="1023254" y="2698373"/>
            <a:chExt cx="1379286" cy="228008"/>
          </a:xfrm>
        </p:grpSpPr>
        <p:sp>
          <p:nvSpPr>
            <p:cNvPr id="113" name="Oval 112"/>
            <p:cNvSpPr/>
            <p:nvPr/>
          </p:nvSpPr>
          <p:spPr>
            <a:xfrm>
              <a:off x="1023254" y="2844605"/>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14" name="Rounded Rectangular Callout 113"/>
            <p:cNvSpPr/>
            <p:nvPr/>
          </p:nvSpPr>
          <p:spPr>
            <a:xfrm>
              <a:off x="1156222" y="2698373"/>
              <a:ext cx="1246318" cy="182880"/>
            </a:xfrm>
            <a:prstGeom prst="wedgeRoundRectCallout">
              <a:avLst>
                <a:gd name="adj1" fmla="val -57932"/>
                <a:gd name="adj2" fmla="val 53481"/>
                <a:gd name="adj3" fmla="val 16667"/>
              </a:avLst>
            </a:prstGeom>
            <a:solidFill>
              <a:schemeClr val="accent6"/>
            </a:solidFill>
            <a:ln w="12700">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SOUTHERN CALIFORNIA</a:t>
              </a:r>
            </a:p>
          </p:txBody>
        </p:sp>
      </p:grpSp>
      <p:grpSp>
        <p:nvGrpSpPr>
          <p:cNvPr id="115" name="Group 114"/>
          <p:cNvGrpSpPr/>
          <p:nvPr/>
        </p:nvGrpSpPr>
        <p:grpSpPr>
          <a:xfrm>
            <a:off x="1730578" y="2846292"/>
            <a:ext cx="664777" cy="183430"/>
            <a:chOff x="1730577" y="2912458"/>
            <a:chExt cx="664777" cy="227637"/>
          </a:xfrm>
        </p:grpSpPr>
        <p:sp>
          <p:nvSpPr>
            <p:cNvPr id="116" name="Oval 115"/>
            <p:cNvSpPr/>
            <p:nvPr/>
          </p:nvSpPr>
          <p:spPr>
            <a:xfrm>
              <a:off x="1730577" y="3058319"/>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17" name="Rounded Rectangular Callout 116"/>
            <p:cNvSpPr/>
            <p:nvPr/>
          </p:nvSpPr>
          <p:spPr>
            <a:xfrm>
              <a:off x="1829807" y="2912458"/>
              <a:ext cx="565547" cy="186116"/>
            </a:xfrm>
            <a:prstGeom prst="wedgeRoundRectCallout">
              <a:avLst>
                <a:gd name="adj1" fmla="val -57932"/>
                <a:gd name="adj2" fmla="val 53481"/>
                <a:gd name="adj3" fmla="val 16667"/>
              </a:avLst>
            </a:prstGeom>
            <a:solidFill>
              <a:schemeClr val="accent6"/>
            </a:solidFill>
            <a:ln w="12700">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PHOENIX</a:t>
              </a:r>
            </a:p>
          </p:txBody>
        </p:sp>
      </p:grpSp>
      <p:grpSp>
        <p:nvGrpSpPr>
          <p:cNvPr id="118" name="Group 117"/>
          <p:cNvGrpSpPr/>
          <p:nvPr/>
        </p:nvGrpSpPr>
        <p:grpSpPr>
          <a:xfrm>
            <a:off x="3297851" y="3077177"/>
            <a:ext cx="615729" cy="176068"/>
            <a:chOff x="2856938" y="2418171"/>
            <a:chExt cx="615729" cy="218501"/>
          </a:xfrm>
        </p:grpSpPr>
        <p:sp>
          <p:nvSpPr>
            <p:cNvPr id="119" name="Oval 118"/>
            <p:cNvSpPr/>
            <p:nvPr/>
          </p:nvSpPr>
          <p:spPr>
            <a:xfrm>
              <a:off x="2856938" y="2554896"/>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20" name="Rounded Rectangular Callout 119"/>
            <p:cNvSpPr/>
            <p:nvPr/>
          </p:nvSpPr>
          <p:spPr>
            <a:xfrm>
              <a:off x="2954777" y="2418171"/>
              <a:ext cx="517890" cy="186116"/>
            </a:xfrm>
            <a:prstGeom prst="wedgeRoundRectCallout">
              <a:avLst>
                <a:gd name="adj1" fmla="val -57932"/>
                <a:gd name="adj2" fmla="val 53481"/>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DALLAS</a:t>
              </a:r>
            </a:p>
          </p:txBody>
        </p:sp>
      </p:grpSp>
      <p:grpSp>
        <p:nvGrpSpPr>
          <p:cNvPr id="121" name="Group 120"/>
          <p:cNvGrpSpPr/>
          <p:nvPr/>
        </p:nvGrpSpPr>
        <p:grpSpPr>
          <a:xfrm>
            <a:off x="3478172" y="3334972"/>
            <a:ext cx="704103" cy="176068"/>
            <a:chOff x="2856938" y="2418171"/>
            <a:chExt cx="704103" cy="218501"/>
          </a:xfrm>
        </p:grpSpPr>
        <p:sp>
          <p:nvSpPr>
            <p:cNvPr id="122" name="Oval 121"/>
            <p:cNvSpPr/>
            <p:nvPr/>
          </p:nvSpPr>
          <p:spPr>
            <a:xfrm>
              <a:off x="2856938" y="2554896"/>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23" name="Rounded Rectangular Callout 122"/>
            <p:cNvSpPr/>
            <p:nvPr/>
          </p:nvSpPr>
          <p:spPr>
            <a:xfrm>
              <a:off x="2954777" y="2418171"/>
              <a:ext cx="606264" cy="186116"/>
            </a:xfrm>
            <a:prstGeom prst="wedgeRoundRectCallout">
              <a:avLst>
                <a:gd name="adj1" fmla="val -57932"/>
                <a:gd name="adj2" fmla="val 53481"/>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HOUSTON</a:t>
              </a:r>
            </a:p>
          </p:txBody>
        </p:sp>
      </p:grpSp>
      <p:grpSp>
        <p:nvGrpSpPr>
          <p:cNvPr id="124" name="Group 123"/>
          <p:cNvGrpSpPr/>
          <p:nvPr/>
        </p:nvGrpSpPr>
        <p:grpSpPr>
          <a:xfrm>
            <a:off x="3643369" y="1696339"/>
            <a:ext cx="912590" cy="187317"/>
            <a:chOff x="2856938" y="2404211"/>
            <a:chExt cx="912590" cy="232461"/>
          </a:xfrm>
        </p:grpSpPr>
        <p:sp>
          <p:nvSpPr>
            <p:cNvPr id="125" name="Oval 124"/>
            <p:cNvSpPr/>
            <p:nvPr/>
          </p:nvSpPr>
          <p:spPr>
            <a:xfrm>
              <a:off x="2856938" y="2554896"/>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26" name="Rounded Rectangular Callout 125"/>
            <p:cNvSpPr/>
            <p:nvPr/>
          </p:nvSpPr>
          <p:spPr>
            <a:xfrm>
              <a:off x="2988636" y="2404211"/>
              <a:ext cx="780892" cy="166977"/>
            </a:xfrm>
            <a:prstGeom prst="wedgeRoundRectCallout">
              <a:avLst>
                <a:gd name="adj1" fmla="val -57932"/>
                <a:gd name="adj2" fmla="val 53481"/>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MINNEAPOLIS</a:t>
              </a:r>
            </a:p>
          </p:txBody>
        </p:sp>
      </p:grpSp>
      <p:grpSp>
        <p:nvGrpSpPr>
          <p:cNvPr id="127" name="Group 126"/>
          <p:cNvGrpSpPr/>
          <p:nvPr/>
        </p:nvGrpSpPr>
        <p:grpSpPr>
          <a:xfrm>
            <a:off x="977884" y="1461979"/>
            <a:ext cx="719454" cy="183430"/>
            <a:chOff x="977884" y="1194519"/>
            <a:chExt cx="719454" cy="227637"/>
          </a:xfrm>
        </p:grpSpPr>
        <p:sp>
          <p:nvSpPr>
            <p:cNvPr id="128" name="Oval 127"/>
            <p:cNvSpPr/>
            <p:nvPr/>
          </p:nvSpPr>
          <p:spPr>
            <a:xfrm>
              <a:off x="977884" y="1340380"/>
              <a:ext cx="81776" cy="81776"/>
            </a:xfrm>
            <a:prstGeom prst="ellipse">
              <a:avLst/>
            </a:prstGeom>
            <a:solidFill>
              <a:schemeClr val="bg1"/>
            </a:solidFill>
            <a:ln w="25400">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29" name="Rounded Rectangular Callout 128"/>
            <p:cNvSpPr/>
            <p:nvPr/>
          </p:nvSpPr>
          <p:spPr>
            <a:xfrm>
              <a:off x="1077114" y="1194519"/>
              <a:ext cx="620224" cy="186116"/>
            </a:xfrm>
            <a:prstGeom prst="wedgeRoundRectCallout">
              <a:avLst>
                <a:gd name="adj1" fmla="val -57932"/>
                <a:gd name="adj2" fmla="val 53481"/>
                <a:gd name="adj3" fmla="val 16667"/>
              </a:avLst>
            </a:prstGeom>
            <a:solidFill>
              <a:schemeClr val="accent6"/>
            </a:solidFill>
            <a:ln w="12700">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PORTLAND</a:t>
              </a:r>
            </a:p>
          </p:txBody>
        </p:sp>
      </p:grpSp>
      <p:grpSp>
        <p:nvGrpSpPr>
          <p:cNvPr id="130" name="Group 129"/>
          <p:cNvGrpSpPr/>
          <p:nvPr/>
        </p:nvGrpSpPr>
        <p:grpSpPr>
          <a:xfrm>
            <a:off x="1097710" y="1237934"/>
            <a:ext cx="617121" cy="177805"/>
            <a:chOff x="1097710" y="916476"/>
            <a:chExt cx="617120" cy="220657"/>
          </a:xfrm>
        </p:grpSpPr>
        <p:sp>
          <p:nvSpPr>
            <p:cNvPr id="131" name="Oval 130"/>
            <p:cNvSpPr/>
            <p:nvPr/>
          </p:nvSpPr>
          <p:spPr>
            <a:xfrm>
              <a:off x="1097710" y="1055357"/>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32" name="Rounded Rectangular Callout 131"/>
            <p:cNvSpPr/>
            <p:nvPr/>
          </p:nvSpPr>
          <p:spPr>
            <a:xfrm>
              <a:off x="1196940" y="916476"/>
              <a:ext cx="517890" cy="186116"/>
            </a:xfrm>
            <a:prstGeom prst="wedgeRoundRectCallout">
              <a:avLst>
                <a:gd name="adj1" fmla="val -57932"/>
                <a:gd name="adj2" fmla="val 53481"/>
                <a:gd name="adj3" fmla="val 16667"/>
              </a:avLst>
            </a:prstGeom>
            <a:solidFill>
              <a:schemeClr val="accent6"/>
            </a:solidFill>
            <a:ln w="12700">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SEATTLE</a:t>
              </a:r>
            </a:p>
          </p:txBody>
        </p:sp>
      </p:grpSp>
      <p:grpSp>
        <p:nvGrpSpPr>
          <p:cNvPr id="133" name="Group 132"/>
          <p:cNvGrpSpPr/>
          <p:nvPr/>
        </p:nvGrpSpPr>
        <p:grpSpPr>
          <a:xfrm>
            <a:off x="4796258" y="2979684"/>
            <a:ext cx="663384" cy="176068"/>
            <a:chOff x="4796256" y="3077997"/>
            <a:chExt cx="663385" cy="218501"/>
          </a:xfrm>
        </p:grpSpPr>
        <p:sp>
          <p:nvSpPr>
            <p:cNvPr id="134" name="Oval 133"/>
            <p:cNvSpPr/>
            <p:nvPr/>
          </p:nvSpPr>
          <p:spPr>
            <a:xfrm>
              <a:off x="4796256" y="3214722"/>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35" name="Rounded Rectangular Callout 134"/>
            <p:cNvSpPr/>
            <p:nvPr/>
          </p:nvSpPr>
          <p:spPr>
            <a:xfrm>
              <a:off x="4894095" y="3077997"/>
              <a:ext cx="565546" cy="186116"/>
            </a:xfrm>
            <a:prstGeom prst="wedgeRoundRectCallout">
              <a:avLst>
                <a:gd name="adj1" fmla="val -57932"/>
                <a:gd name="adj2" fmla="val 53481"/>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ATLANTA</a:t>
              </a:r>
            </a:p>
          </p:txBody>
        </p:sp>
      </p:grpSp>
      <p:grpSp>
        <p:nvGrpSpPr>
          <p:cNvPr id="136" name="Group 135"/>
          <p:cNvGrpSpPr/>
          <p:nvPr/>
        </p:nvGrpSpPr>
        <p:grpSpPr>
          <a:xfrm>
            <a:off x="4188984" y="2057251"/>
            <a:ext cx="704103" cy="176068"/>
            <a:chOff x="4188983" y="1933253"/>
            <a:chExt cx="704103" cy="218501"/>
          </a:xfrm>
        </p:grpSpPr>
        <p:sp>
          <p:nvSpPr>
            <p:cNvPr id="137" name="Oval 136"/>
            <p:cNvSpPr/>
            <p:nvPr/>
          </p:nvSpPr>
          <p:spPr>
            <a:xfrm>
              <a:off x="4188983" y="2069978"/>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38" name="Rounded Rectangular Callout 137"/>
            <p:cNvSpPr/>
            <p:nvPr/>
          </p:nvSpPr>
          <p:spPr>
            <a:xfrm>
              <a:off x="4286822" y="1933253"/>
              <a:ext cx="606264" cy="186116"/>
            </a:xfrm>
            <a:prstGeom prst="wedgeRoundRectCallout">
              <a:avLst>
                <a:gd name="adj1" fmla="val -57932"/>
                <a:gd name="adj2" fmla="val 53481"/>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CHICAGO</a:t>
              </a:r>
            </a:p>
          </p:txBody>
        </p:sp>
      </p:grpSp>
      <p:grpSp>
        <p:nvGrpSpPr>
          <p:cNvPr id="139" name="Group 138"/>
          <p:cNvGrpSpPr/>
          <p:nvPr/>
        </p:nvGrpSpPr>
        <p:grpSpPr>
          <a:xfrm>
            <a:off x="5643967" y="2065424"/>
            <a:ext cx="814784" cy="149972"/>
            <a:chOff x="5643967" y="1943396"/>
            <a:chExt cx="814784" cy="186116"/>
          </a:xfrm>
        </p:grpSpPr>
        <p:sp>
          <p:nvSpPr>
            <p:cNvPr id="140" name="Oval 139"/>
            <p:cNvSpPr/>
            <p:nvPr/>
          </p:nvSpPr>
          <p:spPr>
            <a:xfrm>
              <a:off x="5643967" y="1964210"/>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41" name="Rounded Rectangular Callout 140"/>
            <p:cNvSpPr/>
            <p:nvPr/>
          </p:nvSpPr>
          <p:spPr>
            <a:xfrm>
              <a:off x="5793320" y="1943396"/>
              <a:ext cx="665431" cy="186116"/>
            </a:xfrm>
            <a:prstGeom prst="wedgeRoundRectCallout">
              <a:avLst>
                <a:gd name="adj1" fmla="val -65461"/>
                <a:gd name="adj2" fmla="val -15717"/>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NEW YORK</a:t>
              </a:r>
            </a:p>
          </p:txBody>
        </p:sp>
      </p:grpSp>
      <p:grpSp>
        <p:nvGrpSpPr>
          <p:cNvPr id="142" name="Group 141"/>
          <p:cNvGrpSpPr/>
          <p:nvPr/>
        </p:nvGrpSpPr>
        <p:grpSpPr>
          <a:xfrm>
            <a:off x="5800661" y="1722652"/>
            <a:ext cx="640921" cy="176068"/>
            <a:chOff x="2856938" y="2418171"/>
            <a:chExt cx="640921" cy="218501"/>
          </a:xfrm>
        </p:grpSpPr>
        <p:sp>
          <p:nvSpPr>
            <p:cNvPr id="143" name="Oval 142"/>
            <p:cNvSpPr/>
            <p:nvPr/>
          </p:nvSpPr>
          <p:spPr>
            <a:xfrm>
              <a:off x="2856938" y="2554896"/>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44" name="Rounded Rectangular Callout 143"/>
            <p:cNvSpPr/>
            <p:nvPr/>
          </p:nvSpPr>
          <p:spPr>
            <a:xfrm>
              <a:off x="2954777" y="2418171"/>
              <a:ext cx="543082" cy="186116"/>
            </a:xfrm>
            <a:prstGeom prst="wedgeRoundRectCallout">
              <a:avLst>
                <a:gd name="adj1" fmla="val -57932"/>
                <a:gd name="adj2" fmla="val 53481"/>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BOSTON</a:t>
              </a:r>
            </a:p>
          </p:txBody>
        </p:sp>
      </p:grpSp>
      <p:grpSp>
        <p:nvGrpSpPr>
          <p:cNvPr id="145" name="Group 144"/>
          <p:cNvGrpSpPr/>
          <p:nvPr/>
        </p:nvGrpSpPr>
        <p:grpSpPr>
          <a:xfrm>
            <a:off x="5723390" y="1893885"/>
            <a:ext cx="808344" cy="149972"/>
            <a:chOff x="2856938" y="2469687"/>
            <a:chExt cx="808345" cy="186116"/>
          </a:xfrm>
        </p:grpSpPr>
        <p:sp>
          <p:nvSpPr>
            <p:cNvPr id="146" name="Oval 145"/>
            <p:cNvSpPr/>
            <p:nvPr/>
          </p:nvSpPr>
          <p:spPr>
            <a:xfrm>
              <a:off x="2856938" y="2554896"/>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47" name="Rounded Rectangular Callout 146"/>
            <p:cNvSpPr/>
            <p:nvPr/>
          </p:nvSpPr>
          <p:spPr>
            <a:xfrm>
              <a:off x="2999852" y="2469687"/>
              <a:ext cx="665431" cy="186116"/>
            </a:xfrm>
            <a:prstGeom prst="wedgeRoundRectCallout">
              <a:avLst>
                <a:gd name="adj1" fmla="val -66429"/>
                <a:gd name="adj2" fmla="val 15422"/>
                <a:gd name="adj3" fmla="val 16667"/>
              </a:avLst>
            </a:prstGeom>
            <a:solidFill>
              <a:schemeClr val="accent6"/>
            </a:solidFill>
            <a:ln w="9525">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HARTFORD</a:t>
              </a:r>
            </a:p>
          </p:txBody>
        </p:sp>
      </p:grpSp>
      <p:sp>
        <p:nvSpPr>
          <p:cNvPr id="148" name="TextBox 147"/>
          <p:cNvSpPr txBox="1"/>
          <p:nvPr/>
        </p:nvSpPr>
        <p:spPr>
          <a:xfrm>
            <a:off x="5800662" y="2806470"/>
            <a:ext cx="3360709" cy="918519"/>
          </a:xfrm>
          <a:prstGeom prst="rect">
            <a:avLst/>
          </a:prstGeom>
        </p:spPr>
        <p:txBody>
          <a:bodyPr vert="horz" wrap="square" lIns="0" tIns="42068" rIns="0" bIns="42068" rtlCol="0">
            <a:spAutoFit/>
          </a:bodyPr>
          <a:lstStyle/>
          <a:p>
            <a:pPr>
              <a:lnSpc>
                <a:spcPts val="1288"/>
              </a:lnSpc>
            </a:pPr>
            <a:r>
              <a:rPr lang="en-US" sz="1100" dirty="0">
                <a:gradFill>
                  <a:gsLst>
                    <a:gs pos="0">
                      <a:schemeClr val="accent6"/>
                    </a:gs>
                    <a:gs pos="100000">
                      <a:schemeClr val="accent6"/>
                    </a:gs>
                  </a:gsLst>
                  <a:lin ang="5400000" scaled="1"/>
                </a:gradFill>
                <a:latin typeface="+mj-lt"/>
              </a:rPr>
              <a:t>A business and technology consulting firm with:</a:t>
            </a:r>
          </a:p>
          <a:p>
            <a:pPr marL="157752" indent="-157752">
              <a:lnSpc>
                <a:spcPts val="1288"/>
              </a:lnSpc>
              <a:buFont typeface="Arial" panose="020B0604020202020204" pitchFamily="34" charset="0"/>
              <a:buChar char="•"/>
            </a:pPr>
            <a:r>
              <a:rPr lang="en-US" sz="1100" dirty="0">
                <a:gradFill>
                  <a:gsLst>
                    <a:gs pos="0">
                      <a:schemeClr val="accent6"/>
                    </a:gs>
                    <a:gs pos="100000">
                      <a:schemeClr val="accent6"/>
                    </a:gs>
                  </a:gsLst>
                  <a:lin ang="5400000" scaled="1"/>
                </a:gradFill>
                <a:latin typeface="+mj-lt"/>
              </a:rPr>
              <a:t>more than 3000+ employees</a:t>
            </a:r>
          </a:p>
          <a:p>
            <a:pPr marL="157752" indent="-157752">
              <a:lnSpc>
                <a:spcPts val="1288"/>
              </a:lnSpc>
              <a:buFont typeface="Arial" panose="020B0604020202020204" pitchFamily="34" charset="0"/>
              <a:buChar char="•"/>
            </a:pPr>
            <a:r>
              <a:rPr lang="en-US" sz="1100" dirty="0">
                <a:gradFill>
                  <a:gsLst>
                    <a:gs pos="0">
                      <a:schemeClr val="accent6"/>
                    </a:gs>
                    <a:gs pos="100000">
                      <a:schemeClr val="accent6"/>
                    </a:gs>
                  </a:gsLst>
                  <a:lin ang="5400000" scaled="1"/>
                </a:gradFill>
                <a:latin typeface="+mj-lt"/>
              </a:rPr>
              <a:t>16 offices in North America and London</a:t>
            </a:r>
          </a:p>
          <a:p>
            <a:pPr marL="157752" indent="-157752">
              <a:lnSpc>
                <a:spcPts val="1288"/>
              </a:lnSpc>
              <a:buFont typeface="Arial" panose="020B0604020202020204" pitchFamily="34" charset="0"/>
              <a:buChar char="•"/>
            </a:pPr>
            <a:r>
              <a:rPr lang="en-US" sz="1100" dirty="0">
                <a:gradFill>
                  <a:gsLst>
                    <a:gs pos="0">
                      <a:schemeClr val="accent6"/>
                    </a:gs>
                    <a:gs pos="100000">
                      <a:schemeClr val="accent6"/>
                    </a:gs>
                  </a:gsLst>
                  <a:lin ang="5400000" scaled="1"/>
                </a:gradFill>
                <a:latin typeface="+mj-lt"/>
              </a:rPr>
              <a:t>120+ employees in Corporate Services</a:t>
            </a:r>
          </a:p>
          <a:p>
            <a:pPr marL="157752" indent="-157752">
              <a:lnSpc>
                <a:spcPts val="1288"/>
              </a:lnSpc>
              <a:buFont typeface="Arial" panose="020B0604020202020204" pitchFamily="34" charset="0"/>
              <a:buChar char="•"/>
            </a:pPr>
            <a:r>
              <a:rPr lang="en-US" sz="1100" dirty="0">
                <a:gradFill>
                  <a:gsLst>
                    <a:gs pos="0">
                      <a:schemeClr val="accent6"/>
                    </a:gs>
                    <a:gs pos="100000">
                      <a:schemeClr val="accent6"/>
                    </a:gs>
                  </a:gsLst>
                  <a:lin ang="5400000" scaled="1"/>
                </a:gradFill>
                <a:latin typeface="+mj-lt"/>
              </a:rPr>
              <a:t>$</a:t>
            </a:r>
            <a:r>
              <a:rPr lang="en-US" sz="1100" dirty="0" smtClean="0">
                <a:gradFill>
                  <a:gsLst>
                    <a:gs pos="0">
                      <a:schemeClr val="accent6"/>
                    </a:gs>
                    <a:gs pos="100000">
                      <a:schemeClr val="accent6"/>
                    </a:gs>
                  </a:gsLst>
                  <a:lin ang="5400000" scaled="1"/>
                </a:gradFill>
                <a:latin typeface="+mj-lt"/>
              </a:rPr>
              <a:t>640M+ </a:t>
            </a:r>
            <a:r>
              <a:rPr lang="en-US" sz="1100" dirty="0">
                <a:gradFill>
                  <a:gsLst>
                    <a:gs pos="0">
                      <a:schemeClr val="accent6"/>
                    </a:gs>
                    <a:gs pos="100000">
                      <a:schemeClr val="accent6"/>
                    </a:gs>
                  </a:gsLst>
                  <a:lin ang="5400000" scaled="1"/>
                </a:gradFill>
                <a:latin typeface="+mj-lt"/>
              </a:rPr>
              <a:t>in revenue</a:t>
            </a:r>
            <a:endParaRPr lang="en-US" sz="1100" dirty="0">
              <a:solidFill>
                <a:srgbClr val="22C1F2"/>
              </a:solidFill>
              <a:latin typeface="+mj-lt"/>
            </a:endParaRPr>
          </a:p>
        </p:txBody>
      </p:sp>
      <p:grpSp>
        <p:nvGrpSpPr>
          <p:cNvPr id="149" name="Group 148"/>
          <p:cNvGrpSpPr/>
          <p:nvPr/>
        </p:nvGrpSpPr>
        <p:grpSpPr>
          <a:xfrm>
            <a:off x="814878" y="2401367"/>
            <a:ext cx="1056018" cy="149972"/>
            <a:chOff x="745212" y="2267687"/>
            <a:chExt cx="1056017" cy="186116"/>
          </a:xfrm>
        </p:grpSpPr>
        <p:sp>
          <p:nvSpPr>
            <p:cNvPr id="150" name="Oval 149"/>
            <p:cNvSpPr/>
            <p:nvPr/>
          </p:nvSpPr>
          <p:spPr>
            <a:xfrm>
              <a:off x="745212" y="2273396"/>
              <a:ext cx="81776" cy="81776"/>
            </a:xfrm>
            <a:prstGeom prst="ellipse">
              <a:avLst/>
            </a:prstGeom>
            <a:solidFill>
              <a:schemeClr val="bg1"/>
            </a:solidFill>
            <a:ln w="28575">
              <a:solidFill>
                <a:schemeClr val="accent2">
                  <a:lumMod val="75000"/>
                </a:schemeClr>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187071" rtlCol="0" anchor="ctr"/>
            <a:lstStyle/>
            <a:p>
              <a:pPr algn="ctr"/>
              <a:endParaRPr lang="en-US" sz="1500" dirty="0">
                <a:gradFill>
                  <a:gsLst>
                    <a:gs pos="0">
                      <a:schemeClr val="bg1"/>
                    </a:gs>
                    <a:gs pos="99000">
                      <a:schemeClr val="bg1"/>
                    </a:gs>
                  </a:gsLst>
                  <a:lin ang="16200000" scaled="0"/>
                </a:gradFill>
              </a:endParaRPr>
            </a:p>
          </p:txBody>
        </p:sp>
        <p:sp>
          <p:nvSpPr>
            <p:cNvPr id="151" name="Rounded Rectangular Callout 150"/>
            <p:cNvSpPr/>
            <p:nvPr/>
          </p:nvSpPr>
          <p:spPr>
            <a:xfrm>
              <a:off x="864571" y="2267687"/>
              <a:ext cx="936658" cy="186116"/>
            </a:xfrm>
            <a:prstGeom prst="wedgeRoundRectCallout">
              <a:avLst>
                <a:gd name="adj1" fmla="val -58566"/>
                <a:gd name="adj2" fmla="val -19896"/>
                <a:gd name="adj3" fmla="val 16667"/>
              </a:avLst>
            </a:prstGeom>
            <a:solidFill>
              <a:schemeClr val="accent6"/>
            </a:solidFill>
            <a:ln w="12700">
              <a:solidFill>
                <a:schemeClr val="bg1"/>
              </a:solidFill>
            </a:ln>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600" b="1" spc="55" dirty="0">
                  <a:gradFill>
                    <a:gsLst>
                      <a:gs pos="0">
                        <a:schemeClr val="bg1"/>
                      </a:gs>
                      <a:gs pos="100000">
                        <a:schemeClr val="bg1"/>
                      </a:gs>
                    </a:gsLst>
                    <a:lin ang="5400000" scaled="1"/>
                  </a:gradFill>
                  <a:latin typeface="Segoe UI Semibold" panose="020B0702040204020203" pitchFamily="34" charset="0"/>
                  <a:ea typeface="ＭＳ Ｐゴシック" pitchFamily="34" charset="-128"/>
                  <a:cs typeface="Segoe UI Semibold" panose="020B0702040204020203" pitchFamily="34" charset="0"/>
                </a:rPr>
                <a:t>SILICON VALLEY</a:t>
              </a:r>
            </a:p>
          </p:txBody>
        </p:sp>
      </p:grpSp>
      <p:sp>
        <p:nvSpPr>
          <p:cNvPr id="152" name="Title 8"/>
          <p:cNvSpPr>
            <a:spLocks noGrp="1"/>
          </p:cNvSpPr>
          <p:nvPr>
            <p:ph type="title"/>
          </p:nvPr>
        </p:nvSpPr>
        <p:spPr>
          <a:xfrm>
            <a:off x="231776" y="668753"/>
            <a:ext cx="8685455" cy="409210"/>
          </a:xfrm>
        </p:spPr>
        <p:txBody>
          <a:bodyPr>
            <a:normAutofit fontScale="90000"/>
          </a:bodyPr>
          <a:lstStyle/>
          <a:p>
            <a:r>
              <a:rPr lang="en-US" dirty="0" smtClean="0"/>
              <a:t>Slalom - 2015</a:t>
            </a:r>
            <a:endParaRPr lang="en-US" sz="1500" b="1" dirty="0">
              <a:solidFill>
                <a:srgbClr val="C00000"/>
              </a:solidFill>
            </a:endParaRPr>
          </a:p>
        </p:txBody>
      </p:sp>
      <p:sp>
        <p:nvSpPr>
          <p:cNvPr id="155" name="TextBox 154"/>
          <p:cNvSpPr txBox="1"/>
          <p:nvPr/>
        </p:nvSpPr>
        <p:spPr>
          <a:xfrm>
            <a:off x="251414" y="70790"/>
            <a:ext cx="7630052" cy="452385"/>
          </a:xfrm>
          <a:prstGeom prst="rect">
            <a:avLst/>
          </a:prstGeom>
          <a:noFill/>
        </p:spPr>
        <p:txBody>
          <a:bodyPr wrap="square" lIns="82250" tIns="41125" rIns="82250" bIns="41125" rtlCol="0">
            <a:spAutoFit/>
          </a:bodyPr>
          <a:lstStyle/>
          <a:p>
            <a:r>
              <a:rPr lang="en-US" sz="2400" dirty="0">
                <a:solidFill>
                  <a:srgbClr val="D92231"/>
                </a:solidFill>
                <a:latin typeface="HelveticaNeueLT Std Bold"/>
                <a:cs typeface="HelveticaNeueLT Std"/>
              </a:rPr>
              <a:t>Customer Point of View – Slalom Consulting</a:t>
            </a:r>
            <a:endParaRPr lang="en-US" sz="2400" dirty="0">
              <a:solidFill>
                <a:srgbClr val="424042"/>
              </a:solidFill>
              <a:latin typeface="HelveticaNeueLT Std"/>
              <a:cs typeface="HelveticaNeueLT Std"/>
            </a:endParaRPr>
          </a:p>
        </p:txBody>
      </p:sp>
      <p:pic>
        <p:nvPicPr>
          <p:cNvPr id="156" name="Picture 155"/>
          <p:cNvPicPr>
            <a:picLocks noChangeAspect="1"/>
          </p:cNvPicPr>
          <p:nvPr/>
        </p:nvPicPr>
        <p:blipFill>
          <a:blip r:embed="rId3"/>
          <a:stretch>
            <a:fillRect/>
          </a:stretch>
        </p:blipFill>
        <p:spPr>
          <a:xfrm>
            <a:off x="7000731" y="589087"/>
            <a:ext cx="1761468" cy="354847"/>
          </a:xfrm>
          <a:prstGeom prst="rect">
            <a:avLst/>
          </a:prstGeom>
        </p:spPr>
      </p:pic>
    </p:spTree>
    <p:extLst>
      <p:ext uri="{BB962C8B-B14F-4D97-AF65-F5344CB8AC3E}">
        <p14:creationId xmlns:p14="http://schemas.microsoft.com/office/powerpoint/2010/main" val="9977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
          <p:cNvSpPr>
            <a:spLocks noGrp="1"/>
          </p:cNvSpPr>
          <p:nvPr>
            <p:ph type="title"/>
          </p:nvPr>
        </p:nvSpPr>
        <p:spPr/>
        <p:txBody>
          <a:bodyPr>
            <a:noAutofit/>
          </a:bodyPr>
          <a:lstStyle/>
          <a:p>
            <a:pPr algn="l"/>
            <a:r>
              <a:rPr lang="en-US" sz="2670" dirty="0" smtClean="0">
                <a:solidFill>
                  <a:srgbClr val="D92231"/>
                </a:solidFill>
              </a:rPr>
              <a:t>Macs in Business Today</a:t>
            </a:r>
            <a:endParaRPr lang="en-US" sz="2670" dirty="0">
              <a:solidFill>
                <a:srgbClr val="D92231"/>
              </a:solidFill>
            </a:endParaRPr>
          </a:p>
        </p:txBody>
      </p:sp>
      <p:sp>
        <p:nvSpPr>
          <p:cNvPr id="14" name="TextBox 13"/>
          <p:cNvSpPr txBox="1"/>
          <p:nvPr/>
        </p:nvSpPr>
        <p:spPr>
          <a:xfrm>
            <a:off x="592901" y="1182084"/>
            <a:ext cx="1417376" cy="830997"/>
          </a:xfrm>
          <a:prstGeom prst="rect">
            <a:avLst/>
          </a:prstGeom>
          <a:noFill/>
        </p:spPr>
        <p:txBody>
          <a:bodyPr wrap="none" rtlCol="0">
            <a:spAutoFit/>
          </a:bodyPr>
          <a:lstStyle/>
          <a:p>
            <a:r>
              <a:rPr lang="en-US" sz="4800" b="1" dirty="0" smtClean="0"/>
              <a:t>71%</a:t>
            </a:r>
            <a:endParaRPr lang="en-US" sz="4800" b="1" dirty="0"/>
          </a:p>
        </p:txBody>
      </p:sp>
      <p:sp>
        <p:nvSpPr>
          <p:cNvPr id="15" name="TextBox 14"/>
          <p:cNvSpPr txBox="1"/>
          <p:nvPr/>
        </p:nvSpPr>
        <p:spPr>
          <a:xfrm>
            <a:off x="592901" y="1873687"/>
            <a:ext cx="2725426" cy="1384995"/>
          </a:xfrm>
          <a:prstGeom prst="rect">
            <a:avLst/>
          </a:prstGeom>
          <a:noFill/>
        </p:spPr>
        <p:txBody>
          <a:bodyPr wrap="none" rtlCol="0">
            <a:spAutoFit/>
          </a:bodyPr>
          <a:lstStyle/>
          <a:p>
            <a:r>
              <a:rPr lang="en-US" sz="2800" dirty="0">
                <a:latin typeface="HelveticaNeue-Light"/>
                <a:ea typeface="Tahoma" panose="020B0604030504040204" pitchFamily="34" charset="0"/>
                <a:cs typeface="Tahoma" panose="020B0604030504040204" pitchFamily="34" charset="0"/>
              </a:rPr>
              <a:t>o</a:t>
            </a:r>
            <a:r>
              <a:rPr lang="en-US" sz="2800" dirty="0" smtClean="0">
                <a:latin typeface="HelveticaNeue-Light"/>
                <a:ea typeface="Tahoma" panose="020B0604030504040204" pitchFamily="34" charset="0"/>
                <a:cs typeface="Tahoma" panose="020B0604030504040204" pitchFamily="34" charset="0"/>
              </a:rPr>
              <a:t>f organizations</a:t>
            </a:r>
          </a:p>
          <a:p>
            <a:r>
              <a:rPr lang="en-US" sz="2800" dirty="0" smtClean="0">
                <a:latin typeface="HelveticaNeue-Light"/>
                <a:ea typeface="Tahoma" panose="020B0604030504040204" pitchFamily="34" charset="0"/>
                <a:cs typeface="Tahoma" panose="020B0604030504040204" pitchFamily="34" charset="0"/>
              </a:rPr>
              <a:t>are currently</a:t>
            </a:r>
          </a:p>
          <a:p>
            <a:r>
              <a:rPr lang="en-US" sz="2800" dirty="0" smtClean="0">
                <a:latin typeface="HelveticaNeue-Light"/>
                <a:ea typeface="Tahoma" panose="020B0604030504040204" pitchFamily="34" charset="0"/>
                <a:cs typeface="Tahoma" panose="020B0604030504040204" pitchFamily="34" charset="0"/>
              </a:rPr>
              <a:t>utilizing Macs</a:t>
            </a:r>
            <a:endParaRPr lang="en-US" sz="2800" dirty="0">
              <a:latin typeface="HelveticaNeue-Light"/>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2074" y="1305636"/>
            <a:ext cx="3136142" cy="2791842"/>
          </a:xfrm>
          <a:prstGeom prst="rect">
            <a:avLst/>
          </a:prstGeom>
        </p:spPr>
      </p:pic>
    </p:spTree>
    <p:extLst>
      <p:ext uri="{BB962C8B-B14F-4D97-AF65-F5344CB8AC3E}">
        <p14:creationId xmlns:p14="http://schemas.microsoft.com/office/powerpoint/2010/main" val="227723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p:txBody>
          <a:bodyPr/>
          <a:lstStyle/>
          <a:p>
            <a:pPr marL="0" indent="0">
              <a:buNone/>
            </a:pPr>
            <a:r>
              <a:rPr lang="en-US" sz="1800" b="1" dirty="0"/>
              <a:t>Problem Slalom faced</a:t>
            </a:r>
            <a:endParaRPr lang="en-US" sz="1800" dirty="0"/>
          </a:p>
          <a:p>
            <a:r>
              <a:rPr lang="en-US" sz="1800" dirty="0"/>
              <a:t>Primarily a Microsoft shop</a:t>
            </a:r>
          </a:p>
          <a:p>
            <a:pPr lvl="1"/>
            <a:r>
              <a:rPr lang="en-US" sz="1600" dirty="0"/>
              <a:t>No primary infrastructure to deploy or manage Macs</a:t>
            </a:r>
          </a:p>
          <a:p>
            <a:r>
              <a:rPr lang="en-US" sz="1800" dirty="0"/>
              <a:t>Outgrew current Mac Imaging solution</a:t>
            </a:r>
          </a:p>
          <a:p>
            <a:pPr lvl="1"/>
            <a:r>
              <a:rPr lang="en-US" sz="1600" dirty="0"/>
              <a:t>2011:  100+ Mac clients</a:t>
            </a:r>
          </a:p>
          <a:p>
            <a:pPr lvl="1"/>
            <a:r>
              <a:rPr lang="en-US" sz="1600" dirty="0"/>
              <a:t>2014:  400+ Mac clients</a:t>
            </a:r>
          </a:p>
          <a:p>
            <a:pPr marL="51283" indent="0">
              <a:buNone/>
            </a:pPr>
            <a:r>
              <a:rPr lang="en-US" sz="1800" b="1" dirty="0"/>
              <a:t>Solutions Evaluated</a:t>
            </a:r>
          </a:p>
          <a:p>
            <a:r>
              <a:rPr lang="en-US" sz="1800" dirty="0"/>
              <a:t>Native Mac Backup/restore (Time Machine)</a:t>
            </a:r>
          </a:p>
          <a:p>
            <a:r>
              <a:rPr lang="en-US" sz="1800" dirty="0"/>
              <a:t>SCCM 2012 Native Mac Management</a:t>
            </a:r>
          </a:p>
          <a:p>
            <a:r>
              <a:rPr lang="en-US" sz="1800" dirty="0"/>
              <a:t>JAMF Imaging</a:t>
            </a:r>
          </a:p>
          <a:p>
            <a:endParaRPr lang="en-US" dirty="0"/>
          </a:p>
        </p:txBody>
      </p:sp>
      <p:sp>
        <p:nvSpPr>
          <p:cNvPr id="5" name="Title 4"/>
          <p:cNvSpPr>
            <a:spLocks noGrp="1"/>
          </p:cNvSpPr>
          <p:nvPr>
            <p:ph type="title"/>
          </p:nvPr>
        </p:nvSpPr>
        <p:spPr>
          <a:xfrm>
            <a:off x="296863" y="58042"/>
            <a:ext cx="8564562" cy="523218"/>
          </a:xfrm>
        </p:spPr>
        <p:txBody>
          <a:bodyPr/>
          <a:lstStyle/>
          <a:p>
            <a:r>
              <a:rPr lang="en-US" dirty="0">
                <a:solidFill>
                  <a:srgbClr val="D92231"/>
                </a:solidFill>
                <a:latin typeface="HelveticaNeueLT Std Bold"/>
                <a:cs typeface="HelveticaNeueLT Std"/>
              </a:rPr>
              <a:t>Customer Point of View – Slalom </a:t>
            </a:r>
            <a:r>
              <a:rPr lang="en-US" dirty="0" smtClean="0">
                <a:solidFill>
                  <a:srgbClr val="D92231"/>
                </a:solidFill>
                <a:latin typeface="HelveticaNeueLT Std Bold"/>
                <a:cs typeface="HelveticaNeueLT Std"/>
              </a:rPr>
              <a:t>Consulting</a:t>
            </a:r>
            <a:endParaRPr lang="en-US" dirty="0"/>
          </a:p>
        </p:txBody>
      </p:sp>
      <p:pic>
        <p:nvPicPr>
          <p:cNvPr id="3" name="Picture 2"/>
          <p:cNvPicPr>
            <a:picLocks noChangeAspect="1"/>
          </p:cNvPicPr>
          <p:nvPr/>
        </p:nvPicPr>
        <p:blipFill>
          <a:blip r:embed="rId2"/>
          <a:stretch>
            <a:fillRect/>
          </a:stretch>
        </p:blipFill>
        <p:spPr>
          <a:xfrm>
            <a:off x="7000731" y="589087"/>
            <a:ext cx="1761468" cy="354847"/>
          </a:xfrm>
          <a:prstGeom prst="rect">
            <a:avLst/>
          </a:prstGeom>
        </p:spPr>
      </p:pic>
    </p:spTree>
    <p:extLst>
      <p:ext uri="{BB962C8B-B14F-4D97-AF65-F5344CB8AC3E}">
        <p14:creationId xmlns:p14="http://schemas.microsoft.com/office/powerpoint/2010/main" val="404821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a:t>Why Parallels?</a:t>
            </a:r>
          </a:p>
          <a:p>
            <a:pPr lvl="1"/>
            <a:r>
              <a:rPr lang="en-US" dirty="0"/>
              <a:t>SCCM native support lacked OSD, overly complicated to configure/manage and felt very v1</a:t>
            </a:r>
          </a:p>
          <a:p>
            <a:pPr lvl="1"/>
            <a:r>
              <a:rPr lang="en-US" dirty="0"/>
              <a:t>Parallels Mac Management provides excellent SCCM integration</a:t>
            </a:r>
          </a:p>
          <a:p>
            <a:pPr lvl="1"/>
            <a:r>
              <a:rPr lang="en-US" dirty="0"/>
              <a:t>Much more than a plug-in, it leveraged the SCCM technical model</a:t>
            </a:r>
          </a:p>
          <a:p>
            <a:pPr lvl="1"/>
            <a:r>
              <a:rPr lang="en-US" dirty="0"/>
              <a:t>Streamlined management and deployments at all SCCM sites</a:t>
            </a:r>
          </a:p>
          <a:p>
            <a:pPr lvl="1"/>
            <a:r>
              <a:rPr lang="en-US" dirty="0"/>
              <a:t>Automation for customizing the Mac environment</a:t>
            </a:r>
          </a:p>
          <a:p>
            <a:r>
              <a:rPr lang="en-US" b="1" dirty="0"/>
              <a:t>Deployment Experience</a:t>
            </a:r>
            <a:r>
              <a:rPr lang="en-US" b="1" dirty="0">
                <a:solidFill>
                  <a:schemeClr val="accent1"/>
                </a:solidFill>
              </a:rPr>
              <a:t>	</a:t>
            </a:r>
          </a:p>
          <a:p>
            <a:pPr lvl="1"/>
            <a:r>
              <a:rPr lang="en-US" dirty="0"/>
              <a:t>Very similar to SCCM (Windows)</a:t>
            </a:r>
          </a:p>
          <a:p>
            <a:pPr lvl="1"/>
            <a:r>
              <a:rPr lang="en-US" dirty="0"/>
              <a:t>Simple and quick “Capture” process for image</a:t>
            </a:r>
          </a:p>
          <a:p>
            <a:pPr lvl="1"/>
            <a:r>
              <a:rPr lang="en-US" dirty="0"/>
              <a:t>Distribution management through SCCM DP’s</a:t>
            </a:r>
          </a:p>
          <a:p>
            <a:pPr lvl="1"/>
            <a:r>
              <a:rPr lang="en-US" dirty="0"/>
              <a:t>Easy for non-technical users to initiate network boot based deployment</a:t>
            </a:r>
          </a:p>
          <a:p>
            <a:pPr lvl="1"/>
            <a:r>
              <a:rPr lang="en-US" dirty="0" smtClean="0"/>
              <a:t>Fast</a:t>
            </a:r>
            <a:endParaRPr lang="en-US" dirty="0"/>
          </a:p>
        </p:txBody>
      </p:sp>
      <p:sp>
        <p:nvSpPr>
          <p:cNvPr id="3" name="Title 2"/>
          <p:cNvSpPr>
            <a:spLocks noGrp="1"/>
          </p:cNvSpPr>
          <p:nvPr>
            <p:ph type="title"/>
          </p:nvPr>
        </p:nvSpPr>
        <p:spPr>
          <a:xfrm>
            <a:off x="296863" y="58042"/>
            <a:ext cx="8564562" cy="523218"/>
          </a:xfrm>
        </p:spPr>
        <p:txBody>
          <a:bodyPr/>
          <a:lstStyle/>
          <a:p>
            <a:r>
              <a:rPr lang="en-US" dirty="0">
                <a:solidFill>
                  <a:srgbClr val="D92231"/>
                </a:solidFill>
                <a:latin typeface="HelveticaNeueLT Std Bold"/>
                <a:cs typeface="HelveticaNeueLT Std"/>
              </a:rPr>
              <a:t>Customer Point of View – Slalom </a:t>
            </a:r>
            <a:r>
              <a:rPr lang="en-US" dirty="0" smtClean="0">
                <a:solidFill>
                  <a:srgbClr val="D92231"/>
                </a:solidFill>
                <a:latin typeface="HelveticaNeueLT Std Bold"/>
                <a:cs typeface="HelveticaNeueLT Std"/>
              </a:rPr>
              <a:t>Consulting</a:t>
            </a:r>
            <a:endParaRPr lang="en-US" dirty="0"/>
          </a:p>
        </p:txBody>
      </p:sp>
      <p:pic>
        <p:nvPicPr>
          <p:cNvPr id="5" name="Picture 4"/>
          <p:cNvPicPr>
            <a:picLocks noChangeAspect="1"/>
          </p:cNvPicPr>
          <p:nvPr/>
        </p:nvPicPr>
        <p:blipFill>
          <a:blip r:embed="rId2"/>
          <a:stretch>
            <a:fillRect/>
          </a:stretch>
        </p:blipFill>
        <p:spPr>
          <a:xfrm>
            <a:off x="7000731" y="589087"/>
            <a:ext cx="1761468" cy="354847"/>
          </a:xfrm>
          <a:prstGeom prst="rect">
            <a:avLst/>
          </a:prstGeom>
        </p:spPr>
      </p:pic>
    </p:spTree>
    <p:extLst>
      <p:ext uri="{BB962C8B-B14F-4D97-AF65-F5344CB8AC3E}">
        <p14:creationId xmlns:p14="http://schemas.microsoft.com/office/powerpoint/2010/main" val="317372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5143500"/>
          </a:xfrm>
          <a:prstGeom prst="rect">
            <a:avLst/>
          </a:prstGeom>
          <a:solidFill>
            <a:srgbClr val="4240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arallels_logo_whitered_transparent.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1915" y="4792721"/>
            <a:ext cx="1509659" cy="259488"/>
          </a:xfrm>
          <a:prstGeom prst="rect">
            <a:avLst/>
          </a:prstGeom>
        </p:spPr>
      </p:pic>
      <p:grpSp>
        <p:nvGrpSpPr>
          <p:cNvPr id="7" name="Group 6"/>
          <p:cNvGrpSpPr/>
          <p:nvPr/>
        </p:nvGrpSpPr>
        <p:grpSpPr>
          <a:xfrm>
            <a:off x="852800" y="650910"/>
            <a:ext cx="4911087" cy="4201838"/>
            <a:chOff x="852800" y="650910"/>
            <a:chExt cx="4911087" cy="4201838"/>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00" y="650910"/>
              <a:ext cx="4567062" cy="4201838"/>
            </a:xfrm>
            <a:prstGeom prst="rect">
              <a:avLst/>
            </a:prstGeom>
          </p:spPr>
        </p:pic>
        <p:sp>
          <p:nvSpPr>
            <p:cNvPr id="4" name="Rectangle 3"/>
            <p:cNvSpPr/>
            <p:nvPr/>
          </p:nvSpPr>
          <p:spPr>
            <a:xfrm>
              <a:off x="2933158" y="4192459"/>
              <a:ext cx="2830729" cy="660289"/>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0249" y="3063240"/>
            <a:ext cx="1317171" cy="130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360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44181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p:txBody>
          <a:bodyPr/>
          <a:lstStyle/>
          <a:p>
            <a:r>
              <a:rPr lang="en-US" dirty="0" smtClean="0"/>
              <a:t>Parallels </a:t>
            </a:r>
            <a:r>
              <a:rPr lang="en-US" dirty="0"/>
              <a:t>Solutions for Business </a:t>
            </a:r>
            <a:endParaRPr lang="en-US" dirty="0" smtClean="0"/>
          </a:p>
        </p:txBody>
      </p:sp>
    </p:spTree>
    <p:extLst>
      <p:ext uri="{BB962C8B-B14F-4D97-AF65-F5344CB8AC3E}">
        <p14:creationId xmlns:p14="http://schemas.microsoft.com/office/powerpoint/2010/main" val="215778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4902066" y="1150803"/>
            <a:ext cx="2743200" cy="174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28575" tIns="28575" rIns="28575" bIns="28575"/>
          <a:lstStyle/>
          <a:p>
            <a:pPr marL="214313" indent="-214313" eaLnBrk="1" hangingPunct="1">
              <a:spcBef>
                <a:spcPts val="356"/>
              </a:spcBef>
              <a:buClr>
                <a:srgbClr val="ED2C21"/>
              </a:buClr>
              <a:buSzPct val="100000"/>
              <a:buFont typeface="Wingdings" pitchFamily="2" charset="2"/>
              <a:buChar char="ü"/>
              <a:defRPr/>
            </a:pPr>
            <a:r>
              <a:rPr lang="en-US" sz="1600" dirty="0">
                <a:latin typeface="+mn-lt"/>
              </a:rPr>
              <a:t>Enables Mac </a:t>
            </a:r>
            <a:r>
              <a:rPr lang="en-US" sz="1600" dirty="0" smtClean="0">
                <a:latin typeface="+mn-lt"/>
              </a:rPr>
              <a:t/>
            </a:r>
            <a:br>
              <a:rPr lang="en-US" sz="1600" dirty="0" smtClean="0">
                <a:latin typeface="+mn-lt"/>
              </a:rPr>
            </a:br>
            <a:r>
              <a:rPr lang="en-US" sz="1600" dirty="0" smtClean="0">
                <a:latin typeface="+mn-lt"/>
              </a:rPr>
              <a:t>management in </a:t>
            </a:r>
            <a:r>
              <a:rPr lang="en-US" sz="1600" dirty="0">
                <a:latin typeface="+mn-lt"/>
              </a:rPr>
              <a:t>SCCM 2012 and SCCM 2007</a:t>
            </a:r>
          </a:p>
          <a:p>
            <a:pPr marL="214313" indent="-214313" eaLnBrk="1" hangingPunct="1">
              <a:spcBef>
                <a:spcPts val="356"/>
              </a:spcBef>
              <a:buClr>
                <a:srgbClr val="ED2C21"/>
              </a:buClr>
              <a:buSzPct val="100000"/>
              <a:buFont typeface="Wingdings" pitchFamily="2" charset="2"/>
              <a:buChar char="ü"/>
              <a:defRPr/>
            </a:pPr>
            <a:r>
              <a:rPr lang="en-US" sz="1600" dirty="0">
                <a:latin typeface="+mn-lt"/>
              </a:rPr>
              <a:t>Seamless Mac Management, </a:t>
            </a:r>
            <a:r>
              <a:rPr lang="en-US" sz="1600" dirty="0" smtClean="0">
                <a:latin typeface="+mn-lt"/>
              </a:rPr>
              <a:t/>
            </a:r>
            <a:br>
              <a:rPr lang="en-US" sz="1600" dirty="0" smtClean="0">
                <a:latin typeface="+mn-lt"/>
              </a:rPr>
            </a:br>
            <a:r>
              <a:rPr lang="en-US" sz="1600" dirty="0" smtClean="0">
                <a:latin typeface="+mn-lt"/>
              </a:rPr>
              <a:t>using </a:t>
            </a:r>
            <a:r>
              <a:rPr lang="en-US" sz="1600" dirty="0">
                <a:latin typeface="+mn-lt"/>
              </a:rPr>
              <a:t>existing tools, process and </a:t>
            </a:r>
            <a:r>
              <a:rPr lang="en-US" sz="1600" dirty="0" smtClean="0">
                <a:latin typeface="+mn-lt"/>
              </a:rPr>
              <a:t>people</a:t>
            </a:r>
          </a:p>
          <a:p>
            <a:pPr marL="214313" indent="-214313" eaLnBrk="1" hangingPunct="1">
              <a:spcBef>
                <a:spcPts val="356"/>
              </a:spcBef>
              <a:buClr>
                <a:srgbClr val="ED2C21"/>
              </a:buClr>
              <a:buSzPct val="100000"/>
              <a:buFont typeface="Wingdings" pitchFamily="2" charset="2"/>
              <a:buChar char="ü"/>
              <a:defRPr/>
            </a:pPr>
            <a:r>
              <a:rPr lang="en-US" sz="1600" dirty="0" smtClean="0">
                <a:latin typeface="+mn-lt"/>
              </a:rPr>
              <a:t>Manage and deploy Parallels Desktop and </a:t>
            </a:r>
            <a:br>
              <a:rPr lang="en-US" sz="1600" dirty="0" smtClean="0">
                <a:latin typeface="+mn-lt"/>
              </a:rPr>
            </a:br>
            <a:r>
              <a:rPr lang="en-US" sz="1600" dirty="0" smtClean="0">
                <a:latin typeface="+mn-lt"/>
              </a:rPr>
              <a:t>its virtual machines</a:t>
            </a:r>
            <a:endParaRPr lang="en-US" sz="1600" dirty="0">
              <a:latin typeface="+mn-lt"/>
            </a:endParaRPr>
          </a:p>
        </p:txBody>
      </p:sp>
      <p:sp>
        <p:nvSpPr>
          <p:cNvPr id="76803" name="Title 2"/>
          <p:cNvSpPr>
            <a:spLocks noGrp="1"/>
          </p:cNvSpPr>
          <p:nvPr>
            <p:ph type="title"/>
          </p:nvPr>
        </p:nvSpPr>
        <p:spPr/>
        <p:txBody>
          <a:bodyPr/>
          <a:lstStyle/>
          <a:p>
            <a:r>
              <a:rPr lang="en-US" dirty="0" smtClean="0"/>
              <a:t>PARALLELS </a:t>
            </a:r>
            <a:r>
              <a:rPr lang="en-US" dirty="0"/>
              <a:t>SOLUTIONS FOR BUSINESS </a:t>
            </a:r>
            <a:endParaRPr lang="en-US" dirty="0" smtClean="0"/>
          </a:p>
        </p:txBody>
      </p:sp>
      <p:sp>
        <p:nvSpPr>
          <p:cNvPr id="4" name="Rectangle 8"/>
          <p:cNvSpPr>
            <a:spLocks/>
          </p:cNvSpPr>
          <p:nvPr/>
        </p:nvSpPr>
        <p:spPr bwMode="auto">
          <a:xfrm>
            <a:off x="719202" y="1150804"/>
            <a:ext cx="27432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28575" tIns="28575" rIns="28575" bIns="28575"/>
          <a:lstStyle/>
          <a:p>
            <a:pPr marL="214313" indent="-214313" eaLnBrk="1" hangingPunct="1">
              <a:spcBef>
                <a:spcPts val="356"/>
              </a:spcBef>
              <a:buClr>
                <a:srgbClr val="ED2C21"/>
              </a:buClr>
              <a:buSzPct val="100000"/>
              <a:buFont typeface="Wingdings" pitchFamily="2" charset="2"/>
              <a:buChar char="ü"/>
              <a:defRPr/>
            </a:pPr>
            <a:r>
              <a:rPr lang="en-US" sz="1600" dirty="0">
                <a:solidFill>
                  <a:srgbClr val="262626"/>
                </a:solidFill>
                <a:latin typeface="+mn-lt"/>
              </a:rPr>
              <a:t>Enables the </a:t>
            </a:r>
            <a:r>
              <a:rPr lang="en-US" sz="1600" dirty="0" smtClean="0">
                <a:solidFill>
                  <a:schemeClr val="tx1">
                    <a:lumMod val="50000"/>
                    <a:lumOff val="50000"/>
                  </a:schemeClr>
                </a:solidFill>
                <a:latin typeface="+mn-lt"/>
              </a:rPr>
              <a:t/>
            </a:r>
            <a:br>
              <a:rPr lang="en-US" sz="1600" dirty="0" smtClean="0">
                <a:solidFill>
                  <a:schemeClr val="tx1">
                    <a:lumMod val="50000"/>
                    <a:lumOff val="50000"/>
                  </a:schemeClr>
                </a:solidFill>
                <a:latin typeface="+mn-lt"/>
              </a:rPr>
            </a:br>
            <a:r>
              <a:rPr lang="en-US" sz="1600" dirty="0" smtClean="0">
                <a:solidFill>
                  <a:srgbClr val="262626"/>
                </a:solidFill>
                <a:latin typeface="+mn-lt"/>
              </a:rPr>
              <a:t>Microsoft </a:t>
            </a:r>
            <a:r>
              <a:rPr lang="en-US" sz="1600" dirty="0">
                <a:solidFill>
                  <a:srgbClr val="262626"/>
                </a:solidFill>
                <a:latin typeface="+mn-lt"/>
              </a:rPr>
              <a:t>stack on Macs</a:t>
            </a:r>
            <a:endParaRPr lang="en-US" sz="1600" dirty="0">
              <a:solidFill>
                <a:srgbClr val="262626"/>
              </a:solidFill>
              <a:latin typeface="+mn-lt"/>
              <a:sym typeface="Arial" charset="0"/>
            </a:endParaRPr>
          </a:p>
          <a:p>
            <a:pPr marL="214313" indent="-214313" eaLnBrk="1" hangingPunct="1">
              <a:spcBef>
                <a:spcPts val="356"/>
              </a:spcBef>
              <a:buClr>
                <a:srgbClr val="ED2C21"/>
              </a:buClr>
              <a:buSzPct val="100000"/>
              <a:buFont typeface="Wingdings" pitchFamily="2" charset="2"/>
              <a:buChar char="ü"/>
              <a:defRPr/>
            </a:pPr>
            <a:r>
              <a:rPr lang="en-US" sz="1600" dirty="0">
                <a:solidFill>
                  <a:srgbClr val="262626"/>
                </a:solidFill>
                <a:latin typeface="+mn-lt"/>
                <a:sym typeface="Arial" charset="0"/>
              </a:rPr>
              <a:t>Simplify administration </a:t>
            </a:r>
            <a:r>
              <a:rPr lang="en-US" sz="1600" dirty="0" smtClean="0">
                <a:solidFill>
                  <a:schemeClr val="tx1">
                    <a:lumMod val="50000"/>
                    <a:lumOff val="50000"/>
                  </a:schemeClr>
                </a:solidFill>
                <a:latin typeface="+mn-lt"/>
                <a:sym typeface="Arial" charset="0"/>
              </a:rPr>
              <a:t/>
            </a:r>
            <a:br>
              <a:rPr lang="en-US" sz="1600" dirty="0" smtClean="0">
                <a:solidFill>
                  <a:schemeClr val="tx1">
                    <a:lumMod val="50000"/>
                    <a:lumOff val="50000"/>
                  </a:schemeClr>
                </a:solidFill>
                <a:latin typeface="+mn-lt"/>
                <a:sym typeface="Arial" charset="0"/>
              </a:rPr>
            </a:br>
            <a:r>
              <a:rPr lang="en-US" sz="1600" dirty="0" smtClean="0">
                <a:solidFill>
                  <a:srgbClr val="262626"/>
                </a:solidFill>
                <a:latin typeface="+mn-lt"/>
                <a:sym typeface="Arial" charset="0"/>
              </a:rPr>
              <a:t>&amp; </a:t>
            </a:r>
            <a:r>
              <a:rPr lang="en-US" sz="1600" dirty="0">
                <a:solidFill>
                  <a:srgbClr val="262626"/>
                </a:solidFill>
                <a:latin typeface="+mn-lt"/>
                <a:sym typeface="Arial" charset="0"/>
              </a:rPr>
              <a:t>mass deployment</a:t>
            </a:r>
          </a:p>
          <a:p>
            <a:pPr marL="214313" indent="-214313" eaLnBrk="1" hangingPunct="1">
              <a:spcBef>
                <a:spcPts val="356"/>
              </a:spcBef>
              <a:buClr>
                <a:srgbClr val="ED2C21"/>
              </a:buClr>
              <a:buSzPct val="100000"/>
              <a:buFont typeface="Wingdings" pitchFamily="2" charset="2"/>
              <a:buChar char="ü"/>
              <a:defRPr/>
            </a:pPr>
            <a:r>
              <a:rPr lang="en-US" sz="1600" dirty="0">
                <a:solidFill>
                  <a:srgbClr val="262626"/>
                </a:solidFill>
                <a:latin typeface="+mn-lt"/>
                <a:sym typeface="Arial" charset="0"/>
              </a:rPr>
              <a:t>Configurable, </a:t>
            </a:r>
            <a:r>
              <a:rPr lang="en-US" sz="1600" dirty="0" smtClean="0">
                <a:solidFill>
                  <a:schemeClr val="tx1">
                    <a:lumMod val="50000"/>
                    <a:lumOff val="50000"/>
                  </a:schemeClr>
                </a:solidFill>
                <a:latin typeface="+mn-lt"/>
                <a:sym typeface="Arial" charset="0"/>
              </a:rPr>
              <a:t/>
            </a:r>
            <a:br>
              <a:rPr lang="en-US" sz="1600" dirty="0" smtClean="0">
                <a:solidFill>
                  <a:schemeClr val="tx1">
                    <a:lumMod val="50000"/>
                    <a:lumOff val="50000"/>
                  </a:schemeClr>
                </a:solidFill>
                <a:latin typeface="+mn-lt"/>
                <a:sym typeface="Arial" charset="0"/>
              </a:rPr>
            </a:br>
            <a:r>
              <a:rPr lang="en-US" sz="1600" dirty="0" smtClean="0">
                <a:solidFill>
                  <a:srgbClr val="262626"/>
                </a:solidFill>
                <a:latin typeface="+mn-lt"/>
                <a:sym typeface="Arial" charset="0"/>
              </a:rPr>
              <a:t>policy-compliant </a:t>
            </a:r>
            <a:r>
              <a:rPr lang="en-US" sz="1600" dirty="0">
                <a:solidFill>
                  <a:srgbClr val="262626"/>
                </a:solidFill>
                <a:latin typeface="+mn-lt"/>
                <a:sym typeface="Arial" charset="0"/>
              </a:rPr>
              <a:t>solution</a:t>
            </a:r>
          </a:p>
          <a:p>
            <a:pPr marL="214313" indent="-214313" eaLnBrk="1" hangingPunct="1">
              <a:spcBef>
                <a:spcPts val="75"/>
              </a:spcBef>
              <a:buClr>
                <a:srgbClr val="ED2C21"/>
              </a:buClr>
              <a:buSzPct val="75000"/>
              <a:buFont typeface="Wingdings" pitchFamily="2" charset="2"/>
              <a:buChar char="ü"/>
              <a:defRPr/>
            </a:pPr>
            <a:r>
              <a:rPr lang="en-US" sz="1600" dirty="0">
                <a:solidFill>
                  <a:srgbClr val="262626"/>
                </a:solidFill>
                <a:latin typeface="+mn-lt"/>
                <a:sym typeface="Arial" charset="0"/>
              </a:rPr>
              <a:t>Business class support</a:t>
            </a:r>
          </a:p>
        </p:txBody>
      </p:sp>
      <p:pic>
        <p:nvPicPr>
          <p:cNvPr id="76808" name="Picture 1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8152" y="4037186"/>
            <a:ext cx="1246897" cy="42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2134" y="3951469"/>
            <a:ext cx="595243" cy="59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4972134" y="715036"/>
            <a:ext cx="274320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28575" tIns="28575" rIns="28575" bIns="28575"/>
          <a:lstStyle/>
          <a:p>
            <a:pPr eaLnBrk="1" hangingPunct="1">
              <a:lnSpc>
                <a:spcPct val="150000"/>
              </a:lnSpc>
              <a:spcBef>
                <a:spcPts val="356"/>
              </a:spcBef>
              <a:buClr>
                <a:srgbClr val="ED2C21"/>
              </a:buClr>
              <a:buSzPct val="100000"/>
              <a:defRPr/>
            </a:pPr>
            <a:r>
              <a:rPr lang="en-US" sz="1600" b="1" dirty="0" smtClean="0">
                <a:latin typeface="+mn-lt"/>
              </a:rPr>
              <a:t>MANAGEMENT</a:t>
            </a:r>
            <a:endParaRPr lang="en-US" sz="1600" b="1" dirty="0">
              <a:latin typeface="+mn-lt"/>
            </a:endParaRPr>
          </a:p>
        </p:txBody>
      </p:sp>
      <p:sp>
        <p:nvSpPr>
          <p:cNvPr id="18" name="Rectangle 8"/>
          <p:cNvSpPr>
            <a:spLocks/>
          </p:cNvSpPr>
          <p:nvPr/>
        </p:nvSpPr>
        <p:spPr bwMode="auto">
          <a:xfrm>
            <a:off x="789270" y="715036"/>
            <a:ext cx="274320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28575" tIns="28575" rIns="28575" bIns="28575"/>
          <a:lstStyle/>
          <a:p>
            <a:pPr eaLnBrk="1" hangingPunct="1">
              <a:lnSpc>
                <a:spcPct val="150000"/>
              </a:lnSpc>
              <a:spcBef>
                <a:spcPts val="356"/>
              </a:spcBef>
              <a:buClr>
                <a:srgbClr val="ED2C21"/>
              </a:buClr>
              <a:buSzPct val="100000"/>
              <a:defRPr/>
            </a:pPr>
            <a:r>
              <a:rPr lang="en-US" sz="1600" b="1" dirty="0" smtClean="0">
                <a:solidFill>
                  <a:srgbClr val="262626"/>
                </a:solidFill>
                <a:latin typeface="+mn-lt"/>
              </a:rPr>
              <a:t>DESKTOP</a:t>
            </a:r>
            <a:endParaRPr lang="en-US" sz="1600" b="1" dirty="0">
              <a:solidFill>
                <a:srgbClr val="262626"/>
              </a:solidFill>
              <a:latin typeface="+mn-lt"/>
              <a:sym typeface="Arial" charset="0"/>
            </a:endParaRPr>
          </a:p>
        </p:txBody>
      </p:sp>
      <p:pic>
        <p:nvPicPr>
          <p:cNvPr id="2" name="Picture 1" descr="Screen Shot 2015-02-05 at 10.32.03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0077" y="4114982"/>
            <a:ext cx="1793493" cy="266147"/>
          </a:xfrm>
          <a:prstGeom prst="rect">
            <a:avLst/>
          </a:prstGeom>
        </p:spPr>
      </p:pic>
      <p:sp>
        <p:nvSpPr>
          <p:cNvPr id="16" name="Rounded Rectangle 15"/>
          <p:cNvSpPr/>
          <p:nvPr/>
        </p:nvSpPr>
        <p:spPr>
          <a:xfrm>
            <a:off x="1075618" y="4023765"/>
            <a:ext cx="542626" cy="449130"/>
          </a:xfrm>
          <a:prstGeom prst="roundRect">
            <a:avLst>
              <a:gd name="adj" fmla="val 10000"/>
            </a:avLst>
          </a:prstGeom>
          <a:blipFill rotWithShape="1">
            <a:blip r:embed="rId6"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008338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634" y="350779"/>
            <a:ext cx="8936940" cy="1077218"/>
          </a:xfrm>
          <a:prstGeom prst="rect">
            <a:avLst/>
          </a:prstGeom>
          <a:noFill/>
        </p:spPr>
        <p:txBody>
          <a:bodyPr wrap="square" rtlCol="0">
            <a:spAutoFit/>
          </a:bodyPr>
          <a:lstStyle/>
          <a:p>
            <a:r>
              <a:rPr lang="en-US" sz="3200" dirty="0" smtClean="0">
                <a:solidFill>
                  <a:srgbClr val="D92231"/>
                </a:solidFill>
                <a:latin typeface="+mj-lt"/>
                <a:cs typeface="HelveticaNeueLT Std Bold"/>
              </a:rPr>
              <a:t>Parallels</a:t>
            </a:r>
            <a:r>
              <a:rPr lang="en-US" baseline="78000" dirty="0" smtClean="0">
                <a:solidFill>
                  <a:srgbClr val="D92231"/>
                </a:solidFill>
                <a:latin typeface="+mj-lt"/>
                <a:cs typeface="HelveticaNeueLT Std Bold"/>
              </a:rPr>
              <a:t>®</a:t>
            </a:r>
            <a:r>
              <a:rPr lang="en-US" sz="3200" dirty="0" smtClean="0">
                <a:solidFill>
                  <a:srgbClr val="D92231"/>
                </a:solidFill>
                <a:latin typeface="+mj-lt"/>
                <a:cs typeface="HelveticaNeueLT Std Bold"/>
              </a:rPr>
              <a:t> </a:t>
            </a:r>
            <a:r>
              <a:rPr lang="en-US" sz="3200" dirty="0" smtClean="0">
                <a:solidFill>
                  <a:schemeClr val="bg1"/>
                </a:solidFill>
                <a:latin typeface="+mj-lt"/>
                <a:cs typeface="HelveticaNeueLT Std"/>
              </a:rPr>
              <a:t>Mac Management for</a:t>
            </a:r>
          </a:p>
          <a:p>
            <a:r>
              <a:rPr lang="en-US" sz="3200" dirty="0" smtClean="0">
                <a:solidFill>
                  <a:schemeClr val="bg1"/>
                </a:solidFill>
                <a:latin typeface="+mj-lt"/>
                <a:cs typeface="HelveticaNeueLT Std"/>
              </a:rPr>
              <a:t>Microsoft System Center Configuration Manager</a:t>
            </a:r>
            <a:endParaRPr lang="en-US" sz="3200" dirty="0">
              <a:solidFill>
                <a:schemeClr val="bg1"/>
              </a:solidFill>
              <a:latin typeface="+mj-lt"/>
              <a:cs typeface="HelveticaNeueLT Std"/>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1869" y="1725423"/>
            <a:ext cx="2595145" cy="2701001"/>
          </a:xfrm>
          <a:prstGeom prst="rect">
            <a:avLst/>
          </a:prstGeom>
        </p:spPr>
      </p:pic>
    </p:spTree>
    <p:extLst>
      <p:ext uri="{BB962C8B-B14F-4D97-AF65-F5344CB8AC3E}">
        <p14:creationId xmlns:p14="http://schemas.microsoft.com/office/powerpoint/2010/main" val="256036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r>
              <a:rPr lang="en-US" dirty="0" smtClean="0"/>
              <a:t>Microsoft System Center Configuration Manager (SCCM) provides unified management &amp; security infrastructure to Windows computers</a:t>
            </a:r>
            <a:endParaRPr lang="en-US" dirty="0"/>
          </a:p>
        </p:txBody>
      </p:sp>
      <p:sp>
        <p:nvSpPr>
          <p:cNvPr id="5" name="Title 4"/>
          <p:cNvSpPr>
            <a:spLocks noGrp="1"/>
          </p:cNvSpPr>
          <p:nvPr>
            <p:ph type="title"/>
          </p:nvPr>
        </p:nvSpPr>
        <p:spPr>
          <a:xfrm>
            <a:off x="296864" y="58043"/>
            <a:ext cx="8847137" cy="523218"/>
          </a:xfrm>
        </p:spPr>
        <p:txBody>
          <a:bodyPr/>
          <a:lstStyle/>
          <a:p>
            <a:r>
              <a:rPr lang="en-US" dirty="0" smtClean="0"/>
              <a:t>Today System Center is prevalent for PC management</a:t>
            </a:r>
            <a:endParaRPr lang="en-US" dirty="0"/>
          </a:p>
        </p:txBody>
      </p:sp>
      <p:sp>
        <p:nvSpPr>
          <p:cNvPr id="2" name="TextBox 1"/>
          <p:cNvSpPr txBox="1"/>
          <p:nvPr/>
        </p:nvSpPr>
        <p:spPr>
          <a:xfrm>
            <a:off x="5026330" y="1560098"/>
            <a:ext cx="2823931" cy="2492990"/>
          </a:xfrm>
          <a:prstGeom prst="rect">
            <a:avLst/>
          </a:prstGeom>
        </p:spPr>
        <p:txBody>
          <a:bodyPr wrap="square" lIns="91440" tIns="0" rIns="91440" bIns="0" rtlCol="0">
            <a:spAutoFit/>
          </a:bodyPr>
          <a:lstStyle/>
          <a:p>
            <a:pPr marL="227013" marR="0" indent="-227013" algn="l" defTabSz="914400" rtl="0" eaLnBrk="1" fontAlgn="base" latinLnBrk="0" hangingPunct="1">
              <a:lnSpc>
                <a:spcPct val="100000"/>
              </a:lnSpc>
              <a:spcBef>
                <a:spcPts val="0"/>
              </a:spcBef>
              <a:spcAft>
                <a:spcPct val="0"/>
              </a:spcAft>
              <a:buClr>
                <a:schemeClr val="accent1"/>
              </a:buClr>
              <a:buSzTx/>
              <a:buFont typeface="Arial" charset="0"/>
              <a:buChar char="•"/>
              <a:tabLst/>
            </a:pPr>
            <a:r>
              <a:rPr kumimoji="0" lang="en-US" b="0" i="0" u="none" strike="noStrike" kern="1200" cap="none" spc="0" normalizeH="0" baseline="0" noProof="0" dirty="0" smtClean="0">
                <a:ln>
                  <a:noFill/>
                </a:ln>
                <a:solidFill>
                  <a:schemeClr val="tx2"/>
                </a:solidFill>
                <a:effectLst/>
                <a:uLnTx/>
                <a:uFillTx/>
                <a:latin typeface="+mn-lt"/>
                <a:ea typeface="+mn-ea"/>
                <a:cs typeface="+mn-cs"/>
              </a:rPr>
              <a:t>Unified management &amp; security infrastructure</a:t>
            </a:r>
          </a:p>
          <a:p>
            <a:pPr marL="227013" marR="0" indent="-227013" algn="l" defTabSz="914400" rtl="0" eaLnBrk="1" fontAlgn="base" latinLnBrk="0" hangingPunct="1">
              <a:lnSpc>
                <a:spcPct val="100000"/>
              </a:lnSpc>
              <a:spcBef>
                <a:spcPts val="0"/>
              </a:spcBef>
              <a:spcAft>
                <a:spcPct val="0"/>
              </a:spcAft>
              <a:buClr>
                <a:schemeClr val="accent1"/>
              </a:buClr>
              <a:buSzTx/>
              <a:buFont typeface="Arial" charset="0"/>
              <a:buChar char="•"/>
              <a:tabLst/>
            </a:pPr>
            <a:r>
              <a:rPr lang="en-US" dirty="0" smtClean="0">
                <a:solidFill>
                  <a:schemeClr val="tx2"/>
                </a:solidFill>
                <a:latin typeface="+mn-lt"/>
                <a:cs typeface="+mn-cs"/>
              </a:rPr>
              <a:t>Simplify IT administration</a:t>
            </a:r>
          </a:p>
          <a:p>
            <a:pPr marL="227013" marR="0" indent="-227013" algn="l" defTabSz="914400" rtl="0" eaLnBrk="1" fontAlgn="base" latinLnBrk="0" hangingPunct="1">
              <a:lnSpc>
                <a:spcPct val="100000"/>
              </a:lnSpc>
              <a:spcBef>
                <a:spcPts val="0"/>
              </a:spcBef>
              <a:spcAft>
                <a:spcPct val="0"/>
              </a:spcAft>
              <a:buClr>
                <a:schemeClr val="accent1"/>
              </a:buClr>
              <a:buSzTx/>
              <a:buFont typeface="Arial" charset="0"/>
              <a:buChar char="•"/>
              <a:tabLst/>
            </a:pPr>
            <a:r>
              <a:rPr kumimoji="0" lang="en-US" b="0" i="0" u="none" strike="noStrike" kern="1200" cap="none" spc="0" normalizeH="0" baseline="0" noProof="0" dirty="0" smtClean="0">
                <a:ln>
                  <a:noFill/>
                </a:ln>
                <a:solidFill>
                  <a:schemeClr val="tx2"/>
                </a:solidFill>
                <a:effectLst/>
                <a:uLnTx/>
                <a:uFillTx/>
                <a:latin typeface="+mn-lt"/>
                <a:ea typeface="+mn-ea"/>
                <a:cs typeface="+mn-cs"/>
              </a:rPr>
              <a:t>Compliance and settings management</a:t>
            </a:r>
            <a:endParaRPr kumimoji="0" lang="en-US" b="0" i="0" u="none" strike="noStrike" kern="1200" cap="none" spc="0" normalizeH="0" baseline="0" noProof="0" dirty="0">
              <a:ln>
                <a:noFill/>
              </a:ln>
              <a:solidFill>
                <a:schemeClr val="tx2"/>
              </a:solidFill>
              <a:effectLst/>
              <a:uLnTx/>
              <a:uFillTx/>
              <a:latin typeface="+mn-lt"/>
              <a:ea typeface="+mn-ea"/>
              <a:cs typeface="+mn-cs"/>
            </a:endParaRPr>
          </a:p>
          <a:p>
            <a:pPr marL="227013" marR="0" indent="-227013" algn="l" defTabSz="914400" rtl="0" eaLnBrk="1" fontAlgn="base" latinLnBrk="0" hangingPunct="1">
              <a:lnSpc>
                <a:spcPct val="100000"/>
              </a:lnSpc>
              <a:spcBef>
                <a:spcPts val="0"/>
              </a:spcBef>
              <a:spcAft>
                <a:spcPct val="0"/>
              </a:spcAft>
              <a:buClr>
                <a:schemeClr val="accent1"/>
              </a:buClr>
              <a:buSzTx/>
              <a:buFont typeface="Arial" charset="0"/>
              <a:buChar char="•"/>
              <a:tabLst/>
            </a:pPr>
            <a:r>
              <a:rPr lang="en-US" dirty="0" smtClean="0">
                <a:solidFill>
                  <a:schemeClr val="tx2"/>
                </a:solidFill>
                <a:latin typeface="+mn-lt"/>
                <a:cs typeface="+mn-cs"/>
              </a:rPr>
              <a:t>Software update management</a:t>
            </a:r>
          </a:p>
          <a:p>
            <a:pPr marL="227013" marR="0" indent="-227013" algn="l" defTabSz="914400" rtl="0" eaLnBrk="1" fontAlgn="base" latinLnBrk="0" hangingPunct="1">
              <a:lnSpc>
                <a:spcPct val="100000"/>
              </a:lnSpc>
              <a:spcBef>
                <a:spcPts val="0"/>
              </a:spcBef>
              <a:spcAft>
                <a:spcPct val="0"/>
              </a:spcAft>
              <a:buClr>
                <a:schemeClr val="accent1"/>
              </a:buClr>
              <a:buSzTx/>
              <a:buFont typeface="Arial" charset="0"/>
              <a:buChar char="•"/>
              <a:tabLst/>
            </a:pPr>
            <a:r>
              <a:rPr kumimoji="0" lang="en-US" b="0" i="0" u="none" strike="noStrike" kern="1200" cap="none" spc="0" normalizeH="0" baseline="0" noProof="0" dirty="0" smtClean="0">
                <a:ln>
                  <a:noFill/>
                </a:ln>
                <a:solidFill>
                  <a:schemeClr val="tx2"/>
                </a:solidFill>
                <a:effectLst/>
                <a:uLnTx/>
                <a:uFillTx/>
                <a:latin typeface="+mn-lt"/>
                <a:ea typeface="+mn-ea"/>
                <a:cs typeface="+mn-cs"/>
              </a:rPr>
              <a:t>Inventory</a:t>
            </a:r>
          </a:p>
        </p:txBody>
      </p:sp>
      <p:sp>
        <p:nvSpPr>
          <p:cNvPr id="9" name="Rectangle 8"/>
          <p:cNvSpPr/>
          <p:nvPr/>
        </p:nvSpPr>
        <p:spPr>
          <a:xfrm>
            <a:off x="1256583" y="1378017"/>
            <a:ext cx="6715284" cy="2715505"/>
          </a:xfrm>
          <a:prstGeom prst="rect">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868911" y="1530005"/>
            <a:ext cx="2687537" cy="2414779"/>
          </a:xfrm>
          <a:prstGeom prst="rect">
            <a:avLst/>
          </a:prstGeom>
        </p:spPr>
      </p:pic>
      <p:sp>
        <p:nvSpPr>
          <p:cNvPr id="7" name="Oval 6"/>
          <p:cNvSpPr/>
          <p:nvPr/>
        </p:nvSpPr>
        <p:spPr>
          <a:xfrm rot="1403051">
            <a:off x="7373617" y="1069396"/>
            <a:ext cx="1394647" cy="66377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i="1" dirty="0" smtClean="0">
                <a:solidFill>
                  <a:schemeClr val="bg1"/>
                </a:solidFill>
              </a:rPr>
              <a:t>Windows</a:t>
            </a:r>
          </a:p>
          <a:p>
            <a:pPr algn="ctr"/>
            <a:r>
              <a:rPr lang="en-US" sz="1200" b="1" i="1" dirty="0" smtClean="0">
                <a:solidFill>
                  <a:schemeClr val="bg1"/>
                </a:solidFill>
              </a:rPr>
              <a:t>Centric</a:t>
            </a:r>
            <a:endParaRPr lang="en-US" sz="1200" b="1" i="1" dirty="0">
              <a:solidFill>
                <a:schemeClr val="bg1"/>
              </a:solidFill>
            </a:endParaRPr>
          </a:p>
        </p:txBody>
      </p:sp>
      <p:sp>
        <p:nvSpPr>
          <p:cNvPr id="11" name="TextBox 10"/>
          <p:cNvSpPr txBox="1"/>
          <p:nvPr/>
        </p:nvSpPr>
        <p:spPr>
          <a:xfrm>
            <a:off x="656243" y="4172208"/>
            <a:ext cx="7923646" cy="615553"/>
          </a:xfrm>
          <a:prstGeom prst="rect">
            <a:avLst/>
          </a:prstGeom>
        </p:spPr>
        <p:txBody>
          <a:bodyPr wrap="square" lIns="91440" tIns="0" rIns="91440" bIns="0" rtlCol="0">
            <a:spAutoFit/>
          </a:bodyPr>
          <a:lstStyle/>
          <a:p>
            <a:pPr marR="0" algn="ctr" defTabSz="914400" rtl="0" eaLnBrk="1" fontAlgn="base" latinLnBrk="0" hangingPunct="1">
              <a:lnSpc>
                <a:spcPct val="100000"/>
              </a:lnSpc>
              <a:spcBef>
                <a:spcPts val="0"/>
              </a:spcBef>
              <a:spcAft>
                <a:spcPct val="0"/>
              </a:spcAft>
              <a:buClr>
                <a:schemeClr val="accent1"/>
              </a:buClr>
              <a:buSzTx/>
              <a:tabLst/>
            </a:pPr>
            <a:r>
              <a:rPr lang="en-US" sz="2000" b="1" i="1" dirty="0" smtClean="0">
                <a:solidFill>
                  <a:srgbClr val="D92231"/>
                </a:solidFill>
                <a:latin typeface="+mn-lt"/>
                <a:cs typeface="+mn-cs"/>
              </a:rPr>
              <a:t>But</a:t>
            </a:r>
            <a:r>
              <a:rPr lang="en-US" sz="2000" b="1" i="1" noProof="0" dirty="0" smtClean="0">
                <a:solidFill>
                  <a:srgbClr val="D92231"/>
                </a:solidFill>
                <a:latin typeface="+mn-lt"/>
                <a:cs typeface="+mn-cs"/>
              </a:rPr>
              <a:t> the best solutions for Mac required new tools, </a:t>
            </a:r>
          </a:p>
          <a:p>
            <a:pPr marR="0" algn="ctr" defTabSz="914400" rtl="0" eaLnBrk="1" fontAlgn="base" latinLnBrk="0" hangingPunct="1">
              <a:lnSpc>
                <a:spcPct val="100000"/>
              </a:lnSpc>
              <a:spcBef>
                <a:spcPts val="0"/>
              </a:spcBef>
              <a:spcAft>
                <a:spcPct val="0"/>
              </a:spcAft>
              <a:buClr>
                <a:schemeClr val="accent1"/>
              </a:buClr>
              <a:buSzTx/>
              <a:tabLst/>
            </a:pPr>
            <a:r>
              <a:rPr lang="en-US" sz="2000" b="1" i="1" noProof="0" dirty="0" smtClean="0">
                <a:solidFill>
                  <a:srgbClr val="D92231"/>
                </a:solidFill>
                <a:latin typeface="+mn-lt"/>
                <a:cs typeface="+mn-cs"/>
              </a:rPr>
              <a:t>new processes and new skills…until now</a:t>
            </a:r>
            <a:endParaRPr kumimoji="0" lang="en-US" sz="2000" b="1" i="1" u="none" strike="noStrike" kern="1200" cap="none" spc="0" normalizeH="0" baseline="0" noProof="0" dirty="0" smtClean="0">
              <a:ln>
                <a:noFill/>
              </a:ln>
              <a:solidFill>
                <a:srgbClr val="D92231"/>
              </a:solidFill>
              <a:effectLst/>
              <a:uLnTx/>
              <a:uFillTx/>
              <a:latin typeface="+mn-lt"/>
              <a:cs typeface="+mn-cs"/>
            </a:endParaRPr>
          </a:p>
        </p:txBody>
      </p:sp>
    </p:spTree>
    <p:extLst>
      <p:ext uri="{BB962C8B-B14F-4D97-AF65-F5344CB8AC3E}">
        <p14:creationId xmlns:p14="http://schemas.microsoft.com/office/powerpoint/2010/main" val="258947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3" y="58042"/>
            <a:ext cx="8564562" cy="523218"/>
          </a:xfrm>
        </p:spPr>
        <p:txBody>
          <a:bodyPr/>
          <a:lstStyle/>
          <a:p>
            <a:r>
              <a:rPr lang="en-US" dirty="0" smtClean="0"/>
              <a:t>Unify PC and Mac Management</a:t>
            </a:r>
            <a:endParaRPr lang="en-US" dirty="0"/>
          </a:p>
        </p:txBody>
      </p:sp>
      <p:grpSp>
        <p:nvGrpSpPr>
          <p:cNvPr id="27" name="Group 26"/>
          <p:cNvGrpSpPr/>
          <p:nvPr/>
        </p:nvGrpSpPr>
        <p:grpSpPr>
          <a:xfrm>
            <a:off x="688952" y="828897"/>
            <a:ext cx="3547588" cy="3254315"/>
            <a:chOff x="2517013" y="1182659"/>
            <a:chExt cx="3584535" cy="3584535"/>
          </a:xfrm>
        </p:grpSpPr>
        <p:grpSp>
          <p:nvGrpSpPr>
            <p:cNvPr id="10" name="Group 9"/>
            <p:cNvGrpSpPr/>
            <p:nvPr/>
          </p:nvGrpSpPr>
          <p:grpSpPr>
            <a:xfrm>
              <a:off x="2517013" y="1182659"/>
              <a:ext cx="3584535" cy="3584535"/>
              <a:chOff x="4188541" y="2561305"/>
              <a:chExt cx="1966451" cy="1966451"/>
            </a:xfrm>
          </p:grpSpPr>
          <p:sp>
            <p:nvSpPr>
              <p:cNvPr id="5" name="Oval 4"/>
              <p:cNvSpPr/>
              <p:nvPr/>
            </p:nvSpPr>
            <p:spPr>
              <a:xfrm>
                <a:off x="4188541" y="2561305"/>
                <a:ext cx="1966451" cy="196645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lumMod val="50000"/>
                    </a:schemeClr>
                  </a:solidFill>
                </a:endParaRPr>
              </a:p>
            </p:txBody>
          </p:sp>
          <p:sp>
            <p:nvSpPr>
              <p:cNvPr id="9" name="Freeform 8"/>
              <p:cNvSpPr/>
              <p:nvPr/>
            </p:nvSpPr>
            <p:spPr>
              <a:xfrm>
                <a:off x="4188541" y="2563777"/>
                <a:ext cx="1406014" cy="1963061"/>
              </a:xfrm>
              <a:custGeom>
                <a:avLst/>
                <a:gdLst>
                  <a:gd name="connsiteX0" fmla="*/ 934279 w 1406014"/>
                  <a:gd name="connsiteY0" fmla="*/ 0 h 1963061"/>
                  <a:gd name="connsiteX1" fmla="*/ 866160 w 1406014"/>
                  <a:gd name="connsiteY1" fmla="*/ 7514 h 1963061"/>
                  <a:gd name="connsiteX2" fmla="*/ 507346 w 1406014"/>
                  <a:gd name="connsiteY2" fmla="*/ 489142 h 1963061"/>
                  <a:gd name="connsiteX3" fmla="*/ 956680 w 1406014"/>
                  <a:gd name="connsiteY3" fmla="*/ 980755 h 1963061"/>
                  <a:gd name="connsiteX4" fmla="*/ 1406014 w 1406014"/>
                  <a:gd name="connsiteY4" fmla="*/ 1472368 h 1963061"/>
                  <a:gd name="connsiteX5" fmla="*/ 1047200 w 1406014"/>
                  <a:gd name="connsiteY5" fmla="*/ 1953995 h 1963061"/>
                  <a:gd name="connsiteX6" fmla="*/ 965019 w 1406014"/>
                  <a:gd name="connsiteY6" fmla="*/ 1963061 h 1963061"/>
                  <a:gd name="connsiteX7" fmla="*/ 882697 w 1406014"/>
                  <a:gd name="connsiteY7" fmla="*/ 1958904 h 1963061"/>
                  <a:gd name="connsiteX8" fmla="*/ 0 w 1406014"/>
                  <a:gd name="connsiteY8" fmla="*/ 980754 h 1963061"/>
                  <a:gd name="connsiteX9" fmla="*/ 882697 w 1406014"/>
                  <a:gd name="connsiteY9" fmla="*/ 2604 h 196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014" h="1963061">
                    <a:moveTo>
                      <a:pt x="934279" y="0"/>
                    </a:moveTo>
                    <a:lnTo>
                      <a:pt x="866160" y="7514"/>
                    </a:lnTo>
                    <a:cubicBezTo>
                      <a:pt x="661467" y="53345"/>
                      <a:pt x="507346" y="251521"/>
                      <a:pt x="507346" y="489142"/>
                    </a:cubicBezTo>
                    <a:cubicBezTo>
                      <a:pt x="507346" y="760709"/>
                      <a:pt x="708647" y="980755"/>
                      <a:pt x="956680" y="980755"/>
                    </a:cubicBezTo>
                    <a:cubicBezTo>
                      <a:pt x="1204712" y="980755"/>
                      <a:pt x="1406014" y="1200801"/>
                      <a:pt x="1406014" y="1472368"/>
                    </a:cubicBezTo>
                    <a:cubicBezTo>
                      <a:pt x="1406014" y="1709989"/>
                      <a:pt x="1251892" y="1908164"/>
                      <a:pt x="1047200" y="1953995"/>
                    </a:cubicBezTo>
                    <a:lnTo>
                      <a:pt x="965019" y="1963061"/>
                    </a:lnTo>
                    <a:lnTo>
                      <a:pt x="882697" y="1958904"/>
                    </a:lnTo>
                    <a:cubicBezTo>
                      <a:pt x="386899" y="1908553"/>
                      <a:pt x="0" y="1489836"/>
                      <a:pt x="0" y="980754"/>
                    </a:cubicBezTo>
                    <a:cubicBezTo>
                      <a:pt x="0" y="471672"/>
                      <a:pt x="386899" y="52955"/>
                      <a:pt x="882697" y="2604"/>
                    </a:cubicBezTo>
                    <a:close/>
                  </a:path>
                </a:pathLst>
              </a:custGeom>
              <a:gradFill flip="none" rotWithShape="1">
                <a:gsLst>
                  <a:gs pos="0">
                    <a:srgbClr val="06163F"/>
                  </a:gs>
                  <a:gs pos="100000">
                    <a:srgbClr val="0D3391"/>
                  </a:gs>
                  <a:gs pos="50000">
                    <a:srgbClr val="061C55"/>
                  </a:gs>
                </a:gsLst>
                <a:path path="circle">
                  <a:fillToRect l="100000" t="100000"/>
                </a:path>
                <a:tileRect r="-100000" b="-100000"/>
              </a:gradFill>
              <a:ln w="1270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grpSp>
        <p:sp>
          <p:nvSpPr>
            <p:cNvPr id="11" name="TextBox 10"/>
            <p:cNvSpPr txBox="1"/>
            <p:nvPr/>
          </p:nvSpPr>
          <p:spPr>
            <a:xfrm>
              <a:off x="2625335" y="3290599"/>
              <a:ext cx="2346302" cy="813617"/>
            </a:xfrm>
            <a:prstGeom prst="rect">
              <a:avLst/>
            </a:prstGeom>
          </p:spPr>
          <p:txBody>
            <a:bodyPr wrap="square" lIns="91440" tIns="0" rIns="91440" bIns="0" rtlCol="0">
              <a:spAutoFit/>
            </a:bodyPr>
            <a:lstStyle/>
            <a:p>
              <a:pPr algn="ctr"/>
              <a:r>
                <a:rPr lang="en-US" sz="1600" b="1" dirty="0">
                  <a:solidFill>
                    <a:schemeClr val="bg1"/>
                  </a:solidFill>
                </a:rPr>
                <a:t>Microsoft System Center </a:t>
              </a:r>
              <a:r>
                <a:rPr lang="en-US" sz="1600" b="1" dirty="0" smtClean="0">
                  <a:solidFill>
                    <a:schemeClr val="bg1"/>
                  </a:solidFill>
                </a:rPr>
                <a:t>Configuration Manager</a:t>
              </a:r>
            </a:p>
          </p:txBody>
        </p:sp>
        <p:sp>
          <p:nvSpPr>
            <p:cNvPr id="12" name="TextBox 11"/>
            <p:cNvSpPr txBox="1"/>
            <p:nvPr/>
          </p:nvSpPr>
          <p:spPr>
            <a:xfrm>
              <a:off x="3237811" y="1902440"/>
              <a:ext cx="2863737" cy="813617"/>
            </a:xfrm>
            <a:prstGeom prst="rect">
              <a:avLst/>
            </a:prstGeom>
          </p:spPr>
          <p:txBody>
            <a:bodyPr wrap="square" lIns="91440" tIns="0" rIns="91440" bIns="0" rtlCol="0">
              <a:spAutoFit/>
            </a:bodyPr>
            <a:lstStyle/>
            <a:p>
              <a:pPr algn="ctr"/>
              <a:r>
                <a:rPr lang="en-US" sz="1600" b="1" dirty="0" smtClean="0">
                  <a:solidFill>
                    <a:schemeClr val="bg1"/>
                  </a:solidFill>
                  <a:effectLst>
                    <a:outerShdw dist="12700" dir="2700000" algn="tl" rotWithShape="0">
                      <a:prstClr val="black">
                        <a:alpha val="40000"/>
                      </a:prstClr>
                    </a:outerShdw>
                  </a:effectLst>
                </a:rPr>
                <a:t>Parallels </a:t>
              </a:r>
              <a:br>
                <a:rPr lang="en-US" sz="1600" b="1" dirty="0" smtClean="0">
                  <a:solidFill>
                    <a:schemeClr val="bg1"/>
                  </a:solidFill>
                  <a:effectLst>
                    <a:outerShdw dist="12700" dir="2700000" algn="tl" rotWithShape="0">
                      <a:prstClr val="black">
                        <a:alpha val="40000"/>
                      </a:prstClr>
                    </a:outerShdw>
                  </a:effectLst>
                </a:rPr>
              </a:br>
              <a:r>
                <a:rPr lang="en-US" sz="1600" b="1" dirty="0" smtClean="0">
                  <a:solidFill>
                    <a:schemeClr val="bg1"/>
                  </a:solidFill>
                  <a:effectLst>
                    <a:outerShdw dist="12700" dir="2700000" algn="tl" rotWithShape="0">
                      <a:prstClr val="black">
                        <a:alpha val="40000"/>
                      </a:prstClr>
                    </a:outerShdw>
                  </a:effectLst>
                </a:rPr>
                <a:t>Mac</a:t>
              </a:r>
            </a:p>
            <a:p>
              <a:pPr algn="ctr"/>
              <a:r>
                <a:rPr lang="en-US" sz="1600" b="1" dirty="0" smtClean="0">
                  <a:solidFill>
                    <a:schemeClr val="bg1"/>
                  </a:solidFill>
                  <a:effectLst>
                    <a:outerShdw dist="12700" dir="2700000" algn="tl" rotWithShape="0">
                      <a:prstClr val="black">
                        <a:alpha val="40000"/>
                      </a:prstClr>
                    </a:outerShdw>
                  </a:effectLst>
                </a:rPr>
                <a:t>Management</a:t>
              </a:r>
            </a:p>
          </p:txBody>
        </p:sp>
      </p:grpSp>
      <p:sp>
        <p:nvSpPr>
          <p:cNvPr id="4" name="TextBox 3"/>
          <p:cNvSpPr txBox="1"/>
          <p:nvPr/>
        </p:nvSpPr>
        <p:spPr>
          <a:xfrm>
            <a:off x="5049617" y="589573"/>
            <a:ext cx="3008131" cy="3693319"/>
          </a:xfrm>
          <a:prstGeom prst="rect">
            <a:avLst/>
          </a:prstGeom>
        </p:spPr>
        <p:txBody>
          <a:bodyPr wrap="none" lIns="91440" tIns="0" rIns="91440" bIns="0" rtlCol="0">
            <a:spAutoFit/>
          </a:bodyPr>
          <a:lstStyle/>
          <a:p>
            <a:pPr marR="0" algn="l" defTabSz="914400" rtl="0" eaLnBrk="1" fontAlgn="base" latinLnBrk="0" hangingPunct="1">
              <a:lnSpc>
                <a:spcPct val="150000"/>
              </a:lnSpc>
              <a:spcBef>
                <a:spcPts val="0"/>
              </a:spcBef>
              <a:spcAft>
                <a:spcPct val="0"/>
              </a:spcAft>
              <a:buClr>
                <a:schemeClr val="accent1"/>
              </a:buClr>
              <a:buSzPct val="60000"/>
              <a:tabLst/>
            </a:pPr>
            <a:r>
              <a:rPr lang="en-US" sz="2000" b="1" noProof="0" dirty="0" smtClean="0">
                <a:solidFill>
                  <a:schemeClr val="tx2"/>
                </a:solidFill>
                <a:latin typeface="+mn-lt"/>
                <a:cs typeface="+mn-cs"/>
              </a:rPr>
              <a:t>Now Macs get:</a:t>
            </a:r>
            <a:endParaRPr kumimoji="0" lang="en-US" sz="2000" b="1" i="0" u="none" strike="noStrike" kern="1200" cap="none" spc="0" normalizeH="0" baseline="0" noProof="0" dirty="0" smtClean="0">
              <a:ln>
                <a:noFill/>
              </a:ln>
              <a:solidFill>
                <a:schemeClr val="tx2"/>
              </a:solidFill>
              <a:effectLst/>
              <a:uLnTx/>
              <a:uFillTx/>
              <a:latin typeface="+mn-lt"/>
              <a:cs typeface="+mn-cs"/>
            </a:endParaRPr>
          </a:p>
          <a:p>
            <a:pPr marL="227013" marR="0" indent="-227013" algn="l" defTabSz="914400" rtl="0" eaLnBrk="1" fontAlgn="base" latinLnBrk="0" hangingPunct="1">
              <a:lnSpc>
                <a:spcPct val="150000"/>
              </a:lnSpc>
              <a:spcBef>
                <a:spcPts val="0"/>
              </a:spcBef>
              <a:spcAft>
                <a:spcPct val="0"/>
              </a:spcAft>
              <a:buClr>
                <a:schemeClr val="accent1"/>
              </a:buClr>
              <a:buSzPct val="60000"/>
              <a:buFont typeface="Arial" charset="0"/>
              <a:buChar char="•"/>
              <a:tabLst/>
            </a:pPr>
            <a:r>
              <a:rPr kumimoji="0" lang="en-US" sz="2000" b="0" i="0" u="none" strike="noStrike" kern="1200" cap="none" spc="0" normalizeH="0" baseline="0" noProof="0" dirty="0" smtClean="0">
                <a:ln>
                  <a:noFill/>
                </a:ln>
                <a:solidFill>
                  <a:schemeClr val="tx2"/>
                </a:solidFill>
                <a:effectLst/>
                <a:uLnTx/>
                <a:uFillTx/>
                <a:latin typeface="+mn-lt"/>
                <a:cs typeface="+mn-cs"/>
              </a:rPr>
              <a:t>Discovery</a:t>
            </a:r>
          </a:p>
          <a:p>
            <a:pPr marL="227013" marR="0" indent="-227013" algn="l" defTabSz="914400" rtl="0" eaLnBrk="1" fontAlgn="base" latinLnBrk="0" hangingPunct="1">
              <a:lnSpc>
                <a:spcPct val="150000"/>
              </a:lnSpc>
              <a:spcBef>
                <a:spcPts val="0"/>
              </a:spcBef>
              <a:spcAft>
                <a:spcPct val="0"/>
              </a:spcAft>
              <a:buClr>
                <a:schemeClr val="accent1"/>
              </a:buClr>
              <a:buSzPct val="60000"/>
              <a:buFont typeface="Arial" charset="0"/>
              <a:buChar char="•"/>
              <a:tabLst/>
            </a:pPr>
            <a:r>
              <a:rPr lang="en-US" sz="2000" dirty="0" smtClean="0">
                <a:solidFill>
                  <a:schemeClr val="tx2"/>
                </a:solidFill>
                <a:latin typeface="+mn-lt"/>
                <a:cs typeface="+mn-cs"/>
              </a:rPr>
              <a:t>Inventory</a:t>
            </a:r>
          </a:p>
          <a:p>
            <a:pPr marL="227013" marR="0" indent="-227013" algn="l" defTabSz="914400" rtl="0" eaLnBrk="1" fontAlgn="base" latinLnBrk="0" hangingPunct="1">
              <a:lnSpc>
                <a:spcPct val="150000"/>
              </a:lnSpc>
              <a:spcBef>
                <a:spcPts val="0"/>
              </a:spcBef>
              <a:spcAft>
                <a:spcPct val="0"/>
              </a:spcAft>
              <a:buClr>
                <a:schemeClr val="accent1"/>
              </a:buClr>
              <a:buSzPct val="60000"/>
              <a:buFont typeface="Arial" charset="0"/>
              <a:buChar char="•"/>
              <a:tabLst/>
            </a:pPr>
            <a:r>
              <a:rPr kumimoji="0" lang="en-US" sz="2000" b="0" i="0" u="none" strike="noStrike" kern="1200" cap="none" spc="0" normalizeH="0" baseline="0" noProof="0" dirty="0" smtClean="0">
                <a:ln>
                  <a:noFill/>
                </a:ln>
                <a:solidFill>
                  <a:schemeClr val="tx2"/>
                </a:solidFill>
                <a:effectLst/>
                <a:uLnTx/>
                <a:uFillTx/>
                <a:latin typeface="+mn-lt"/>
                <a:cs typeface="+mn-cs"/>
              </a:rPr>
              <a:t>Compliance</a:t>
            </a:r>
          </a:p>
          <a:p>
            <a:pPr marL="227013" marR="0" indent="-227013" algn="l" defTabSz="914400" rtl="0" eaLnBrk="1" fontAlgn="base" latinLnBrk="0" hangingPunct="1">
              <a:lnSpc>
                <a:spcPct val="150000"/>
              </a:lnSpc>
              <a:spcBef>
                <a:spcPts val="0"/>
              </a:spcBef>
              <a:spcAft>
                <a:spcPct val="0"/>
              </a:spcAft>
              <a:buClr>
                <a:schemeClr val="accent1"/>
              </a:buClr>
              <a:buSzPct val="60000"/>
              <a:buFont typeface="Arial" charset="0"/>
              <a:buChar char="•"/>
              <a:tabLst/>
            </a:pPr>
            <a:r>
              <a:rPr lang="en-US" sz="2000" dirty="0" smtClean="0">
                <a:solidFill>
                  <a:schemeClr val="tx2"/>
                </a:solidFill>
                <a:latin typeface="+mn-lt"/>
                <a:cs typeface="+mn-cs"/>
              </a:rPr>
              <a:t>Software deployment</a:t>
            </a:r>
          </a:p>
          <a:p>
            <a:pPr marL="227013" marR="0" indent="-227013" algn="l" defTabSz="914400" rtl="0" eaLnBrk="1" fontAlgn="base" latinLnBrk="0" hangingPunct="1">
              <a:lnSpc>
                <a:spcPct val="150000"/>
              </a:lnSpc>
              <a:spcBef>
                <a:spcPts val="0"/>
              </a:spcBef>
              <a:spcAft>
                <a:spcPct val="0"/>
              </a:spcAft>
              <a:buClr>
                <a:schemeClr val="accent1"/>
              </a:buClr>
              <a:buSzPct val="60000"/>
              <a:buFont typeface="Arial" charset="0"/>
              <a:buChar char="•"/>
              <a:tabLst/>
            </a:pPr>
            <a:r>
              <a:rPr lang="en-US" sz="2000" dirty="0" smtClean="0">
                <a:solidFill>
                  <a:schemeClr val="tx2"/>
                </a:solidFill>
                <a:latin typeface="+mn-lt"/>
                <a:cs typeface="+mn-cs"/>
              </a:rPr>
              <a:t>Self-service App Portal</a:t>
            </a:r>
          </a:p>
          <a:p>
            <a:pPr marL="227013" marR="0" indent="-227013" algn="l" defTabSz="914400" rtl="0" eaLnBrk="1" fontAlgn="base" latinLnBrk="0" hangingPunct="1">
              <a:lnSpc>
                <a:spcPct val="150000"/>
              </a:lnSpc>
              <a:spcBef>
                <a:spcPts val="0"/>
              </a:spcBef>
              <a:spcAft>
                <a:spcPct val="0"/>
              </a:spcAft>
              <a:buClr>
                <a:schemeClr val="accent1"/>
              </a:buClr>
              <a:buSzPct val="60000"/>
              <a:buFont typeface="Arial" charset="0"/>
              <a:buChar char="•"/>
              <a:tabLst/>
            </a:pPr>
            <a:r>
              <a:rPr kumimoji="0" lang="en-US" sz="2000" b="0" i="0" u="none" strike="noStrike" kern="1200" cap="none" spc="0" normalizeH="0" baseline="0" noProof="0" dirty="0" smtClean="0">
                <a:ln>
                  <a:noFill/>
                </a:ln>
                <a:solidFill>
                  <a:schemeClr val="tx2"/>
                </a:solidFill>
                <a:effectLst/>
                <a:uLnTx/>
                <a:uFillTx/>
                <a:latin typeface="+mn-lt"/>
                <a:cs typeface="+mn-cs"/>
              </a:rPr>
              <a:t>OS image deployment</a:t>
            </a:r>
          </a:p>
          <a:p>
            <a:pPr marL="227013" marR="0" indent="-227013" algn="l" defTabSz="914400" rtl="0" eaLnBrk="1" fontAlgn="base" latinLnBrk="0" hangingPunct="1">
              <a:lnSpc>
                <a:spcPct val="150000"/>
              </a:lnSpc>
              <a:spcBef>
                <a:spcPts val="0"/>
              </a:spcBef>
              <a:spcAft>
                <a:spcPct val="0"/>
              </a:spcAft>
              <a:buClr>
                <a:schemeClr val="accent1"/>
              </a:buClr>
              <a:buSzPct val="60000"/>
              <a:buFont typeface="Arial" charset="0"/>
              <a:buChar char="•"/>
              <a:tabLst/>
            </a:pPr>
            <a:r>
              <a:rPr lang="en-US" sz="2000" dirty="0" smtClean="0">
                <a:solidFill>
                  <a:schemeClr val="tx2"/>
                </a:solidFill>
                <a:latin typeface="+mn-lt"/>
                <a:cs typeface="+mn-cs"/>
              </a:rPr>
              <a:t>Reporting</a:t>
            </a:r>
            <a:endParaRPr kumimoji="0" lang="en-US" sz="2000" b="0" i="0" u="none" strike="noStrike" kern="1200" cap="none" spc="0" normalizeH="0" baseline="0" noProof="0" dirty="0" smtClean="0">
              <a:ln>
                <a:noFill/>
              </a:ln>
              <a:solidFill>
                <a:schemeClr val="tx2"/>
              </a:solidFill>
              <a:effectLst/>
              <a:uLnTx/>
              <a:uFillTx/>
              <a:latin typeface="+mn-lt"/>
              <a:cs typeface="+mn-cs"/>
            </a:endParaRPr>
          </a:p>
        </p:txBody>
      </p:sp>
    </p:spTree>
    <p:extLst>
      <p:ext uri="{BB962C8B-B14F-4D97-AF65-F5344CB8AC3E}">
        <p14:creationId xmlns:p14="http://schemas.microsoft.com/office/powerpoint/2010/main" val="121323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Simply Leverage What You Already Have</a:t>
            </a:r>
            <a:endParaRPr lang="en-US" dirty="0"/>
          </a:p>
        </p:txBody>
      </p:sp>
      <p:sp>
        <p:nvSpPr>
          <p:cNvPr id="4" name="Content Placeholder 3"/>
          <p:cNvSpPr>
            <a:spLocks noGrp="1"/>
          </p:cNvSpPr>
          <p:nvPr>
            <p:ph idx="1"/>
          </p:nvPr>
        </p:nvSpPr>
        <p:spPr/>
        <p:txBody>
          <a:bodyPr/>
          <a:lstStyle/>
          <a:p>
            <a:r>
              <a:rPr lang="en-US" dirty="0"/>
              <a:t>Gain </a:t>
            </a:r>
            <a:r>
              <a:rPr lang="en-US" b="1" dirty="0"/>
              <a:t>control</a:t>
            </a:r>
            <a:r>
              <a:rPr lang="en-US" dirty="0"/>
              <a:t> of </a:t>
            </a:r>
            <a:r>
              <a:rPr lang="en-US" b="1" dirty="0"/>
              <a:t>Macs</a:t>
            </a:r>
            <a:r>
              <a:rPr lang="en-US" dirty="0"/>
              <a:t> on your network </a:t>
            </a:r>
            <a:endParaRPr lang="en-US" b="1" dirty="0" smtClean="0"/>
          </a:p>
          <a:p>
            <a:r>
              <a:rPr lang="en-US" b="1" dirty="0" smtClean="0"/>
              <a:t>Leverage</a:t>
            </a:r>
            <a:r>
              <a:rPr lang="en-US" dirty="0" smtClean="0"/>
              <a:t> the existing SCCM infrastructure</a:t>
            </a:r>
          </a:p>
          <a:p>
            <a:r>
              <a:rPr lang="en-US" dirty="0" smtClean="0"/>
              <a:t>Easily </a:t>
            </a:r>
            <a:r>
              <a:rPr lang="en-US" dirty="0"/>
              <a:t>extend the </a:t>
            </a:r>
            <a:r>
              <a:rPr lang="en-US" b="1" dirty="0"/>
              <a:t>SCCM infrastructure, processes and skills</a:t>
            </a:r>
            <a:r>
              <a:rPr lang="en-US" dirty="0"/>
              <a:t> </a:t>
            </a:r>
            <a:r>
              <a:rPr lang="en-US" b="1" dirty="0"/>
              <a:t>you</a:t>
            </a:r>
            <a:r>
              <a:rPr lang="en-US" dirty="0"/>
              <a:t> </a:t>
            </a:r>
            <a:r>
              <a:rPr lang="en-US" b="1" dirty="0"/>
              <a:t>already </a:t>
            </a:r>
            <a:r>
              <a:rPr lang="en-US" b="1" dirty="0" smtClean="0"/>
              <a:t>have</a:t>
            </a:r>
          </a:p>
          <a:p>
            <a:endParaRPr lang="en-US" dirty="0"/>
          </a:p>
        </p:txBody>
      </p:sp>
    </p:spTree>
    <p:extLst>
      <p:ext uri="{BB962C8B-B14F-4D97-AF65-F5344CB8AC3E}">
        <p14:creationId xmlns:p14="http://schemas.microsoft.com/office/powerpoint/2010/main" val="2767360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rallels Theme">
      <a:dk1>
        <a:srgbClr val="262626"/>
      </a:dk1>
      <a:lt1>
        <a:srgbClr val="FFFFFF"/>
      </a:lt1>
      <a:dk2>
        <a:srgbClr val="525051"/>
      </a:dk2>
      <a:lt2>
        <a:srgbClr val="F2F2F2"/>
      </a:lt2>
      <a:accent1>
        <a:srgbClr val="D92231"/>
      </a:accent1>
      <a:accent2>
        <a:srgbClr val="8F9992"/>
      </a:accent2>
      <a:accent3>
        <a:srgbClr val="292828"/>
      </a:accent3>
      <a:accent4>
        <a:srgbClr val="899FB4"/>
      </a:accent4>
      <a:accent5>
        <a:srgbClr val="E19636"/>
      </a:accent5>
      <a:accent6>
        <a:srgbClr val="000000"/>
      </a:accent6>
      <a:hlink>
        <a:srgbClr val="ED2C21"/>
      </a:hlink>
      <a:folHlink>
        <a:srgbClr val="899F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91440" tIns="0" rIns="91440" bIns="0"/>
      <a:lstStyle>
        <a:defPPr marL="227013" marR="0" indent="-227013" algn="l" defTabSz="914400" rtl="0" eaLnBrk="1" fontAlgn="base" latinLnBrk="0" hangingPunct="1">
          <a:lnSpc>
            <a:spcPct val="100000"/>
          </a:lnSpc>
          <a:spcBef>
            <a:spcPts val="0"/>
          </a:spcBef>
          <a:spcAft>
            <a:spcPct val="0"/>
          </a:spcAft>
          <a:buClr>
            <a:schemeClr val="accent1"/>
          </a:buClr>
          <a:buSzTx/>
          <a:buFont typeface="Arial" charset="0"/>
          <a:buChar char="•"/>
          <a:tabLst/>
          <a:defRPr kumimoji="0" b="0" i="0" u="none" strike="noStrike" kern="1200" cap="none" spc="0" normalizeH="0" baseline="0" noProof="0" dirty="0" smtClean="0">
            <a:ln>
              <a:noFill/>
            </a:ln>
            <a:solidFill>
              <a:schemeClr val="tx2"/>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509B37A73C8447B07B7DECE7768955" ma:contentTypeVersion="1" ma:contentTypeDescription="Create a new document." ma:contentTypeScope="" ma:versionID="42d8a1dfe7c2d0ea655f95554b2ee358">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A0DE4B-7097-4A1A-9257-1635177E09D1}">
  <ds:schemaRefs>
    <ds:schemaRef ds:uri="http://purl.org/dc/dcmitype/"/>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28DB942-5B21-4CC4-9B96-68ED90271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9981C3-FAE3-4BBC-AC22-7E37A727D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389</TotalTime>
  <Words>1881</Words>
  <Application>Microsoft Office PowerPoint</Application>
  <PresentationFormat>On-screen Show (16:9)</PresentationFormat>
  <Paragraphs>332</Paragraphs>
  <Slides>33</Slides>
  <Notes>31</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Carlos Capó</vt:lpstr>
      <vt:lpstr>Leader in Cloud Services Enablement and  Desktop Virtualization</vt:lpstr>
      <vt:lpstr>Macs in Business Today</vt:lpstr>
      <vt:lpstr>Parallels Solutions for Business </vt:lpstr>
      <vt:lpstr>PARALLELS SOLUTIONS FOR BUSINESS </vt:lpstr>
      <vt:lpstr>PowerPoint Presentation</vt:lpstr>
      <vt:lpstr>Today System Center is prevalent for PC management</vt:lpstr>
      <vt:lpstr>Unify PC and Mac Management</vt:lpstr>
      <vt:lpstr>Simply Leverage What You Already Have</vt:lpstr>
      <vt:lpstr>Components</vt:lpstr>
      <vt:lpstr>Scheduled Discovery Procedure</vt:lpstr>
      <vt:lpstr>Deploy Mac OS images</vt:lpstr>
      <vt:lpstr>Mac client widget</vt:lpstr>
      <vt:lpstr>Inventory</vt:lpstr>
      <vt:lpstr>Reports: Operating Systems</vt:lpstr>
      <vt:lpstr>New OS X Device Collection</vt:lpstr>
      <vt:lpstr>Managing Mac OS X Preferences</vt:lpstr>
      <vt:lpstr>FileVault</vt:lpstr>
      <vt:lpstr>Software Deployment</vt:lpstr>
      <vt:lpstr>Application Self-Service Portal</vt:lpstr>
      <vt:lpstr>Corporate Applications</vt:lpstr>
      <vt:lpstr>PowerPoint Presentation</vt:lpstr>
      <vt:lpstr>PowerPoint Presentation</vt:lpstr>
      <vt:lpstr>Mac After Parallels Desktop Package Deployment</vt:lpstr>
      <vt:lpstr>Managing Parallels Desktop &amp; Virtual Machine Settings</vt:lpstr>
      <vt:lpstr>Remote Access: VNC</vt:lpstr>
      <vt:lpstr>Parallels Mac Management vs. SCCM 2012 R2</vt:lpstr>
      <vt:lpstr>PowerPoint Presentation</vt:lpstr>
      <vt:lpstr>Slalom - 2015</vt:lpstr>
      <vt:lpstr>Customer Point of View – Slalom Consulting</vt:lpstr>
      <vt:lpstr>Customer Point of View – Slalom Consulting</vt:lpstr>
      <vt:lpstr>PowerPoint Presentation</vt:lpstr>
      <vt:lpstr>Questions? </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Byron M. Baker</dc:creator>
  <cp:lastModifiedBy>Carlos Capo</cp:lastModifiedBy>
  <cp:revision>495</cp:revision>
  <cp:lastPrinted>2014-04-17T13:01:56Z</cp:lastPrinted>
  <dcterms:created xsi:type="dcterms:W3CDTF">2010-04-16T20:35:59Z</dcterms:created>
  <dcterms:modified xsi:type="dcterms:W3CDTF">2015-03-19T00:06:40Z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0x010100B9509B37A73C8447B07B7DECE7768955</vt:lpwstr>
  </property>
</Properties>
</file>